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63"/>
  </p:notesMasterIdLst>
  <p:sldIdLst>
    <p:sldId id="281" r:id="rId2"/>
    <p:sldId id="309" r:id="rId3"/>
    <p:sldId id="327" r:id="rId4"/>
    <p:sldId id="328" r:id="rId5"/>
    <p:sldId id="329" r:id="rId6"/>
    <p:sldId id="336" r:id="rId7"/>
    <p:sldId id="335" r:id="rId8"/>
    <p:sldId id="332" r:id="rId9"/>
    <p:sldId id="333" r:id="rId10"/>
    <p:sldId id="334" r:id="rId11"/>
    <p:sldId id="305" r:id="rId12"/>
    <p:sldId id="337" r:id="rId13"/>
    <p:sldId id="338" r:id="rId14"/>
    <p:sldId id="324" r:id="rId15"/>
    <p:sldId id="282" r:id="rId16"/>
    <p:sldId id="284" r:id="rId17"/>
    <p:sldId id="285" r:id="rId18"/>
    <p:sldId id="359" r:id="rId19"/>
    <p:sldId id="358" r:id="rId20"/>
    <p:sldId id="263" r:id="rId21"/>
    <p:sldId id="360" r:id="rId22"/>
    <p:sldId id="361" r:id="rId23"/>
    <p:sldId id="362" r:id="rId24"/>
    <p:sldId id="364" r:id="rId25"/>
    <p:sldId id="363" r:id="rId26"/>
    <p:sldId id="262" r:id="rId27"/>
    <p:sldId id="352" r:id="rId28"/>
    <p:sldId id="353" r:id="rId29"/>
    <p:sldId id="355" r:id="rId30"/>
    <p:sldId id="356" r:id="rId31"/>
    <p:sldId id="357" r:id="rId32"/>
    <p:sldId id="354" r:id="rId33"/>
    <p:sldId id="314" r:id="rId34"/>
    <p:sldId id="347" r:id="rId35"/>
    <p:sldId id="349" r:id="rId36"/>
    <p:sldId id="350" r:id="rId37"/>
    <p:sldId id="351" r:id="rId38"/>
    <p:sldId id="318" r:id="rId39"/>
    <p:sldId id="319" r:id="rId40"/>
    <p:sldId id="311" r:id="rId41"/>
    <p:sldId id="344" r:id="rId42"/>
    <p:sldId id="346" r:id="rId43"/>
    <p:sldId id="345" r:id="rId44"/>
    <p:sldId id="323" r:id="rId45"/>
    <p:sldId id="330" r:id="rId46"/>
    <p:sldId id="312" r:id="rId47"/>
    <p:sldId id="342" r:id="rId48"/>
    <p:sldId id="341" r:id="rId49"/>
    <p:sldId id="340" r:id="rId50"/>
    <p:sldId id="339" r:id="rId51"/>
    <p:sldId id="320" r:id="rId52"/>
    <p:sldId id="343" r:id="rId53"/>
    <p:sldId id="292" r:id="rId54"/>
    <p:sldId id="365" r:id="rId55"/>
    <p:sldId id="366" r:id="rId56"/>
    <p:sldId id="367" r:id="rId57"/>
    <p:sldId id="313" r:id="rId58"/>
    <p:sldId id="325" r:id="rId59"/>
    <p:sldId id="326" r:id="rId60"/>
    <p:sldId id="259" r:id="rId61"/>
    <p:sldId id="258" r:id="rId6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a:srgbClr val="006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wholeTbl>
    <a:band2H>
      <a:tcTxStyle/>
      <a:tcStyle>
        <a:tcBdr/>
        <a:fill>
          <a:solidFill>
            <a:srgbClr val="FFFFFF"/>
          </a:solidFill>
        </a:fill>
      </a:tcStyle>
    </a:band2H>
    <a:firstCo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Col>
    <a:la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495"/>
    <p:restoredTop sz="76923"/>
  </p:normalViewPr>
  <p:slideViewPr>
    <p:cSldViewPr snapToGrid="0" snapToObjects="1">
      <p:cViewPr varScale="1">
        <p:scale>
          <a:sx n="57" d="100"/>
          <a:sy n="57" d="100"/>
        </p:scale>
        <p:origin x="58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C4C5510-B25F-2248-B58D-4DF160AFAD8A}" type="doc">
      <dgm:prSet loTypeId="urn:microsoft.com/office/officeart/2005/8/layout/matrix2" loCatId="" qsTypeId="urn:microsoft.com/office/officeart/2005/8/quickstyle/simple1" qsCatId="simple" csTypeId="urn:microsoft.com/office/officeart/2005/8/colors/colorful3" csCatId="colorful" phldr="1"/>
      <dgm:spPr/>
      <dgm:t>
        <a:bodyPr/>
        <a:lstStyle/>
        <a:p>
          <a:endParaRPr lang="zh-CN" altLang="en-US"/>
        </a:p>
      </dgm:t>
    </dgm:pt>
    <dgm:pt modelId="{33146B51-9C25-734E-9366-CA9CF65F174F}">
      <dgm:prSet phldrT="[文本]"/>
      <dgm:spPr>
        <a:noFill/>
        <a:ln>
          <a:noFill/>
        </a:ln>
      </dgm:spPr>
      <dgm:t>
        <a:bodyPr/>
        <a:lstStyle/>
        <a:p>
          <a:r>
            <a:rPr lang="en-US" altLang="zh-CN" dirty="0"/>
            <a:t>   </a:t>
          </a:r>
          <a:endParaRPr lang="zh-CN" altLang="en-US" dirty="0"/>
        </a:p>
      </dgm:t>
    </dgm:pt>
    <dgm:pt modelId="{6A71EDC6-1CE1-C545-8A83-EFBC8E8167FD}" type="sibTrans" cxnId="{5190EE9D-7787-A747-97C1-FF2EFD9CCEF2}">
      <dgm:prSet/>
      <dgm:spPr/>
      <dgm:t>
        <a:bodyPr/>
        <a:lstStyle/>
        <a:p>
          <a:endParaRPr lang="zh-CN" altLang="en-US"/>
        </a:p>
      </dgm:t>
    </dgm:pt>
    <dgm:pt modelId="{0F5EC308-9BD0-5D47-814D-24AC8C53B92D}" type="parTrans" cxnId="{5190EE9D-7787-A747-97C1-FF2EFD9CCEF2}">
      <dgm:prSet/>
      <dgm:spPr/>
      <dgm:t>
        <a:bodyPr/>
        <a:lstStyle/>
        <a:p>
          <a:endParaRPr lang="zh-CN" altLang="en-US"/>
        </a:p>
      </dgm:t>
    </dgm:pt>
    <dgm:pt modelId="{AD1A4143-0997-524E-97C2-89D76ECF992A}">
      <dgm:prSet phldrT="[文本]"/>
      <dgm:spPr>
        <a:noFill/>
        <a:ln>
          <a:noFill/>
        </a:ln>
      </dgm:spPr>
      <dgm:t>
        <a:bodyPr/>
        <a:lstStyle/>
        <a:p>
          <a:r>
            <a:rPr lang="en-US" altLang="zh-CN" dirty="0"/>
            <a:t>   </a:t>
          </a:r>
          <a:endParaRPr lang="zh-CN" altLang="en-US" dirty="0"/>
        </a:p>
      </dgm:t>
    </dgm:pt>
    <dgm:pt modelId="{8ECB342D-7A56-7842-8C88-951A8E582377}" type="sibTrans" cxnId="{136E2D1A-AB48-2146-B52E-04E68DAEE76C}">
      <dgm:prSet/>
      <dgm:spPr/>
      <dgm:t>
        <a:bodyPr/>
        <a:lstStyle/>
        <a:p>
          <a:endParaRPr lang="zh-CN" altLang="en-US"/>
        </a:p>
      </dgm:t>
    </dgm:pt>
    <dgm:pt modelId="{41E1838C-493B-1F4F-89A2-2103D6E083CF}" type="parTrans" cxnId="{136E2D1A-AB48-2146-B52E-04E68DAEE76C}">
      <dgm:prSet/>
      <dgm:spPr/>
      <dgm:t>
        <a:bodyPr/>
        <a:lstStyle/>
        <a:p>
          <a:endParaRPr lang="zh-CN" altLang="en-US"/>
        </a:p>
      </dgm:t>
    </dgm:pt>
    <dgm:pt modelId="{8D29117B-BAAD-D448-86CA-334F99C7F4E1}">
      <dgm:prSet phldrT="[文本]"/>
      <dgm:spPr>
        <a:noFill/>
        <a:ln>
          <a:noFill/>
        </a:ln>
      </dgm:spPr>
      <dgm:t>
        <a:bodyPr/>
        <a:lstStyle/>
        <a:p>
          <a:r>
            <a:rPr lang="en-US" altLang="zh-CN" dirty="0"/>
            <a:t>   </a:t>
          </a:r>
          <a:endParaRPr lang="zh-CN" altLang="en-US" dirty="0"/>
        </a:p>
      </dgm:t>
    </dgm:pt>
    <dgm:pt modelId="{234C6D7B-CE8D-3F40-9A7A-8574FEDE4614}" type="sibTrans" cxnId="{11E395A7-3291-4A4E-BD3F-EED48F48A249}">
      <dgm:prSet/>
      <dgm:spPr/>
      <dgm:t>
        <a:bodyPr/>
        <a:lstStyle/>
        <a:p>
          <a:endParaRPr lang="zh-CN" altLang="en-US"/>
        </a:p>
      </dgm:t>
    </dgm:pt>
    <dgm:pt modelId="{AA417E3F-C7CD-024C-9C8F-30C2D8D2729E}" type="parTrans" cxnId="{11E395A7-3291-4A4E-BD3F-EED48F48A249}">
      <dgm:prSet/>
      <dgm:spPr/>
      <dgm:t>
        <a:bodyPr/>
        <a:lstStyle/>
        <a:p>
          <a:endParaRPr lang="zh-CN" altLang="en-US"/>
        </a:p>
      </dgm:t>
    </dgm:pt>
    <dgm:pt modelId="{244A3A49-3F38-4743-92EE-FFD93B89FAFA}" type="pres">
      <dgm:prSet presAssocID="{DC4C5510-B25F-2248-B58D-4DF160AFAD8A}" presName="matrix" presStyleCnt="0">
        <dgm:presLayoutVars>
          <dgm:chMax val="1"/>
          <dgm:dir/>
          <dgm:resizeHandles val="exact"/>
        </dgm:presLayoutVars>
      </dgm:prSet>
      <dgm:spPr/>
    </dgm:pt>
    <dgm:pt modelId="{C37F4619-CA59-8F41-B048-F8814554F3D0}" type="pres">
      <dgm:prSet presAssocID="{DC4C5510-B25F-2248-B58D-4DF160AFAD8A}" presName="axisShape" presStyleLbl="bgShp" presStyleIdx="0" presStyleCnt="1"/>
      <dgm:spPr/>
    </dgm:pt>
    <dgm:pt modelId="{32F8BAAA-19EC-4547-8442-E1386507DE93}" type="pres">
      <dgm:prSet presAssocID="{DC4C5510-B25F-2248-B58D-4DF160AFAD8A}" presName="rect1" presStyleLbl="node1" presStyleIdx="0" presStyleCnt="4">
        <dgm:presLayoutVars>
          <dgm:chMax val="0"/>
          <dgm:chPref val="0"/>
          <dgm:bulletEnabled val="1"/>
        </dgm:presLayoutVars>
      </dgm:prSet>
      <dgm:spPr/>
    </dgm:pt>
    <dgm:pt modelId="{374DEE83-8FC9-1840-B628-D7CD93C3F4B9}" type="pres">
      <dgm:prSet presAssocID="{DC4C5510-B25F-2248-B58D-4DF160AFAD8A}" presName="rect2" presStyleLbl="node1" presStyleIdx="1" presStyleCnt="4">
        <dgm:presLayoutVars>
          <dgm:chMax val="0"/>
          <dgm:chPref val="0"/>
          <dgm:bulletEnabled val="1"/>
        </dgm:presLayoutVars>
      </dgm:prSet>
      <dgm:spPr/>
    </dgm:pt>
    <dgm:pt modelId="{FA397541-3A65-094F-9857-84D576AA0C82}" type="pres">
      <dgm:prSet presAssocID="{DC4C5510-B25F-2248-B58D-4DF160AFAD8A}" presName="rect3" presStyleLbl="node1" presStyleIdx="2" presStyleCnt="4">
        <dgm:presLayoutVars>
          <dgm:chMax val="0"/>
          <dgm:chPref val="0"/>
          <dgm:bulletEnabled val="1"/>
        </dgm:presLayoutVars>
      </dgm:prSet>
      <dgm:spPr/>
    </dgm:pt>
    <dgm:pt modelId="{8910DA17-302D-924C-B7F5-54B590401E3E}" type="pres">
      <dgm:prSet presAssocID="{DC4C5510-B25F-2248-B58D-4DF160AFAD8A}" presName="rect4" presStyleLbl="node1" presStyleIdx="3" presStyleCnt="4">
        <dgm:presLayoutVars>
          <dgm:chMax val="0"/>
          <dgm:chPref val="0"/>
          <dgm:bulletEnabled val="1"/>
        </dgm:presLayoutVars>
      </dgm:prSet>
      <dgm:spPr>
        <a:noFill/>
        <a:ln>
          <a:noFill/>
        </a:ln>
      </dgm:spPr>
    </dgm:pt>
  </dgm:ptLst>
  <dgm:cxnLst>
    <dgm:cxn modelId="{136E2D1A-AB48-2146-B52E-04E68DAEE76C}" srcId="{DC4C5510-B25F-2248-B58D-4DF160AFAD8A}" destId="{AD1A4143-0997-524E-97C2-89D76ECF992A}" srcOrd="1" destOrd="0" parTransId="{41E1838C-493B-1F4F-89A2-2103D6E083CF}" sibTransId="{8ECB342D-7A56-7842-8C88-951A8E582377}"/>
    <dgm:cxn modelId="{1D98802C-CD51-7341-B0C2-E25C6A4D8F4D}" type="presOf" srcId="{33146B51-9C25-734E-9366-CA9CF65F174F}" destId="{FA397541-3A65-094F-9857-84D576AA0C82}" srcOrd="0" destOrd="0" presId="urn:microsoft.com/office/officeart/2005/8/layout/matrix2"/>
    <dgm:cxn modelId="{FC8C9347-6B34-AD42-8774-7CA1BB4D466B}" type="presOf" srcId="{DC4C5510-B25F-2248-B58D-4DF160AFAD8A}" destId="{244A3A49-3F38-4743-92EE-FFD93B89FAFA}" srcOrd="0" destOrd="0" presId="urn:microsoft.com/office/officeart/2005/8/layout/matrix2"/>
    <dgm:cxn modelId="{5190EE9D-7787-A747-97C1-FF2EFD9CCEF2}" srcId="{DC4C5510-B25F-2248-B58D-4DF160AFAD8A}" destId="{33146B51-9C25-734E-9366-CA9CF65F174F}" srcOrd="2" destOrd="0" parTransId="{0F5EC308-9BD0-5D47-814D-24AC8C53B92D}" sibTransId="{6A71EDC6-1CE1-C545-8A83-EFBC8E8167FD}"/>
    <dgm:cxn modelId="{11E395A7-3291-4A4E-BD3F-EED48F48A249}" srcId="{DC4C5510-B25F-2248-B58D-4DF160AFAD8A}" destId="{8D29117B-BAAD-D448-86CA-334F99C7F4E1}" srcOrd="0" destOrd="0" parTransId="{AA417E3F-C7CD-024C-9C8F-30C2D8D2729E}" sibTransId="{234C6D7B-CE8D-3F40-9A7A-8574FEDE4614}"/>
    <dgm:cxn modelId="{5D0D62B0-CE3B-2347-8DDF-8FF687422846}" type="presOf" srcId="{8D29117B-BAAD-D448-86CA-334F99C7F4E1}" destId="{32F8BAAA-19EC-4547-8442-E1386507DE93}" srcOrd="0" destOrd="0" presId="urn:microsoft.com/office/officeart/2005/8/layout/matrix2"/>
    <dgm:cxn modelId="{E30205C4-14A4-324E-AD9A-54DB979FCB6C}" type="presOf" srcId="{AD1A4143-0997-524E-97C2-89D76ECF992A}" destId="{374DEE83-8FC9-1840-B628-D7CD93C3F4B9}" srcOrd="0" destOrd="0" presId="urn:microsoft.com/office/officeart/2005/8/layout/matrix2"/>
    <dgm:cxn modelId="{13238E91-DB54-184A-956C-9E87E60A30CE}" type="presParOf" srcId="{244A3A49-3F38-4743-92EE-FFD93B89FAFA}" destId="{C37F4619-CA59-8F41-B048-F8814554F3D0}" srcOrd="0" destOrd="0" presId="urn:microsoft.com/office/officeart/2005/8/layout/matrix2"/>
    <dgm:cxn modelId="{8CE282D7-C2C9-A847-A4A8-566A19AF5E97}" type="presParOf" srcId="{244A3A49-3F38-4743-92EE-FFD93B89FAFA}" destId="{32F8BAAA-19EC-4547-8442-E1386507DE93}" srcOrd="1" destOrd="0" presId="urn:microsoft.com/office/officeart/2005/8/layout/matrix2"/>
    <dgm:cxn modelId="{9D80C1FC-7DC5-1A4E-8175-702F513F2CC0}" type="presParOf" srcId="{244A3A49-3F38-4743-92EE-FFD93B89FAFA}" destId="{374DEE83-8FC9-1840-B628-D7CD93C3F4B9}" srcOrd="2" destOrd="0" presId="urn:microsoft.com/office/officeart/2005/8/layout/matrix2"/>
    <dgm:cxn modelId="{65EDF1AB-8DB5-DD4F-A6F2-E24235F8A4D2}" type="presParOf" srcId="{244A3A49-3F38-4743-92EE-FFD93B89FAFA}" destId="{FA397541-3A65-094F-9857-84D576AA0C82}" srcOrd="3" destOrd="0" presId="urn:microsoft.com/office/officeart/2005/8/layout/matrix2"/>
    <dgm:cxn modelId="{3CC12E7B-171E-B94E-BEAC-FA15750DC9DD}" type="presParOf" srcId="{244A3A49-3F38-4743-92EE-FFD93B89FAFA}" destId="{8910DA17-302D-924C-B7F5-54B590401E3E}" srcOrd="4" destOrd="0" presId="urn:microsoft.com/office/officeart/2005/8/layout/matrix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F4619-CA59-8F41-B048-F8814554F3D0}">
      <dsp:nvSpPr>
        <dsp:cNvPr id="0" name=""/>
        <dsp:cNvSpPr/>
      </dsp:nvSpPr>
      <dsp:spPr>
        <a:xfrm>
          <a:off x="3307635" y="0"/>
          <a:ext cx="4669704" cy="4669704"/>
        </a:xfrm>
        <a:prstGeom prst="quadArrow">
          <a:avLst>
            <a:gd name="adj1" fmla="val 2000"/>
            <a:gd name="adj2" fmla="val 4000"/>
            <a:gd name="adj3" fmla="val 5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F8BAAA-19EC-4547-8442-E1386507DE93}">
      <dsp:nvSpPr>
        <dsp:cNvPr id="0" name=""/>
        <dsp:cNvSpPr/>
      </dsp:nvSpPr>
      <dsp:spPr>
        <a:xfrm>
          <a:off x="3611165"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394712"/>
        <a:ext cx="1685517" cy="1685517"/>
      </dsp:txXfrm>
    </dsp:sp>
    <dsp:sp modelId="{374DEE83-8FC9-1840-B628-D7CD93C3F4B9}">
      <dsp:nvSpPr>
        <dsp:cNvPr id="0" name=""/>
        <dsp:cNvSpPr/>
      </dsp:nvSpPr>
      <dsp:spPr>
        <a:xfrm>
          <a:off x="5805926" y="303530"/>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897108" y="394712"/>
        <a:ext cx="1685517" cy="1685517"/>
      </dsp:txXfrm>
    </dsp:sp>
    <dsp:sp modelId="{FA397541-3A65-094F-9857-84D576AA0C82}">
      <dsp:nvSpPr>
        <dsp:cNvPr id="0" name=""/>
        <dsp:cNvSpPr/>
      </dsp:nvSpPr>
      <dsp:spPr>
        <a:xfrm>
          <a:off x="3611165"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702347" y="2589473"/>
        <a:ext cx="1685517" cy="1685517"/>
      </dsp:txXfrm>
    </dsp:sp>
    <dsp:sp modelId="{8910DA17-302D-924C-B7F5-54B590401E3E}">
      <dsp:nvSpPr>
        <dsp:cNvPr id="0" name=""/>
        <dsp:cNvSpPr/>
      </dsp:nvSpPr>
      <dsp:spPr>
        <a:xfrm>
          <a:off x="5805926" y="2498291"/>
          <a:ext cx="1867881" cy="1867881"/>
        </a:xfrm>
        <a:prstGeom prst="roundRect">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等线"/>
      </a:defRPr>
    </a:lvl1pPr>
    <a:lvl2pPr indent="228600" latinLnBrk="0">
      <a:defRPr sz="1200">
        <a:latin typeface="+mn-lt"/>
        <a:ea typeface="+mn-ea"/>
        <a:cs typeface="+mn-cs"/>
        <a:sym typeface="等线"/>
      </a:defRPr>
    </a:lvl2pPr>
    <a:lvl3pPr indent="457200" latinLnBrk="0">
      <a:defRPr sz="1200">
        <a:latin typeface="+mn-lt"/>
        <a:ea typeface="+mn-ea"/>
        <a:cs typeface="+mn-cs"/>
        <a:sym typeface="等线"/>
      </a:defRPr>
    </a:lvl3pPr>
    <a:lvl4pPr indent="685800" latinLnBrk="0">
      <a:defRPr sz="1200">
        <a:latin typeface="+mn-lt"/>
        <a:ea typeface="+mn-ea"/>
        <a:cs typeface="+mn-cs"/>
        <a:sym typeface="等线"/>
      </a:defRPr>
    </a:lvl4pPr>
    <a:lvl5pPr indent="914400" latinLnBrk="0">
      <a:defRPr sz="1200">
        <a:latin typeface="+mn-lt"/>
        <a:ea typeface="+mn-ea"/>
        <a:cs typeface="+mn-cs"/>
        <a:sym typeface="等线"/>
      </a:defRPr>
    </a:lvl5pPr>
    <a:lvl6pPr indent="1143000" latinLnBrk="0">
      <a:defRPr sz="1200">
        <a:latin typeface="+mn-lt"/>
        <a:ea typeface="+mn-ea"/>
        <a:cs typeface="+mn-cs"/>
        <a:sym typeface="等线"/>
      </a:defRPr>
    </a:lvl6pPr>
    <a:lvl7pPr indent="1371600" latinLnBrk="0">
      <a:defRPr sz="1200">
        <a:latin typeface="+mn-lt"/>
        <a:ea typeface="+mn-ea"/>
        <a:cs typeface="+mn-cs"/>
        <a:sym typeface="等线"/>
      </a:defRPr>
    </a:lvl7pPr>
    <a:lvl8pPr indent="1600200" latinLnBrk="0">
      <a:defRPr sz="1200">
        <a:latin typeface="+mn-lt"/>
        <a:ea typeface="+mn-ea"/>
        <a:cs typeface="+mn-cs"/>
        <a:sym typeface="等线"/>
      </a:defRPr>
    </a:lvl8pPr>
    <a:lvl9pPr indent="1828800" latinLnBrk="0">
      <a:defRPr sz="1200">
        <a:latin typeface="+mn-lt"/>
        <a:ea typeface="+mn-ea"/>
        <a:cs typeface="+mn-cs"/>
        <a:sym typeface="等线"/>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1640588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For example, let us assume that an attacker tries to send a flood of </a:t>
            </a:r>
            <a:r>
              <a:rPr kumimoji="1" lang="en-US" altLang="zh-CN" dirty="0" err="1"/>
              <a:t>osdp</a:t>
            </a:r>
            <a:r>
              <a:rPr kumimoji="1" lang="en-US" altLang="zh-CN" dirty="0"/>
              <a:t> traffic to attack server.</a:t>
            </a:r>
          </a:p>
          <a:p>
            <a:endParaRPr kumimoji="1" lang="en-US" altLang="zh-CN" dirty="0"/>
          </a:p>
          <a:p>
            <a:r>
              <a:rPr kumimoji="1" lang="en-US" altLang="zh-CN" dirty="0"/>
              <a:t>Although the server uses Wireshark and succeeds in auditing the unusual network traffic, </a:t>
            </a:r>
          </a:p>
          <a:p>
            <a:r>
              <a:rPr kumimoji="1" lang="en-US" altLang="zh-CN" dirty="0"/>
              <a:t>it shows only the raw bytes of the messages. So, it is hard to analyze the traffic.</a:t>
            </a:r>
          </a:p>
          <a:p>
            <a:endParaRPr kumimoji="1" lang="en-US" altLang="zh-CN" dirty="0"/>
          </a:p>
          <a:p>
            <a:r>
              <a:rPr kumimoji="1" lang="en-US" altLang="zh-CN" dirty="0"/>
              <a:t>Our work infers the protocol format from </a:t>
            </a:r>
            <a:r>
              <a:rPr kumimoji="1" lang="en-US" altLang="zh-CN" dirty="0" err="1"/>
              <a:t>osdp’s</a:t>
            </a:r>
            <a:r>
              <a:rPr kumimoji="1" lang="en-US" altLang="zh-CN" dirty="0"/>
              <a:t> implementation</a:t>
            </a:r>
          </a:p>
          <a:p>
            <a:endParaRPr kumimoji="1" lang="en-US" altLang="zh-CN" dirty="0"/>
          </a:p>
          <a:p>
            <a:r>
              <a:rPr kumimoji="1" lang="en-US" altLang="zh-CN" dirty="0"/>
              <a:t>The formal format lets us automatically generate a </a:t>
            </a:r>
            <a:r>
              <a:rPr kumimoji="1" lang="en-US" altLang="zh-CN" dirty="0" err="1"/>
              <a:t>wireshark</a:t>
            </a:r>
            <a:r>
              <a:rPr kumimoji="1" lang="en-US" altLang="zh-CN" dirty="0"/>
              <a:t> plugin to support this protocol.</a:t>
            </a:r>
          </a:p>
          <a:p>
            <a:endParaRPr kumimoji="1" lang="en-US" altLang="zh-CN" dirty="0"/>
          </a:p>
          <a:p>
            <a:r>
              <a:rPr kumimoji="1" lang="en-US" altLang="zh-CN" dirty="0"/>
              <a:t>After using the plugin, </a:t>
            </a:r>
            <a:r>
              <a:rPr kumimoji="1" lang="en-US" altLang="zh-CN" dirty="0" err="1"/>
              <a:t>wireshark</a:t>
            </a:r>
            <a:r>
              <a:rPr kumimoji="1" lang="en-US" altLang="zh-CN" dirty="0"/>
              <a:t> shows detailed components of the messages. It then becomes easy to analyze the traffic</a:t>
            </a:r>
          </a:p>
        </p:txBody>
      </p:sp>
    </p:spTree>
    <p:extLst>
      <p:ext uri="{BB962C8B-B14F-4D97-AF65-F5344CB8AC3E}">
        <p14:creationId xmlns:p14="http://schemas.microsoft.com/office/powerpoint/2010/main" val="2767577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other application of our work is protocol fuzzing.</a:t>
            </a:r>
          </a:p>
          <a:p>
            <a:endParaRPr kumimoji="1" lang="en-US" altLang="zh-CN" dirty="0"/>
          </a:p>
          <a:p>
            <a:r>
              <a:rPr kumimoji="1" lang="en-US" altLang="zh-CN" dirty="0"/>
              <a:t>To fuzz a protocol, a fuzzer sends random packets to the server.</a:t>
            </a:r>
          </a:p>
          <a:p>
            <a:endParaRPr kumimoji="1" lang="en-US" altLang="zh-CN" dirty="0"/>
          </a:p>
          <a:p>
            <a:r>
              <a:rPr kumimoji="1" lang="en-US" altLang="zh-CN" dirty="0"/>
              <a:t>However, a network server often contains many checks to drop invalid packets.</a:t>
            </a:r>
          </a:p>
          <a:p>
            <a:endParaRPr kumimoji="1" lang="en-US" altLang="zh-CN" dirty="0"/>
          </a:p>
          <a:p>
            <a:r>
              <a:rPr kumimoji="1" lang="en-US" altLang="zh-CN" dirty="0"/>
              <a:t>If the fuzzer only uses random packers, many of them will be dropped, and we cannot deeply test the server.</a:t>
            </a:r>
          </a:p>
          <a:p>
            <a:endParaRPr kumimoji="1" lang="en-US" altLang="zh-CN" dirty="0"/>
          </a:p>
          <a:p>
            <a:r>
              <a:rPr kumimoji="1" lang="en-US" altLang="zh-CN" dirty="0"/>
              <a:t>With the formats inferred by our approach, we can avoid generating a large number of invalid packets. Thus, we can deeply test a network server.</a:t>
            </a:r>
          </a:p>
          <a:p>
            <a:endParaRPr kumimoji="1" lang="en-US" altLang="zh-CN" dirty="0"/>
          </a:p>
          <a:p>
            <a:r>
              <a:rPr kumimoji="1" lang="en-US" altLang="zh-CN" dirty="0"/>
              <a:t>3min</a:t>
            </a:r>
            <a:endParaRPr kumimoji="1" lang="zh-CN" altLang="en-US" dirty="0"/>
          </a:p>
        </p:txBody>
      </p:sp>
    </p:spTree>
    <p:extLst>
      <p:ext uri="{BB962C8B-B14F-4D97-AF65-F5344CB8AC3E}">
        <p14:creationId xmlns:p14="http://schemas.microsoft.com/office/powerpoint/2010/main" val="935110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other application of our work is protocol fuzzing.</a:t>
            </a:r>
          </a:p>
          <a:p>
            <a:endParaRPr kumimoji="1" lang="en-US" altLang="zh-CN" dirty="0"/>
          </a:p>
          <a:p>
            <a:r>
              <a:rPr kumimoji="1" lang="en-US" altLang="zh-CN" dirty="0"/>
              <a:t>To fuzz a protocol, a fuzzer sends random packets to the server.</a:t>
            </a:r>
          </a:p>
          <a:p>
            <a:endParaRPr kumimoji="1" lang="en-US" altLang="zh-CN" dirty="0"/>
          </a:p>
          <a:p>
            <a:r>
              <a:rPr kumimoji="1" lang="en-US" altLang="zh-CN" dirty="0"/>
              <a:t>However, a network server often contains many checks to drop invalid packets.</a:t>
            </a:r>
          </a:p>
          <a:p>
            <a:endParaRPr kumimoji="1" lang="en-US" altLang="zh-CN" dirty="0"/>
          </a:p>
          <a:p>
            <a:r>
              <a:rPr kumimoji="1" lang="en-US" altLang="zh-CN" dirty="0"/>
              <a:t>If the fuzzer only uses random packers, many of them will be dropped, and we cannot deeply test the server.</a:t>
            </a:r>
          </a:p>
          <a:p>
            <a:endParaRPr kumimoji="1" lang="en-US" altLang="zh-CN" dirty="0"/>
          </a:p>
          <a:p>
            <a:r>
              <a:rPr kumimoji="1" lang="en-US" altLang="zh-CN" dirty="0"/>
              <a:t>With the formats inferred by our approach, we can avoid generating a large number of invalid packets. Thus, we can deeply test a network server.</a:t>
            </a:r>
          </a:p>
          <a:p>
            <a:endParaRPr kumimoji="1" lang="en-US" altLang="zh-CN" dirty="0"/>
          </a:p>
          <a:p>
            <a:r>
              <a:rPr kumimoji="1" lang="en-US" altLang="zh-CN" dirty="0"/>
              <a:t>3min</a:t>
            </a:r>
            <a:endParaRPr kumimoji="1" lang="zh-CN" altLang="en-US" dirty="0"/>
          </a:p>
        </p:txBody>
      </p:sp>
    </p:spTree>
    <p:extLst>
      <p:ext uri="{BB962C8B-B14F-4D97-AF65-F5344CB8AC3E}">
        <p14:creationId xmlns:p14="http://schemas.microsoft.com/office/powerpoint/2010/main" val="2169748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other application of our work is protocol fuzzing.</a:t>
            </a:r>
          </a:p>
          <a:p>
            <a:endParaRPr kumimoji="1" lang="en-US" altLang="zh-CN" dirty="0"/>
          </a:p>
          <a:p>
            <a:r>
              <a:rPr kumimoji="1" lang="en-US" altLang="zh-CN" dirty="0"/>
              <a:t>To fuzz a protocol, a fuzzer sends random packets to the server.</a:t>
            </a:r>
          </a:p>
          <a:p>
            <a:endParaRPr kumimoji="1" lang="en-US" altLang="zh-CN" dirty="0"/>
          </a:p>
          <a:p>
            <a:r>
              <a:rPr kumimoji="1" lang="en-US" altLang="zh-CN" dirty="0"/>
              <a:t>However, a network server often contains many checks to drop invalid packets.</a:t>
            </a:r>
          </a:p>
          <a:p>
            <a:endParaRPr kumimoji="1" lang="en-US" altLang="zh-CN" dirty="0"/>
          </a:p>
          <a:p>
            <a:r>
              <a:rPr kumimoji="1" lang="en-US" altLang="zh-CN" dirty="0"/>
              <a:t>If the fuzzer only uses random packers, many of them will be dropped, and we cannot deeply test the server.</a:t>
            </a:r>
          </a:p>
          <a:p>
            <a:endParaRPr kumimoji="1" lang="en-US" altLang="zh-CN" dirty="0"/>
          </a:p>
          <a:p>
            <a:r>
              <a:rPr kumimoji="1" lang="en-US" altLang="zh-CN" dirty="0"/>
              <a:t>With the formats inferred by our approach, we can avoid generating a large number of invalid packets. Thus, we can deeply test a network server.</a:t>
            </a:r>
          </a:p>
          <a:p>
            <a:endParaRPr kumimoji="1" lang="en-US" altLang="zh-CN" dirty="0"/>
          </a:p>
          <a:p>
            <a:r>
              <a:rPr kumimoji="1" lang="en-US" altLang="zh-CN" dirty="0"/>
              <a:t>3min</a:t>
            </a:r>
            <a:endParaRPr kumimoji="1" lang="zh-CN" altLang="en-US" dirty="0"/>
          </a:p>
        </p:txBody>
      </p:sp>
    </p:spTree>
    <p:extLst>
      <p:ext uri="{BB962C8B-B14F-4D97-AF65-F5344CB8AC3E}">
        <p14:creationId xmlns:p14="http://schemas.microsoft.com/office/powerpoint/2010/main" val="152050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According to our experiments, using the protocol formats inferred by our approach to guide fuzzing improves the branch coverage of protocol fuzzing.</a:t>
            </a:r>
          </a:p>
          <a:p>
            <a:endParaRPr kumimoji="1" lang="en-US" altLang="zh-CN" dirty="0"/>
          </a:p>
          <a:p>
            <a:r>
              <a:rPr kumimoji="1" lang="en-US" altLang="zh-CN" dirty="0"/>
              <a:t>and help us find 53 zero-day bugs, including integer overflow, buffer overflow, calling invalid address, and infinite loops.</a:t>
            </a:r>
          </a:p>
          <a:p>
            <a:endParaRPr kumimoji="1" lang="en-US" altLang="zh-CN" dirty="0"/>
          </a:p>
          <a:p>
            <a:endParaRPr kumimoji="1" lang="en-US" altLang="zh-CN" dirty="0"/>
          </a:p>
          <a:p>
            <a:r>
              <a:rPr kumimoji="1" lang="en-US" altLang="zh-CN" dirty="0"/>
              <a:t>3min30s</a:t>
            </a:r>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14</a:t>
            </a:fld>
            <a:endParaRPr kumimoji="1" lang="zh-CN" altLang="en-US"/>
          </a:p>
        </p:txBody>
      </p:sp>
    </p:spTree>
    <p:extLst>
      <p:ext uri="{BB962C8B-B14F-4D97-AF65-F5344CB8AC3E}">
        <p14:creationId xmlns:p14="http://schemas.microsoft.com/office/powerpoint/2010/main" val="3745405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CN" dirty="0"/>
              <a:t>To address all the issues, we propose </a:t>
            </a:r>
            <a:r>
              <a:rPr kumimoji="1" lang="en-US" altLang="zh-CN" dirty="0" err="1"/>
              <a:t>ParDiff</a:t>
            </a:r>
            <a:r>
              <a:rPr kumimoji="1" lang="en-US" altLang="zh-CN" dirty="0"/>
              <a:t>, </a:t>
            </a:r>
            <a:r>
              <a:rPr lang="en-US" altLang="zh-CN" sz="1800" dirty="0">
                <a:effectLst/>
                <a:latin typeface="LinLibertineT"/>
              </a:rPr>
              <a:t>a novel static differential analysis approach that can discover logical bugs</a:t>
            </a:r>
            <a:r>
              <a:rPr lang="zh-CN" altLang="en-US" sz="1800" dirty="0">
                <a:effectLst/>
                <a:latin typeface="LinLibertineT"/>
              </a:rPr>
              <a:t> </a:t>
            </a:r>
            <a:r>
              <a:rPr lang="en-US" altLang="zh-CN" sz="1800" dirty="0">
                <a:effectLst/>
                <a:latin typeface="LinLibertineT"/>
              </a:rPr>
              <a:t>in network protocol parsers.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Logical bugs include both missing- and mis-implementations of protocol format specifications.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The basic idea is first abstracting low-level protocol implementations to a high-level and unified representation, here we introduce a finite-state machine (FSM) that characterizes the message formats, we will discuss the details later in examples.</a:t>
            </a:r>
            <a:endParaRPr lang="en-US" altLang="zh-CN" sz="28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800" dirty="0">
              <a:effectLst/>
              <a:latin typeface="LinLibertineT"/>
            </a:endParaRPr>
          </a:p>
          <a:p>
            <a:r>
              <a:rPr kumimoji="1" lang="en-US" altLang="zh-CN" dirty="0"/>
              <a:t>why abstract? Different programming styles, different structures…</a:t>
            </a:r>
            <a:endParaRPr kumimoji="1" lang="zh-CN" altLang="en-US" dirty="0"/>
          </a:p>
        </p:txBody>
      </p:sp>
      <p:sp>
        <p:nvSpPr>
          <p:cNvPr id="4" name="灯片编号占位符 3"/>
          <p:cNvSpPr>
            <a:spLocks noGrp="1"/>
          </p:cNvSpPr>
          <p:nvPr>
            <p:ph type="sldNum" sz="quarter" idx="5"/>
          </p:nvPr>
        </p:nvSpPr>
        <p:spPr/>
        <p:txBody>
          <a:bodyPr/>
          <a:lstStyle/>
          <a:p>
            <a:fld id="{9735FDD3-C940-234F-ABD2-87BB01CDFFD5}" type="slidenum">
              <a:rPr kumimoji="1" lang="zh-CN" altLang="en-US" smtClean="0"/>
              <a:t>15</a:t>
            </a:fld>
            <a:endParaRPr kumimoji="1" lang="zh-CN" altLang="en-US"/>
          </a:p>
        </p:txBody>
      </p:sp>
    </p:spTree>
    <p:extLst>
      <p:ext uri="{BB962C8B-B14F-4D97-AF65-F5344CB8AC3E}">
        <p14:creationId xmlns:p14="http://schemas.microsoft.com/office/powerpoint/2010/main" val="2285038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LinLibertineT"/>
              </a:rPr>
              <a:t>Then we precisely</a:t>
            </a:r>
            <a:r>
              <a:rPr lang="en-US" altLang="zh-CN" sz="1800" dirty="0">
                <a:effectLst/>
                <a:latin typeface="LinLibertineT"/>
              </a:rPr>
              <a:t> compare the two abstractions abstracted from two implementations in a fine-grained way, to find differences.</a:t>
            </a:r>
            <a:endParaRPr lang="en-US" altLang="zh-CN" sz="1800" dirty="0"/>
          </a:p>
          <a:p>
            <a:endParaRPr kumimoji="1" lang="zh-CN" altLang="en-US" dirty="0"/>
          </a:p>
        </p:txBody>
      </p:sp>
      <p:sp>
        <p:nvSpPr>
          <p:cNvPr id="4" name="灯片编号占位符 3"/>
          <p:cNvSpPr>
            <a:spLocks noGrp="1"/>
          </p:cNvSpPr>
          <p:nvPr>
            <p:ph type="sldNum" sz="quarter" idx="5"/>
          </p:nvPr>
        </p:nvSpPr>
        <p:spPr/>
        <p:txBody>
          <a:bodyPr/>
          <a:lstStyle/>
          <a:p>
            <a:fld id="{FD67489C-AEC7-F644-9017-D41391ACF93F}" type="slidenum">
              <a:rPr kumimoji="1" lang="zh-CN" altLang="en-US" smtClean="0"/>
              <a:t>16</a:t>
            </a:fld>
            <a:endParaRPr kumimoji="1" lang="zh-CN" altLang="en-US"/>
          </a:p>
        </p:txBody>
      </p:sp>
    </p:spTree>
    <p:extLst>
      <p:ext uri="{BB962C8B-B14F-4D97-AF65-F5344CB8AC3E}">
        <p14:creationId xmlns:p14="http://schemas.microsoft.com/office/powerpoint/2010/main" val="1908424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identified differences are then used for bug localization. For each bug, we generate bug report and send to the developers.</a:t>
            </a:r>
            <a:endParaRPr kumimoji="1" lang="zh-CN" altLang="en-US" dirty="0"/>
          </a:p>
        </p:txBody>
      </p:sp>
      <p:sp>
        <p:nvSpPr>
          <p:cNvPr id="4" name="灯片编号占位符 3"/>
          <p:cNvSpPr>
            <a:spLocks noGrp="1"/>
          </p:cNvSpPr>
          <p:nvPr>
            <p:ph type="sldNum" sz="quarter" idx="5"/>
          </p:nvPr>
        </p:nvSpPr>
        <p:spPr/>
        <p:txBody>
          <a:bodyPr/>
          <a:lstStyle/>
          <a:p>
            <a:fld id="{FD67489C-AEC7-F644-9017-D41391ACF93F}" type="slidenum">
              <a:rPr kumimoji="1" lang="zh-CN" altLang="en-US" smtClean="0"/>
              <a:t>17</a:t>
            </a:fld>
            <a:endParaRPr kumimoji="1" lang="zh-CN" altLang="en-US"/>
          </a:p>
        </p:txBody>
      </p:sp>
    </p:spTree>
    <p:extLst>
      <p:ext uri="{BB962C8B-B14F-4D97-AF65-F5344CB8AC3E}">
        <p14:creationId xmlns:p14="http://schemas.microsoft.com/office/powerpoint/2010/main" val="998534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endParaRPr kumimoji="1" lang="en-US" altLang="zh-CN" dirty="0"/>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18</a:t>
            </a:fld>
            <a:endParaRPr kumimoji="1" lang="zh-CN" altLang="en-US"/>
          </a:p>
        </p:txBody>
      </p:sp>
    </p:spTree>
    <p:extLst>
      <p:ext uri="{BB962C8B-B14F-4D97-AF65-F5344CB8AC3E}">
        <p14:creationId xmlns:p14="http://schemas.microsoft.com/office/powerpoint/2010/main" val="15049850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endParaRPr kumimoji="1" lang="en-US" altLang="zh-CN" dirty="0"/>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19</a:t>
            </a:fld>
            <a:endParaRPr kumimoji="1" lang="zh-CN" altLang="en-US"/>
          </a:p>
        </p:txBody>
      </p:sp>
    </p:spTree>
    <p:extLst>
      <p:ext uri="{BB962C8B-B14F-4D97-AF65-F5344CB8AC3E}">
        <p14:creationId xmlns:p14="http://schemas.microsoft.com/office/powerpoint/2010/main" val="1401888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In a common procedure of software development, we implement a protocol according to its specification. The specification is often written in a natural language.</a:t>
            </a:r>
          </a:p>
          <a:p>
            <a:endParaRPr kumimoji="1" lang="en-US" altLang="zh-CN" dirty="0"/>
          </a:p>
          <a:p>
            <a:r>
              <a:rPr kumimoji="1" lang="en-US" altLang="zh-CN" dirty="0"/>
              <a:t>In this work, we try to infer formal or mathematical protocol format from the source code. So, it is a kind of protocol reverse engineering.</a:t>
            </a:r>
          </a:p>
          <a:p>
            <a:endParaRPr kumimoji="1" lang="en-US" altLang="zh-CN" dirty="0"/>
          </a:p>
          <a:p>
            <a:r>
              <a:rPr kumimoji="1" lang="en-US" altLang="zh-CN" dirty="0"/>
              <a:t>A formal protocol format includes two parts, syntax and semantics.</a:t>
            </a:r>
          </a:p>
          <a:p>
            <a:endParaRPr kumimoji="1" lang="en-US" altLang="zh-CN" dirty="0"/>
          </a:p>
          <a:p>
            <a:r>
              <a:rPr kumimoji="1" lang="en-US" altLang="zh-CN" dirty="0"/>
              <a:t>The syntax of a protocol format is often written in a grammar and describes the structure of a network message. </a:t>
            </a:r>
          </a:p>
          <a:p>
            <a:r>
              <a:rPr kumimoji="1" lang="en-US" altLang="zh-CN" dirty="0"/>
              <a:t>For instance, a TCP message consists of a Header field and a Data field. And the Header field can be further split into smaller fields.</a:t>
            </a:r>
          </a:p>
          <a:p>
            <a:endParaRPr kumimoji="1" lang="en-US" altLang="zh-CN" dirty="0"/>
          </a:p>
          <a:p>
            <a:r>
              <a:rPr kumimoji="1" lang="en-US" altLang="zh-CN" dirty="0"/>
              <a:t>The semantics describes the constraints of one or multiple fields. For instance, this formula describes the semantics that the value of the </a:t>
            </a:r>
            <a:r>
              <a:rPr kumimoji="1" lang="en-US" altLang="zh-CN" dirty="0" err="1"/>
              <a:t>HeaderLen</a:t>
            </a:r>
            <a:r>
              <a:rPr kumimoji="1" lang="en-US" altLang="zh-CN" dirty="0"/>
              <a:t> field equals the length of the Header field.</a:t>
            </a:r>
          </a:p>
          <a:p>
            <a:endParaRPr kumimoji="1" lang="en-US" altLang="zh-CN" dirty="0"/>
          </a:p>
          <a:p>
            <a:r>
              <a:rPr kumimoji="1" lang="en-US" altLang="zh-CN" dirty="0"/>
              <a:t>The formal format can enable many automated security analysis, such as fuzzing and network traffic auditing. </a:t>
            </a:r>
          </a:p>
          <a:p>
            <a:endParaRPr kumimoji="1" lang="en-US" altLang="zh-CN" dirty="0"/>
          </a:p>
          <a:p>
            <a:r>
              <a:rPr kumimoji="1" lang="en-US" altLang="zh-CN" dirty="0"/>
              <a:t>However, it is hard to automate these security applications using the informal documents in a natural language.</a:t>
            </a:r>
          </a:p>
          <a:p>
            <a:endParaRPr kumimoji="1" lang="en-US" altLang="zh-CN" dirty="0"/>
          </a:p>
          <a:p>
            <a:r>
              <a:rPr kumimoji="1" lang="en-US" altLang="zh-CN" dirty="0"/>
              <a:t>So, even we have a document of the specification and the source code, it is still necessary to infer the formal specification, including the formal format.</a:t>
            </a:r>
            <a:endParaRPr kumimoji="1" lang="zh-CN" altLang="en-US" dirty="0"/>
          </a:p>
        </p:txBody>
      </p:sp>
    </p:spTree>
    <p:extLst>
      <p:ext uri="{BB962C8B-B14F-4D97-AF65-F5344CB8AC3E}">
        <p14:creationId xmlns:p14="http://schemas.microsoft.com/office/powerpoint/2010/main" val="13186818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endParaRPr kumimoji="1" lang="en-US" altLang="zh-CN" dirty="0"/>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20</a:t>
            </a:fld>
            <a:endParaRPr kumimoji="1" lang="zh-CN" altLang="en-US"/>
          </a:p>
        </p:txBody>
      </p:sp>
    </p:spTree>
    <p:extLst>
      <p:ext uri="{BB962C8B-B14F-4D97-AF65-F5344CB8AC3E}">
        <p14:creationId xmlns:p14="http://schemas.microsoft.com/office/powerpoint/2010/main" val="3881867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r>
              <a:rPr kumimoji="1" lang="en-US" altLang="zh-CN" dirty="0"/>
              <a:t> </a:t>
            </a:r>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21</a:t>
            </a:fld>
            <a:endParaRPr kumimoji="1" lang="zh-CN" altLang="en-US"/>
          </a:p>
        </p:txBody>
      </p:sp>
    </p:spTree>
    <p:extLst>
      <p:ext uri="{BB962C8B-B14F-4D97-AF65-F5344CB8AC3E}">
        <p14:creationId xmlns:p14="http://schemas.microsoft.com/office/powerpoint/2010/main" val="2301082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endParaRPr kumimoji="1" lang="en-US" altLang="zh-CN" dirty="0"/>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22</a:t>
            </a:fld>
            <a:endParaRPr kumimoji="1" lang="zh-CN" altLang="en-US"/>
          </a:p>
        </p:txBody>
      </p:sp>
    </p:spTree>
    <p:extLst>
      <p:ext uri="{BB962C8B-B14F-4D97-AF65-F5344CB8AC3E}">
        <p14:creationId xmlns:p14="http://schemas.microsoft.com/office/powerpoint/2010/main" val="29933064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endParaRPr kumimoji="1" lang="en-US" altLang="zh-CN" dirty="0"/>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23</a:t>
            </a:fld>
            <a:endParaRPr kumimoji="1" lang="zh-CN" altLang="en-US"/>
          </a:p>
        </p:txBody>
      </p:sp>
    </p:spTree>
    <p:extLst>
      <p:ext uri="{BB962C8B-B14F-4D97-AF65-F5344CB8AC3E}">
        <p14:creationId xmlns:p14="http://schemas.microsoft.com/office/powerpoint/2010/main" val="4195161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endParaRPr kumimoji="1" lang="en-US" altLang="zh-CN" dirty="0"/>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24</a:t>
            </a:fld>
            <a:endParaRPr kumimoji="1" lang="zh-CN" altLang="en-US"/>
          </a:p>
        </p:txBody>
      </p:sp>
    </p:spTree>
    <p:extLst>
      <p:ext uri="{BB962C8B-B14F-4D97-AF65-F5344CB8AC3E}">
        <p14:creationId xmlns:p14="http://schemas.microsoft.com/office/powerpoint/2010/main" val="37456867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There have been many works on protocol reverse engineering. Why do we create a new one?</a:t>
            </a:r>
          </a:p>
          <a:p>
            <a:endParaRPr kumimoji="1" lang="en-US" altLang="zh-CN" dirty="0"/>
          </a:p>
          <a:p>
            <a:r>
              <a:rPr kumimoji="1" lang="en-US" altLang="zh-CN" dirty="0"/>
              <a:t>Most existing works are dynamic program analysis, either working on source code or binary code.</a:t>
            </a:r>
          </a:p>
          <a:p>
            <a:r>
              <a:rPr kumimoji="1" lang="en-US" altLang="zh-CN" dirty="0"/>
              <a:t>They depend on a few network messages to infer protocol formats. The key problem if the inputs do not cover some format, we will miss the format.</a:t>
            </a:r>
          </a:p>
          <a:p>
            <a:endParaRPr kumimoji="1" lang="en-US" altLang="zh-CN" dirty="0"/>
          </a:p>
          <a:p>
            <a:r>
              <a:rPr kumimoji="1" lang="en-US" altLang="zh-CN" dirty="0"/>
              <a:t>There are also a few static analysis that works on binary code and is not precise enough.</a:t>
            </a:r>
          </a:p>
          <a:p>
            <a:endParaRPr kumimoji="1" lang="en-US" altLang="zh-CN" dirty="0"/>
          </a:p>
          <a:p>
            <a:r>
              <a:rPr kumimoji="1" lang="en-US" altLang="zh-CN" dirty="0"/>
              <a:t>Our approach is in another dimension. It is a static analysis works on source code. The motivation is simple. That is, although the source code of some protocols are available, formal formats are not available. Many previous works still rely on manual efforts to build the formats. Our work can replace such manual efforts.</a:t>
            </a:r>
            <a:endParaRPr kumimoji="1" lang="zh-CN" altLang="en-US" dirty="0"/>
          </a:p>
          <a:p>
            <a:endParaRPr kumimoji="1" lang="en-US" altLang="zh-CN" dirty="0"/>
          </a:p>
          <a:p>
            <a:r>
              <a:rPr kumimoji="1" lang="en-US" altLang="zh-CN" dirty="0"/>
              <a:t>Inferring protocol formats, as discussed before, also has many applications.</a:t>
            </a:r>
          </a:p>
          <a:p>
            <a:endParaRPr kumimoji="1" lang="en-US" altLang="zh-CN" dirty="0"/>
          </a:p>
          <a:p>
            <a:r>
              <a:rPr kumimoji="1" lang="en-US" altLang="zh-CN" dirty="0"/>
              <a:t>Unlike dynamic analysis, static analysis has a high coverage, because it does not rely on any inputs. Source code also contains rich code information to help us infer formats.</a:t>
            </a:r>
          </a:p>
          <a:p>
            <a:endParaRPr kumimoji="1" lang="en-US" altLang="zh-CN" dirty="0"/>
          </a:p>
          <a:p>
            <a:r>
              <a:rPr kumimoji="1" lang="en-US" altLang="zh-CN" dirty="0"/>
              <a:t>The challenges we try to address is to achieve high precision, because static analysis is often not precise due to approximation</a:t>
            </a:r>
            <a:endParaRPr kumimoji="1" lang="zh-CN" altLang="en-US" dirty="0"/>
          </a:p>
        </p:txBody>
      </p:sp>
      <p:sp>
        <p:nvSpPr>
          <p:cNvPr id="4" name="灯片编号占位符 3"/>
          <p:cNvSpPr>
            <a:spLocks noGrp="1"/>
          </p:cNvSpPr>
          <p:nvPr>
            <p:ph type="sldNum" sz="quarter" idx="5"/>
          </p:nvPr>
        </p:nvSpPr>
        <p:spPr/>
        <p:txBody>
          <a:bodyPr/>
          <a:lstStyle/>
          <a:p>
            <a:fld id="{D2EF0F7E-FE42-4C4B-89BB-5498691A3DB1}" type="slidenum">
              <a:rPr kumimoji="1" lang="zh-CN" altLang="en-US" smtClean="0"/>
              <a:t>25</a:t>
            </a:fld>
            <a:endParaRPr kumimoji="1" lang="zh-CN" altLang="en-US"/>
          </a:p>
        </p:txBody>
      </p:sp>
    </p:spTree>
    <p:extLst>
      <p:ext uri="{BB962C8B-B14F-4D97-AF65-F5344CB8AC3E}">
        <p14:creationId xmlns:p14="http://schemas.microsoft.com/office/powerpoint/2010/main" val="1893089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Our approach follows two simple observations. The first one is that path condition in a program implies both syntax and semantics of protocol formats.</a:t>
            </a:r>
          </a:p>
          <a:p>
            <a:endParaRPr kumimoji="1" lang="en-US" altLang="zh-CN" dirty="0"/>
          </a:p>
          <a:p>
            <a:r>
              <a:rPr kumimoji="1" lang="en-US" altLang="zh-CN" dirty="0"/>
              <a:t>Syntax means endianness and field boundaries and answers the question : how can a message be partitioned into multiple fields.</a:t>
            </a:r>
          </a:p>
          <a:p>
            <a:endParaRPr kumimoji="1" lang="en-US" altLang="zh-CN" dirty="0"/>
          </a:p>
          <a:p>
            <a:r>
              <a:rPr kumimoji="1" lang="en-US" altLang="zh-CN" dirty="0"/>
              <a:t>Semantics include low level semantics and high level semantics. low level semantics are first order logic constraints among fields.</a:t>
            </a:r>
          </a:p>
          <a:p>
            <a:endParaRPr kumimoji="1" lang="en-US" altLang="zh-CN" dirty="0"/>
          </a:p>
          <a:p>
            <a:r>
              <a:rPr kumimoji="1" lang="en-US" altLang="zh-CN" dirty="0"/>
              <a:t>high level semantics are field names that can be understood by human beings.</a:t>
            </a:r>
          </a:p>
          <a:p>
            <a:endParaRPr kumimoji="1" lang="en-US" altLang="zh-CN" dirty="0"/>
          </a:p>
          <a:p>
            <a:r>
              <a:rPr kumimoji="1" lang="en-US" altLang="zh-CN" dirty="0"/>
              <a:t>For example, this code computes the value length using the first two bytes of a packet and then test if length equals 10.</a:t>
            </a:r>
          </a:p>
          <a:p>
            <a:endParaRPr kumimoji="1" lang="en-US" altLang="zh-CN" dirty="0"/>
          </a:p>
          <a:p>
            <a:r>
              <a:rPr kumimoji="1" lang="en-US" altLang="zh-CN" dirty="0"/>
              <a:t>The path condition of a success path is like this.</a:t>
            </a:r>
          </a:p>
          <a:p>
            <a:endParaRPr kumimoji="1" lang="en-US" altLang="zh-CN" dirty="0"/>
          </a:p>
          <a:p>
            <a:r>
              <a:rPr kumimoji="1" lang="en-US" altLang="zh-CN" dirty="0"/>
              <a:t>We can infer from the path condition that, it uses little endianness, because the order of the bytes. The first two bytes form a field because they are used in the same value.</a:t>
            </a:r>
          </a:p>
          <a:p>
            <a:endParaRPr kumimoji="1" lang="en-US" altLang="zh-CN" dirty="0"/>
          </a:p>
          <a:p>
            <a:r>
              <a:rPr kumimoji="1" lang="en-US" altLang="zh-CN" dirty="0"/>
              <a:t>The path condition itself is a low-level semantics meaning that its value must be 10.</a:t>
            </a:r>
          </a:p>
          <a:p>
            <a:endParaRPr kumimoji="1" lang="en-US" altLang="zh-CN" dirty="0"/>
          </a:p>
          <a:p>
            <a:r>
              <a:rPr kumimoji="1" lang="en-US" altLang="zh-CN" dirty="0"/>
              <a:t> From the code, we can also infer a high-level semantics that the field has a name, which is length according to the variable name in the code.</a:t>
            </a:r>
            <a:endParaRPr kumimoji="1" lang="zh-CN" altLang="en-US" dirty="0"/>
          </a:p>
        </p:txBody>
      </p:sp>
    </p:spTree>
    <p:extLst>
      <p:ext uri="{BB962C8B-B14F-4D97-AF65-F5344CB8AC3E}">
        <p14:creationId xmlns:p14="http://schemas.microsoft.com/office/powerpoint/2010/main" val="23498605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Our approach follows two simple observations. The first one is that path condition in a program implies both syntax and semantics of protocol formats.</a:t>
            </a:r>
          </a:p>
          <a:p>
            <a:endParaRPr kumimoji="1" lang="en-US" altLang="zh-CN" dirty="0"/>
          </a:p>
          <a:p>
            <a:r>
              <a:rPr kumimoji="1" lang="en-US" altLang="zh-CN" dirty="0"/>
              <a:t>Syntax means endianness and field boundaries and answers the question : how can a message be partitioned into multiple fields.</a:t>
            </a:r>
          </a:p>
          <a:p>
            <a:endParaRPr kumimoji="1" lang="en-US" altLang="zh-CN" dirty="0"/>
          </a:p>
          <a:p>
            <a:r>
              <a:rPr kumimoji="1" lang="en-US" altLang="zh-CN" dirty="0"/>
              <a:t>Semantics include low level semantics and high level semantics. low level semantics are first order logic constraints among fields.</a:t>
            </a:r>
          </a:p>
          <a:p>
            <a:endParaRPr kumimoji="1" lang="en-US" altLang="zh-CN" dirty="0"/>
          </a:p>
          <a:p>
            <a:r>
              <a:rPr kumimoji="1" lang="en-US" altLang="zh-CN" dirty="0"/>
              <a:t>high level semantics are field names that can be understood by human beings.</a:t>
            </a:r>
          </a:p>
          <a:p>
            <a:endParaRPr kumimoji="1" lang="en-US" altLang="zh-CN" dirty="0"/>
          </a:p>
          <a:p>
            <a:r>
              <a:rPr kumimoji="1" lang="en-US" altLang="zh-CN" dirty="0"/>
              <a:t>For example, this code computes the value length using the first two bytes of a packet and then test if length equals 10.</a:t>
            </a:r>
          </a:p>
          <a:p>
            <a:endParaRPr kumimoji="1" lang="en-US" altLang="zh-CN" dirty="0"/>
          </a:p>
          <a:p>
            <a:r>
              <a:rPr kumimoji="1" lang="en-US" altLang="zh-CN" dirty="0"/>
              <a:t>The path condition of a success path is like this.</a:t>
            </a:r>
          </a:p>
          <a:p>
            <a:endParaRPr kumimoji="1" lang="en-US" altLang="zh-CN" dirty="0"/>
          </a:p>
          <a:p>
            <a:r>
              <a:rPr kumimoji="1" lang="en-US" altLang="zh-CN" dirty="0"/>
              <a:t>We can infer from the path condition that, it uses little endianness, because the order of the bytes. The first two bytes form a field because they are used in the same value.</a:t>
            </a:r>
          </a:p>
          <a:p>
            <a:endParaRPr kumimoji="1" lang="en-US" altLang="zh-CN" dirty="0"/>
          </a:p>
          <a:p>
            <a:r>
              <a:rPr kumimoji="1" lang="en-US" altLang="zh-CN" dirty="0"/>
              <a:t>The path condition itself is a low-level semantics meaning that its value must be 10.</a:t>
            </a:r>
          </a:p>
          <a:p>
            <a:endParaRPr kumimoji="1" lang="en-US" altLang="zh-CN" dirty="0"/>
          </a:p>
          <a:p>
            <a:r>
              <a:rPr kumimoji="1" lang="en-US" altLang="zh-CN" dirty="0"/>
              <a:t> From the code, we can also infer a high-level semantics that the field has a name, which is length according to the variable name in the code.</a:t>
            </a:r>
            <a:endParaRPr kumimoji="1" lang="zh-CN" altLang="en-US" dirty="0"/>
          </a:p>
        </p:txBody>
      </p:sp>
    </p:spTree>
    <p:extLst>
      <p:ext uri="{BB962C8B-B14F-4D97-AF65-F5344CB8AC3E}">
        <p14:creationId xmlns:p14="http://schemas.microsoft.com/office/powerpoint/2010/main" val="3782844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Our approach follows two simple observations. The first one is that path condition in a program implies both syntax and semantics of protocol formats.</a:t>
            </a:r>
          </a:p>
          <a:p>
            <a:endParaRPr kumimoji="1" lang="en-US" altLang="zh-CN" dirty="0"/>
          </a:p>
          <a:p>
            <a:r>
              <a:rPr kumimoji="1" lang="en-US" altLang="zh-CN" dirty="0"/>
              <a:t>Syntax means endianness and field boundaries and answers the question : how can a message be partitioned into multiple fields.</a:t>
            </a:r>
          </a:p>
          <a:p>
            <a:endParaRPr kumimoji="1" lang="en-US" altLang="zh-CN" dirty="0"/>
          </a:p>
          <a:p>
            <a:r>
              <a:rPr kumimoji="1" lang="en-US" altLang="zh-CN" dirty="0"/>
              <a:t>Semantics include low level semantics and high level semantics. low level semantics are first order logic constraints among fields.</a:t>
            </a:r>
          </a:p>
          <a:p>
            <a:endParaRPr kumimoji="1" lang="en-US" altLang="zh-CN" dirty="0"/>
          </a:p>
          <a:p>
            <a:r>
              <a:rPr kumimoji="1" lang="en-US" altLang="zh-CN" dirty="0"/>
              <a:t>high level semantics are field names that can be understood by human beings.</a:t>
            </a:r>
          </a:p>
          <a:p>
            <a:endParaRPr kumimoji="1" lang="en-US" altLang="zh-CN" dirty="0"/>
          </a:p>
          <a:p>
            <a:r>
              <a:rPr kumimoji="1" lang="en-US" altLang="zh-CN" dirty="0"/>
              <a:t>For example, this code computes the value length using the first two bytes of a packet and then test if length equals 10.</a:t>
            </a:r>
          </a:p>
          <a:p>
            <a:endParaRPr kumimoji="1" lang="en-US" altLang="zh-CN" dirty="0"/>
          </a:p>
          <a:p>
            <a:r>
              <a:rPr kumimoji="1" lang="en-US" altLang="zh-CN" dirty="0"/>
              <a:t>The path condition of a success path is like this.</a:t>
            </a:r>
          </a:p>
          <a:p>
            <a:endParaRPr kumimoji="1" lang="en-US" altLang="zh-CN" dirty="0"/>
          </a:p>
          <a:p>
            <a:r>
              <a:rPr kumimoji="1" lang="en-US" altLang="zh-CN" dirty="0"/>
              <a:t>We can infer from the path condition that, it uses little endianness, because the order of the bytes. The first two bytes form a field because they are used in the same value.</a:t>
            </a:r>
          </a:p>
          <a:p>
            <a:endParaRPr kumimoji="1" lang="en-US" altLang="zh-CN" dirty="0"/>
          </a:p>
          <a:p>
            <a:r>
              <a:rPr kumimoji="1" lang="en-US" altLang="zh-CN" dirty="0"/>
              <a:t>The path condition itself is a low-level semantics meaning that its value must be 10.</a:t>
            </a:r>
          </a:p>
          <a:p>
            <a:endParaRPr kumimoji="1" lang="en-US" altLang="zh-CN" dirty="0"/>
          </a:p>
          <a:p>
            <a:r>
              <a:rPr kumimoji="1" lang="en-US" altLang="zh-CN" dirty="0"/>
              <a:t> From the code, we can also infer a high-level semantics that the field has a name, which is length according to the variable name in the code.</a:t>
            </a:r>
            <a:endParaRPr kumimoji="1" lang="zh-CN" altLang="en-US" dirty="0"/>
          </a:p>
        </p:txBody>
      </p:sp>
    </p:spTree>
    <p:extLst>
      <p:ext uri="{BB962C8B-B14F-4D97-AF65-F5344CB8AC3E}">
        <p14:creationId xmlns:p14="http://schemas.microsoft.com/office/powerpoint/2010/main" val="3965557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Our approach follows two simple observations. The first one is that path condition in a program implies both syntax and semantics of protocol formats.</a:t>
            </a:r>
          </a:p>
          <a:p>
            <a:endParaRPr kumimoji="1" lang="en-US" altLang="zh-CN" dirty="0"/>
          </a:p>
          <a:p>
            <a:r>
              <a:rPr kumimoji="1" lang="en-US" altLang="zh-CN" dirty="0"/>
              <a:t>Syntax means endianness and field boundaries and answers the question : how can a message be partitioned into multiple fields.</a:t>
            </a:r>
          </a:p>
          <a:p>
            <a:endParaRPr kumimoji="1" lang="en-US" altLang="zh-CN" dirty="0"/>
          </a:p>
          <a:p>
            <a:r>
              <a:rPr kumimoji="1" lang="en-US" altLang="zh-CN" dirty="0"/>
              <a:t>Semantics include low level semantics and high level semantics. low level semantics are first order logic constraints among fields.</a:t>
            </a:r>
          </a:p>
          <a:p>
            <a:endParaRPr kumimoji="1" lang="en-US" altLang="zh-CN" dirty="0"/>
          </a:p>
          <a:p>
            <a:r>
              <a:rPr kumimoji="1" lang="en-US" altLang="zh-CN" dirty="0"/>
              <a:t>high level semantics are field names that can be understood by human beings.</a:t>
            </a:r>
          </a:p>
          <a:p>
            <a:endParaRPr kumimoji="1" lang="en-US" altLang="zh-CN" dirty="0"/>
          </a:p>
          <a:p>
            <a:r>
              <a:rPr kumimoji="1" lang="en-US" altLang="zh-CN" dirty="0"/>
              <a:t>For example, this code computes the value length using the first two bytes of a packet and then test if length equals 10.</a:t>
            </a:r>
          </a:p>
          <a:p>
            <a:endParaRPr kumimoji="1" lang="en-US" altLang="zh-CN" dirty="0"/>
          </a:p>
          <a:p>
            <a:r>
              <a:rPr kumimoji="1" lang="en-US" altLang="zh-CN" dirty="0"/>
              <a:t>The path condition of a success path is like this.</a:t>
            </a:r>
          </a:p>
          <a:p>
            <a:endParaRPr kumimoji="1" lang="en-US" altLang="zh-CN" dirty="0"/>
          </a:p>
          <a:p>
            <a:r>
              <a:rPr kumimoji="1" lang="en-US" altLang="zh-CN" dirty="0"/>
              <a:t>We can infer from the path condition that, it uses little endianness, because the order of the bytes. The first two bytes form a field because they are used in the same value.</a:t>
            </a:r>
          </a:p>
          <a:p>
            <a:endParaRPr kumimoji="1" lang="en-US" altLang="zh-CN" dirty="0"/>
          </a:p>
          <a:p>
            <a:r>
              <a:rPr kumimoji="1" lang="en-US" altLang="zh-CN" dirty="0"/>
              <a:t>The path condition itself is a low-level semantics meaning that its value must be 10.</a:t>
            </a:r>
          </a:p>
          <a:p>
            <a:endParaRPr kumimoji="1" lang="en-US" altLang="zh-CN" dirty="0"/>
          </a:p>
          <a:p>
            <a:r>
              <a:rPr kumimoji="1" lang="en-US" altLang="zh-CN" dirty="0"/>
              <a:t> From the code, we can also infer a high-level semantics that the field has a name, which is length according to the variable name in the code.</a:t>
            </a:r>
            <a:endParaRPr kumimoji="1" lang="zh-CN" altLang="en-US" dirty="0"/>
          </a:p>
        </p:txBody>
      </p:sp>
    </p:spTree>
    <p:extLst>
      <p:ext uri="{BB962C8B-B14F-4D97-AF65-F5344CB8AC3E}">
        <p14:creationId xmlns:p14="http://schemas.microsoft.com/office/powerpoint/2010/main" val="3618157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In a common procedure of software development, we implement a protocol according to its specification. The specification is often written in a natural language.</a:t>
            </a:r>
          </a:p>
          <a:p>
            <a:endParaRPr kumimoji="1" lang="en-US" altLang="zh-CN" dirty="0"/>
          </a:p>
          <a:p>
            <a:r>
              <a:rPr kumimoji="1" lang="en-US" altLang="zh-CN" dirty="0"/>
              <a:t>In this work, we try to infer formal or mathematical protocol format from the source code. So, it is a kind of protocol reverse engineering.</a:t>
            </a:r>
          </a:p>
          <a:p>
            <a:endParaRPr kumimoji="1" lang="en-US" altLang="zh-CN" dirty="0"/>
          </a:p>
          <a:p>
            <a:r>
              <a:rPr kumimoji="1" lang="en-US" altLang="zh-CN" dirty="0"/>
              <a:t>A formal protocol format includes two parts, syntax and semantics.</a:t>
            </a:r>
          </a:p>
          <a:p>
            <a:endParaRPr kumimoji="1" lang="en-US" altLang="zh-CN" dirty="0"/>
          </a:p>
          <a:p>
            <a:r>
              <a:rPr kumimoji="1" lang="en-US" altLang="zh-CN" dirty="0"/>
              <a:t>The syntax of a protocol format is often written in a grammar and describes the structure of a network message. </a:t>
            </a:r>
          </a:p>
          <a:p>
            <a:r>
              <a:rPr kumimoji="1" lang="en-US" altLang="zh-CN" dirty="0"/>
              <a:t>For instance, a TCP message consists of a Header field and a Data field. And the Header field can be further split into smaller fields.</a:t>
            </a:r>
          </a:p>
          <a:p>
            <a:endParaRPr kumimoji="1" lang="en-US" altLang="zh-CN" dirty="0"/>
          </a:p>
          <a:p>
            <a:r>
              <a:rPr kumimoji="1" lang="en-US" altLang="zh-CN" dirty="0"/>
              <a:t>The semantics describes the constraints of one or multiple fields. For instance, this formula describes the semantics that the value of the </a:t>
            </a:r>
            <a:r>
              <a:rPr kumimoji="1" lang="en-US" altLang="zh-CN" dirty="0" err="1"/>
              <a:t>HeaderLen</a:t>
            </a:r>
            <a:r>
              <a:rPr kumimoji="1" lang="en-US" altLang="zh-CN" dirty="0"/>
              <a:t> field equals the length of the Header field.</a:t>
            </a:r>
          </a:p>
          <a:p>
            <a:endParaRPr kumimoji="1" lang="en-US" altLang="zh-CN" dirty="0"/>
          </a:p>
          <a:p>
            <a:r>
              <a:rPr kumimoji="1" lang="en-US" altLang="zh-CN" dirty="0"/>
              <a:t>The formal format can enable many automated security analysis, such as fuzzing and network traffic auditing. </a:t>
            </a:r>
          </a:p>
          <a:p>
            <a:endParaRPr kumimoji="1" lang="en-US" altLang="zh-CN" dirty="0"/>
          </a:p>
          <a:p>
            <a:r>
              <a:rPr kumimoji="1" lang="en-US" altLang="zh-CN" dirty="0"/>
              <a:t>However, it is hard to automate these security applications using the informal documents in a natural language.</a:t>
            </a:r>
          </a:p>
          <a:p>
            <a:endParaRPr kumimoji="1" lang="en-US" altLang="zh-CN" dirty="0"/>
          </a:p>
          <a:p>
            <a:r>
              <a:rPr kumimoji="1" lang="en-US" altLang="zh-CN" dirty="0"/>
              <a:t>So, even we have a document of the specification and the source code, it is still necessary to infer the formal specification, including the formal format.</a:t>
            </a:r>
            <a:endParaRPr kumimoji="1" lang="zh-CN" altLang="en-US" dirty="0"/>
          </a:p>
        </p:txBody>
      </p:sp>
    </p:spTree>
    <p:extLst>
      <p:ext uri="{BB962C8B-B14F-4D97-AF65-F5344CB8AC3E}">
        <p14:creationId xmlns:p14="http://schemas.microsoft.com/office/powerpoint/2010/main" val="512638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Our approach follows two simple observations. The first one is that path condition in a program implies both syntax and semantics of protocol formats.</a:t>
            </a:r>
          </a:p>
          <a:p>
            <a:endParaRPr kumimoji="1" lang="en-US" altLang="zh-CN" dirty="0"/>
          </a:p>
          <a:p>
            <a:r>
              <a:rPr kumimoji="1" lang="en-US" altLang="zh-CN" dirty="0"/>
              <a:t>Syntax means endianness and field boundaries and answers the question : how can a message be partitioned into multiple fields.</a:t>
            </a:r>
          </a:p>
          <a:p>
            <a:endParaRPr kumimoji="1" lang="en-US" altLang="zh-CN" dirty="0"/>
          </a:p>
          <a:p>
            <a:r>
              <a:rPr kumimoji="1" lang="en-US" altLang="zh-CN" dirty="0"/>
              <a:t>Semantics include low level semantics and high level semantics. low level semantics are first order logic constraints among fields.</a:t>
            </a:r>
          </a:p>
          <a:p>
            <a:endParaRPr kumimoji="1" lang="en-US" altLang="zh-CN" dirty="0"/>
          </a:p>
          <a:p>
            <a:r>
              <a:rPr kumimoji="1" lang="en-US" altLang="zh-CN" dirty="0"/>
              <a:t>high level semantics are field names that can be understood by human beings.</a:t>
            </a:r>
          </a:p>
          <a:p>
            <a:endParaRPr kumimoji="1" lang="en-US" altLang="zh-CN" dirty="0"/>
          </a:p>
          <a:p>
            <a:r>
              <a:rPr kumimoji="1" lang="en-US" altLang="zh-CN" dirty="0"/>
              <a:t>For example, this code computes the value length using the first two bytes of a packet and then test if length equals 10.</a:t>
            </a:r>
          </a:p>
          <a:p>
            <a:endParaRPr kumimoji="1" lang="en-US" altLang="zh-CN" dirty="0"/>
          </a:p>
          <a:p>
            <a:r>
              <a:rPr kumimoji="1" lang="en-US" altLang="zh-CN" dirty="0"/>
              <a:t>The path condition of a success path is like this.</a:t>
            </a:r>
          </a:p>
          <a:p>
            <a:endParaRPr kumimoji="1" lang="en-US" altLang="zh-CN" dirty="0"/>
          </a:p>
          <a:p>
            <a:r>
              <a:rPr kumimoji="1" lang="en-US" altLang="zh-CN" dirty="0"/>
              <a:t>We can infer from the path condition that, it uses little endianness, because the order of the bytes. The first two bytes form a field because they are used in the same value.</a:t>
            </a:r>
          </a:p>
          <a:p>
            <a:endParaRPr kumimoji="1" lang="en-US" altLang="zh-CN" dirty="0"/>
          </a:p>
          <a:p>
            <a:r>
              <a:rPr kumimoji="1" lang="en-US" altLang="zh-CN" dirty="0"/>
              <a:t>The path condition itself is a low-level semantics meaning that its value must be 10.</a:t>
            </a:r>
          </a:p>
          <a:p>
            <a:endParaRPr kumimoji="1" lang="en-US" altLang="zh-CN" dirty="0"/>
          </a:p>
          <a:p>
            <a:r>
              <a:rPr kumimoji="1" lang="en-US" altLang="zh-CN" dirty="0"/>
              <a:t> From the code, we can also infer a high-level semantics that the field has a name, which is length according to the variable name in the code.</a:t>
            </a:r>
            <a:endParaRPr kumimoji="1" lang="zh-CN" altLang="en-US" dirty="0"/>
          </a:p>
        </p:txBody>
      </p:sp>
    </p:spTree>
    <p:extLst>
      <p:ext uri="{BB962C8B-B14F-4D97-AF65-F5344CB8AC3E}">
        <p14:creationId xmlns:p14="http://schemas.microsoft.com/office/powerpoint/2010/main" val="14710984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Our approach follows two simple observations. The first one is that path condition in a program implies both syntax and semantics of protocol formats.</a:t>
            </a:r>
          </a:p>
          <a:p>
            <a:endParaRPr kumimoji="1" lang="en-US" altLang="zh-CN" dirty="0"/>
          </a:p>
          <a:p>
            <a:r>
              <a:rPr kumimoji="1" lang="en-US" altLang="zh-CN" dirty="0"/>
              <a:t>Syntax means endianness and field boundaries and answers the question : how can a message be partitioned into multiple fields.</a:t>
            </a:r>
          </a:p>
          <a:p>
            <a:endParaRPr kumimoji="1" lang="en-US" altLang="zh-CN" dirty="0"/>
          </a:p>
          <a:p>
            <a:r>
              <a:rPr kumimoji="1" lang="en-US" altLang="zh-CN" dirty="0"/>
              <a:t>Semantics include low level semantics and high level semantics. low level semantics are first order logic constraints among fields.</a:t>
            </a:r>
          </a:p>
          <a:p>
            <a:endParaRPr kumimoji="1" lang="en-US" altLang="zh-CN" dirty="0"/>
          </a:p>
          <a:p>
            <a:r>
              <a:rPr kumimoji="1" lang="en-US" altLang="zh-CN" dirty="0"/>
              <a:t>high level semantics are field names that can be understood by human beings.</a:t>
            </a:r>
          </a:p>
          <a:p>
            <a:endParaRPr kumimoji="1" lang="en-US" altLang="zh-CN" dirty="0"/>
          </a:p>
          <a:p>
            <a:r>
              <a:rPr kumimoji="1" lang="en-US" altLang="zh-CN" dirty="0"/>
              <a:t>For example, this code computes the value length using the first two bytes of a packet and then test if length equals 10.</a:t>
            </a:r>
          </a:p>
          <a:p>
            <a:endParaRPr kumimoji="1" lang="en-US" altLang="zh-CN" dirty="0"/>
          </a:p>
          <a:p>
            <a:r>
              <a:rPr kumimoji="1" lang="en-US" altLang="zh-CN" dirty="0"/>
              <a:t>The path condition of a success path is like this.</a:t>
            </a:r>
          </a:p>
          <a:p>
            <a:endParaRPr kumimoji="1" lang="en-US" altLang="zh-CN" dirty="0"/>
          </a:p>
          <a:p>
            <a:r>
              <a:rPr kumimoji="1" lang="en-US" altLang="zh-CN" dirty="0"/>
              <a:t>We can infer from the path condition that, it uses little endianness, because the order of the bytes. The first two bytes form a field because they are used in the same value.</a:t>
            </a:r>
          </a:p>
          <a:p>
            <a:endParaRPr kumimoji="1" lang="en-US" altLang="zh-CN" dirty="0"/>
          </a:p>
          <a:p>
            <a:r>
              <a:rPr kumimoji="1" lang="en-US" altLang="zh-CN" dirty="0"/>
              <a:t>The path condition itself is a low-level semantics meaning that its value must be 10.</a:t>
            </a:r>
          </a:p>
          <a:p>
            <a:endParaRPr kumimoji="1" lang="en-US" altLang="zh-CN" dirty="0"/>
          </a:p>
          <a:p>
            <a:r>
              <a:rPr kumimoji="1" lang="en-US" altLang="zh-CN" dirty="0"/>
              <a:t> From the code, we can also infer a high-level semantics that the field has a name, which is length according to the variable name in the code.</a:t>
            </a:r>
            <a:endParaRPr kumimoji="1" lang="zh-CN" altLang="en-US" dirty="0"/>
          </a:p>
        </p:txBody>
      </p:sp>
    </p:spTree>
    <p:extLst>
      <p:ext uri="{BB962C8B-B14F-4D97-AF65-F5344CB8AC3E}">
        <p14:creationId xmlns:p14="http://schemas.microsoft.com/office/powerpoint/2010/main" val="27120859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Our approach follows two simple observations. The first one is that path condition in a program implies both syntax and semantics of protocol formats.</a:t>
            </a:r>
          </a:p>
          <a:p>
            <a:endParaRPr kumimoji="1" lang="en-US" altLang="zh-CN" dirty="0"/>
          </a:p>
          <a:p>
            <a:r>
              <a:rPr kumimoji="1" lang="en-US" altLang="zh-CN" dirty="0"/>
              <a:t>Syntax means endianness and field boundaries and answers the question : how can a message be partitioned into multiple fields.</a:t>
            </a:r>
          </a:p>
          <a:p>
            <a:endParaRPr kumimoji="1" lang="en-US" altLang="zh-CN" dirty="0"/>
          </a:p>
          <a:p>
            <a:r>
              <a:rPr kumimoji="1" lang="en-US" altLang="zh-CN" dirty="0"/>
              <a:t>Semantics include low level semantics and high level semantics. low level semantics are first order logic constraints among fields.</a:t>
            </a:r>
          </a:p>
          <a:p>
            <a:endParaRPr kumimoji="1" lang="en-US" altLang="zh-CN" dirty="0"/>
          </a:p>
          <a:p>
            <a:r>
              <a:rPr kumimoji="1" lang="en-US" altLang="zh-CN" dirty="0"/>
              <a:t>high level semantics are field names that can be understood by human beings.</a:t>
            </a:r>
          </a:p>
          <a:p>
            <a:endParaRPr kumimoji="1" lang="en-US" altLang="zh-CN" dirty="0"/>
          </a:p>
          <a:p>
            <a:r>
              <a:rPr kumimoji="1" lang="en-US" altLang="zh-CN" dirty="0"/>
              <a:t>For example, this code computes the value length using the first two bytes of a packet and then test if length equals 10.</a:t>
            </a:r>
          </a:p>
          <a:p>
            <a:endParaRPr kumimoji="1" lang="en-US" altLang="zh-CN" dirty="0"/>
          </a:p>
          <a:p>
            <a:r>
              <a:rPr kumimoji="1" lang="en-US" altLang="zh-CN" dirty="0"/>
              <a:t>The path condition of a success path is like this.</a:t>
            </a:r>
          </a:p>
          <a:p>
            <a:endParaRPr kumimoji="1" lang="en-US" altLang="zh-CN" dirty="0"/>
          </a:p>
          <a:p>
            <a:r>
              <a:rPr kumimoji="1" lang="en-US" altLang="zh-CN" dirty="0"/>
              <a:t>We can infer from the path condition that, it uses little endianness, because the order of the bytes. The first two bytes form a field because they are used in the same value.</a:t>
            </a:r>
          </a:p>
          <a:p>
            <a:endParaRPr kumimoji="1" lang="en-US" altLang="zh-CN" dirty="0"/>
          </a:p>
          <a:p>
            <a:r>
              <a:rPr kumimoji="1" lang="en-US" altLang="zh-CN" dirty="0"/>
              <a:t>The path condition itself is a low-level semantics meaning that its value must be 10.</a:t>
            </a:r>
          </a:p>
          <a:p>
            <a:endParaRPr kumimoji="1" lang="en-US" altLang="zh-CN" dirty="0"/>
          </a:p>
          <a:p>
            <a:r>
              <a:rPr kumimoji="1" lang="en-US" altLang="zh-CN" dirty="0"/>
              <a:t> From the code, we can also infer a high-level semantics that the field has a name, which is length according to the variable name in the code.</a:t>
            </a:r>
            <a:endParaRPr kumimoji="1" lang="zh-CN" altLang="en-US" dirty="0"/>
          </a:p>
        </p:txBody>
      </p:sp>
    </p:spTree>
    <p:extLst>
      <p:ext uri="{BB962C8B-B14F-4D97-AF65-F5344CB8AC3E}">
        <p14:creationId xmlns:p14="http://schemas.microsoft.com/office/powerpoint/2010/main" val="31884038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second observation is that path condition can be easily transformed a BNF style grammar that gradually split a message into multiple fields.</a:t>
            </a:r>
          </a:p>
          <a:p>
            <a:endParaRPr kumimoji="1" lang="en-US" altLang="zh-CN" dirty="0"/>
          </a:p>
          <a:p>
            <a:r>
              <a:rPr kumimoji="1" lang="en-US" altLang="zh-CN" dirty="0"/>
              <a:t>Let us consider this simple protocol parser. The input is a network packet, which is a byte array.</a:t>
            </a:r>
          </a:p>
          <a:p>
            <a:endParaRPr kumimoji="1" lang="en-US" altLang="zh-CN" dirty="0"/>
          </a:p>
          <a:p>
            <a:r>
              <a:rPr kumimoji="1" lang="en-US" altLang="zh-CN" dirty="0"/>
              <a:t>The second line reads the first byte into the variable code.</a:t>
            </a:r>
          </a:p>
          <a:p>
            <a:endParaRPr kumimoji="1" lang="en-US" altLang="zh-CN" dirty="0"/>
          </a:p>
          <a:p>
            <a:r>
              <a:rPr kumimoji="1" lang="en-US" altLang="zh-CN" dirty="0"/>
              <a:t>When code is zero, ctrl equals the 2</a:t>
            </a:r>
            <a:r>
              <a:rPr kumimoji="1" lang="en-US" altLang="zh-CN" baseline="30000" dirty="0"/>
              <a:t>nd</a:t>
            </a:r>
            <a:r>
              <a:rPr kumimoji="1" lang="en-US" altLang="zh-CN" dirty="0"/>
              <a:t> byte plus 1, otherwise, ctrl equals the 2</a:t>
            </a:r>
            <a:r>
              <a:rPr kumimoji="1" lang="en-US" altLang="zh-CN" baseline="30000" dirty="0"/>
              <a:t>nd</a:t>
            </a:r>
            <a:r>
              <a:rPr kumimoji="1" lang="en-US" altLang="zh-CN" dirty="0"/>
              <a:t> byte minus 1. </a:t>
            </a:r>
          </a:p>
          <a:p>
            <a:endParaRPr kumimoji="1" lang="en-US" altLang="zh-CN" dirty="0"/>
          </a:p>
          <a:p>
            <a:r>
              <a:rPr kumimoji="1" lang="en-US" altLang="zh-CN" dirty="0"/>
              <a:t>Finally, an assertion requires the value of ctrl should be zero.</a:t>
            </a:r>
          </a:p>
          <a:p>
            <a:endParaRPr kumimoji="1" lang="en-US" altLang="zh-CN" dirty="0"/>
          </a:p>
          <a:p>
            <a:r>
              <a:rPr kumimoji="1" lang="en-US" altLang="zh-CN" dirty="0"/>
              <a:t>The program has two paths, and the whole path condition is a disjunction of two individual path conditions.</a:t>
            </a:r>
          </a:p>
          <a:p>
            <a:endParaRPr kumimoji="1" lang="en-US" altLang="zh-CN" dirty="0"/>
          </a:p>
          <a:p>
            <a:r>
              <a:rPr kumimoji="1" lang="en-US" altLang="zh-CN" dirty="0"/>
              <a:t>The first part means that the network packet consists of two bytes and should satisfy corresponding constraints.</a:t>
            </a:r>
          </a:p>
          <a:p>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The second part means the same except that the condition is different.</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Finally, the disjunction can be interpreted into an alternation in the grammar. 7.5min</a:t>
            </a:r>
          </a:p>
          <a:p>
            <a:endParaRPr kumimoji="1" lang="zh-CN" altLang="en-US" dirty="0"/>
          </a:p>
        </p:txBody>
      </p:sp>
    </p:spTree>
    <p:extLst>
      <p:ext uri="{BB962C8B-B14F-4D97-AF65-F5344CB8AC3E}">
        <p14:creationId xmlns:p14="http://schemas.microsoft.com/office/powerpoint/2010/main" val="25426604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second observation is that path condition can be easily transformed a BNF style grammar that gradually split a message into multiple fields.</a:t>
            </a:r>
          </a:p>
          <a:p>
            <a:endParaRPr kumimoji="1" lang="en-US" altLang="zh-CN" dirty="0"/>
          </a:p>
          <a:p>
            <a:r>
              <a:rPr kumimoji="1" lang="en-US" altLang="zh-CN" dirty="0"/>
              <a:t>Let us consider this simple protocol parser. The input is a network packet, which is a byte array.</a:t>
            </a:r>
          </a:p>
          <a:p>
            <a:endParaRPr kumimoji="1" lang="en-US" altLang="zh-CN" dirty="0"/>
          </a:p>
          <a:p>
            <a:r>
              <a:rPr kumimoji="1" lang="en-US" altLang="zh-CN" dirty="0"/>
              <a:t>The second line reads the first byte into the variable code.</a:t>
            </a:r>
          </a:p>
          <a:p>
            <a:endParaRPr kumimoji="1" lang="en-US" altLang="zh-CN" dirty="0"/>
          </a:p>
          <a:p>
            <a:r>
              <a:rPr kumimoji="1" lang="en-US" altLang="zh-CN" dirty="0"/>
              <a:t>When code is zero, ctrl equals the 2</a:t>
            </a:r>
            <a:r>
              <a:rPr kumimoji="1" lang="en-US" altLang="zh-CN" baseline="30000" dirty="0"/>
              <a:t>nd</a:t>
            </a:r>
            <a:r>
              <a:rPr kumimoji="1" lang="en-US" altLang="zh-CN" dirty="0"/>
              <a:t> byte plus 1, otherwise, ctrl equals the 2</a:t>
            </a:r>
            <a:r>
              <a:rPr kumimoji="1" lang="en-US" altLang="zh-CN" baseline="30000" dirty="0"/>
              <a:t>nd</a:t>
            </a:r>
            <a:r>
              <a:rPr kumimoji="1" lang="en-US" altLang="zh-CN" dirty="0"/>
              <a:t> byte minus 1. </a:t>
            </a:r>
          </a:p>
          <a:p>
            <a:endParaRPr kumimoji="1" lang="en-US" altLang="zh-CN" dirty="0"/>
          </a:p>
          <a:p>
            <a:r>
              <a:rPr kumimoji="1" lang="en-US" altLang="zh-CN" dirty="0"/>
              <a:t>Finally, an assertion requires the value of ctrl should be zero.</a:t>
            </a:r>
          </a:p>
          <a:p>
            <a:endParaRPr kumimoji="1" lang="en-US" altLang="zh-CN" dirty="0"/>
          </a:p>
          <a:p>
            <a:r>
              <a:rPr kumimoji="1" lang="en-US" altLang="zh-CN" dirty="0"/>
              <a:t>The program has two paths, and the whole path condition is a disjunction of two individual path conditions.</a:t>
            </a:r>
          </a:p>
          <a:p>
            <a:endParaRPr kumimoji="1" lang="en-US" altLang="zh-CN" dirty="0"/>
          </a:p>
          <a:p>
            <a:r>
              <a:rPr kumimoji="1" lang="en-US" altLang="zh-CN" dirty="0"/>
              <a:t>The first part means that the network packet consists of two bytes and should satisfy corresponding constraints.</a:t>
            </a:r>
          </a:p>
          <a:p>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The second part means the same except that the condition is different.</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Finally, the disjunction can be interpreted into an alternation in the grammar. 7.5min</a:t>
            </a:r>
          </a:p>
          <a:p>
            <a:endParaRPr kumimoji="1" lang="zh-CN" altLang="en-US" dirty="0"/>
          </a:p>
        </p:txBody>
      </p:sp>
    </p:spTree>
    <p:extLst>
      <p:ext uri="{BB962C8B-B14F-4D97-AF65-F5344CB8AC3E}">
        <p14:creationId xmlns:p14="http://schemas.microsoft.com/office/powerpoint/2010/main" val="19691317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second observation is that path condition can be easily transformed a BNF style grammar that gradually split a message into multiple fields.</a:t>
            </a:r>
          </a:p>
          <a:p>
            <a:endParaRPr kumimoji="1" lang="en-US" altLang="zh-CN" dirty="0"/>
          </a:p>
          <a:p>
            <a:r>
              <a:rPr kumimoji="1" lang="en-US" altLang="zh-CN" dirty="0"/>
              <a:t>Let us consider this simple protocol parser. The input is a network packet, which is a byte array.</a:t>
            </a:r>
          </a:p>
          <a:p>
            <a:endParaRPr kumimoji="1" lang="en-US" altLang="zh-CN" dirty="0"/>
          </a:p>
          <a:p>
            <a:r>
              <a:rPr kumimoji="1" lang="en-US" altLang="zh-CN" dirty="0"/>
              <a:t>The second line reads the first byte into the variable code.</a:t>
            </a:r>
          </a:p>
          <a:p>
            <a:endParaRPr kumimoji="1" lang="en-US" altLang="zh-CN" dirty="0"/>
          </a:p>
          <a:p>
            <a:r>
              <a:rPr kumimoji="1" lang="en-US" altLang="zh-CN" dirty="0"/>
              <a:t>When code is zero, ctrl equals the 2</a:t>
            </a:r>
            <a:r>
              <a:rPr kumimoji="1" lang="en-US" altLang="zh-CN" baseline="30000" dirty="0"/>
              <a:t>nd</a:t>
            </a:r>
            <a:r>
              <a:rPr kumimoji="1" lang="en-US" altLang="zh-CN" dirty="0"/>
              <a:t> byte plus 1, otherwise, ctrl equals the 2</a:t>
            </a:r>
            <a:r>
              <a:rPr kumimoji="1" lang="en-US" altLang="zh-CN" baseline="30000" dirty="0"/>
              <a:t>nd</a:t>
            </a:r>
            <a:r>
              <a:rPr kumimoji="1" lang="en-US" altLang="zh-CN" dirty="0"/>
              <a:t> byte minus 1. </a:t>
            </a:r>
          </a:p>
          <a:p>
            <a:endParaRPr kumimoji="1" lang="en-US" altLang="zh-CN" dirty="0"/>
          </a:p>
          <a:p>
            <a:r>
              <a:rPr kumimoji="1" lang="en-US" altLang="zh-CN" dirty="0"/>
              <a:t>Finally, an assertion requires the value of ctrl should be zero.</a:t>
            </a:r>
          </a:p>
          <a:p>
            <a:endParaRPr kumimoji="1" lang="en-US" altLang="zh-CN" dirty="0"/>
          </a:p>
          <a:p>
            <a:r>
              <a:rPr kumimoji="1" lang="en-US" altLang="zh-CN" dirty="0"/>
              <a:t>The program has two paths, and the whole path condition is a disjunction of two individual path conditions.</a:t>
            </a:r>
          </a:p>
          <a:p>
            <a:endParaRPr kumimoji="1" lang="en-US" altLang="zh-CN" dirty="0"/>
          </a:p>
          <a:p>
            <a:r>
              <a:rPr kumimoji="1" lang="en-US" altLang="zh-CN" dirty="0"/>
              <a:t>The first part means that the network packet consists of two bytes and should satisfy corresponding constraints.</a:t>
            </a:r>
          </a:p>
          <a:p>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The second part means the same except that the condition is different.</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Finally, the disjunction can be interpreted into an alternation in the grammar. 7.5min</a:t>
            </a:r>
          </a:p>
          <a:p>
            <a:endParaRPr kumimoji="1" lang="zh-CN" altLang="en-US" dirty="0"/>
          </a:p>
        </p:txBody>
      </p:sp>
    </p:spTree>
    <p:extLst>
      <p:ext uri="{BB962C8B-B14F-4D97-AF65-F5344CB8AC3E}">
        <p14:creationId xmlns:p14="http://schemas.microsoft.com/office/powerpoint/2010/main" val="22892106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second observation is that path condition can be easily transformed a BNF style grammar that gradually split a message into multiple fields.</a:t>
            </a:r>
          </a:p>
          <a:p>
            <a:endParaRPr kumimoji="1" lang="en-US" altLang="zh-CN" dirty="0"/>
          </a:p>
          <a:p>
            <a:r>
              <a:rPr kumimoji="1" lang="en-US" altLang="zh-CN" dirty="0"/>
              <a:t>Let us consider this simple protocol parser. The input is a network packet, which is a byte array.</a:t>
            </a:r>
          </a:p>
          <a:p>
            <a:endParaRPr kumimoji="1" lang="en-US" altLang="zh-CN" dirty="0"/>
          </a:p>
          <a:p>
            <a:r>
              <a:rPr kumimoji="1" lang="en-US" altLang="zh-CN" dirty="0"/>
              <a:t>The second line reads the first byte into the variable code.</a:t>
            </a:r>
          </a:p>
          <a:p>
            <a:endParaRPr kumimoji="1" lang="en-US" altLang="zh-CN" dirty="0"/>
          </a:p>
          <a:p>
            <a:r>
              <a:rPr kumimoji="1" lang="en-US" altLang="zh-CN" dirty="0"/>
              <a:t>When code is zero, ctrl equals the 2</a:t>
            </a:r>
            <a:r>
              <a:rPr kumimoji="1" lang="en-US" altLang="zh-CN" baseline="30000" dirty="0"/>
              <a:t>nd</a:t>
            </a:r>
            <a:r>
              <a:rPr kumimoji="1" lang="en-US" altLang="zh-CN" dirty="0"/>
              <a:t> byte plus 1, otherwise, ctrl equals the 2</a:t>
            </a:r>
            <a:r>
              <a:rPr kumimoji="1" lang="en-US" altLang="zh-CN" baseline="30000" dirty="0"/>
              <a:t>nd</a:t>
            </a:r>
            <a:r>
              <a:rPr kumimoji="1" lang="en-US" altLang="zh-CN" dirty="0"/>
              <a:t> byte minus 1. </a:t>
            </a:r>
          </a:p>
          <a:p>
            <a:endParaRPr kumimoji="1" lang="en-US" altLang="zh-CN" dirty="0"/>
          </a:p>
          <a:p>
            <a:r>
              <a:rPr kumimoji="1" lang="en-US" altLang="zh-CN" dirty="0"/>
              <a:t>Finally, an assertion requires the value of ctrl should be zero.</a:t>
            </a:r>
          </a:p>
          <a:p>
            <a:endParaRPr kumimoji="1" lang="en-US" altLang="zh-CN" dirty="0"/>
          </a:p>
          <a:p>
            <a:r>
              <a:rPr kumimoji="1" lang="en-US" altLang="zh-CN" dirty="0"/>
              <a:t>The program has two paths, and the whole path condition is a disjunction of two individual path conditions.</a:t>
            </a:r>
          </a:p>
          <a:p>
            <a:endParaRPr kumimoji="1" lang="en-US" altLang="zh-CN" dirty="0"/>
          </a:p>
          <a:p>
            <a:r>
              <a:rPr kumimoji="1" lang="en-US" altLang="zh-CN" dirty="0"/>
              <a:t>The first part means that the network packet consists of two bytes and should satisfy corresponding constraints.</a:t>
            </a:r>
          </a:p>
          <a:p>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The second part means the same except that the condition is different.</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Finally, the disjunction can be interpreted into an alternation in the grammar. 7.5min</a:t>
            </a:r>
          </a:p>
          <a:p>
            <a:endParaRPr kumimoji="1" lang="zh-CN" altLang="en-US" dirty="0"/>
          </a:p>
        </p:txBody>
      </p:sp>
    </p:spTree>
    <p:extLst>
      <p:ext uri="{BB962C8B-B14F-4D97-AF65-F5344CB8AC3E}">
        <p14:creationId xmlns:p14="http://schemas.microsoft.com/office/powerpoint/2010/main" val="40374676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The second observation is that path condition can be easily transformed a BNF style grammar that gradually split a message into multiple fields.</a:t>
            </a:r>
          </a:p>
          <a:p>
            <a:endParaRPr kumimoji="1" lang="en-US" altLang="zh-CN" dirty="0"/>
          </a:p>
          <a:p>
            <a:r>
              <a:rPr kumimoji="1" lang="en-US" altLang="zh-CN" dirty="0"/>
              <a:t>Let us consider this simple protocol parser. The input is a network packet, which is a byte array.</a:t>
            </a:r>
          </a:p>
          <a:p>
            <a:endParaRPr kumimoji="1" lang="en-US" altLang="zh-CN" dirty="0"/>
          </a:p>
          <a:p>
            <a:r>
              <a:rPr kumimoji="1" lang="en-US" altLang="zh-CN" dirty="0"/>
              <a:t>The second line reads the first byte into the variable code.</a:t>
            </a:r>
          </a:p>
          <a:p>
            <a:endParaRPr kumimoji="1" lang="en-US" altLang="zh-CN" dirty="0"/>
          </a:p>
          <a:p>
            <a:r>
              <a:rPr kumimoji="1" lang="en-US" altLang="zh-CN" dirty="0"/>
              <a:t>When code is zero, ctrl equals the 2</a:t>
            </a:r>
            <a:r>
              <a:rPr kumimoji="1" lang="en-US" altLang="zh-CN" baseline="30000" dirty="0"/>
              <a:t>nd</a:t>
            </a:r>
            <a:r>
              <a:rPr kumimoji="1" lang="en-US" altLang="zh-CN" dirty="0"/>
              <a:t> byte plus 1, otherwise, ctrl equals the 2</a:t>
            </a:r>
            <a:r>
              <a:rPr kumimoji="1" lang="en-US" altLang="zh-CN" baseline="30000" dirty="0"/>
              <a:t>nd</a:t>
            </a:r>
            <a:r>
              <a:rPr kumimoji="1" lang="en-US" altLang="zh-CN" dirty="0"/>
              <a:t> byte minus 1. </a:t>
            </a:r>
          </a:p>
          <a:p>
            <a:endParaRPr kumimoji="1" lang="en-US" altLang="zh-CN" dirty="0"/>
          </a:p>
          <a:p>
            <a:r>
              <a:rPr kumimoji="1" lang="en-US" altLang="zh-CN" dirty="0"/>
              <a:t>Finally, an assertion requires the value of ctrl should be zero.</a:t>
            </a:r>
          </a:p>
          <a:p>
            <a:endParaRPr kumimoji="1" lang="en-US" altLang="zh-CN" dirty="0"/>
          </a:p>
          <a:p>
            <a:r>
              <a:rPr kumimoji="1" lang="en-US" altLang="zh-CN" dirty="0"/>
              <a:t>The program has two paths, and the whole path condition is a disjunction of two individual path conditions.</a:t>
            </a:r>
          </a:p>
          <a:p>
            <a:endParaRPr kumimoji="1" lang="en-US" altLang="zh-CN" dirty="0"/>
          </a:p>
          <a:p>
            <a:r>
              <a:rPr kumimoji="1" lang="en-US" altLang="zh-CN" dirty="0"/>
              <a:t>The first part means that the network packet consists of two bytes and should satisfy corresponding constraints.</a:t>
            </a:r>
          </a:p>
          <a:p>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The second part means the same except that the condition is different.</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Finally, the disjunction can be interpreted into an alternation in the grammar. 7.5min</a:t>
            </a:r>
          </a:p>
          <a:p>
            <a:endParaRPr kumimoji="1" lang="zh-CN" altLang="en-US" dirty="0"/>
          </a:p>
        </p:txBody>
      </p:sp>
    </p:spTree>
    <p:extLst>
      <p:ext uri="{BB962C8B-B14F-4D97-AF65-F5344CB8AC3E}">
        <p14:creationId xmlns:p14="http://schemas.microsoft.com/office/powerpoint/2010/main" val="11067861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From the code, we can infer the name of each byte.</a:t>
            </a:r>
            <a:endParaRPr kumimoji="1" lang="zh-CN" altLang="en-US" dirty="0"/>
          </a:p>
        </p:txBody>
      </p:sp>
    </p:spTree>
    <p:extLst>
      <p:ext uri="{BB962C8B-B14F-4D97-AF65-F5344CB8AC3E}">
        <p14:creationId xmlns:p14="http://schemas.microsoft.com/office/powerpoint/2010/main" val="100057902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After replacing each byte with the name, we get the final BNF-style protocol formats, including both the syntax and semantics. 8min</a:t>
            </a:r>
            <a:endParaRPr kumimoji="1" lang="zh-CN" altLang="en-US" dirty="0"/>
          </a:p>
        </p:txBody>
      </p:sp>
    </p:spTree>
    <p:extLst>
      <p:ext uri="{BB962C8B-B14F-4D97-AF65-F5344CB8AC3E}">
        <p14:creationId xmlns:p14="http://schemas.microsoft.com/office/powerpoint/2010/main" val="320633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In a common procedure of software development, we implement a protocol according to its specification. The specification is often written in a natural language.</a:t>
            </a:r>
          </a:p>
          <a:p>
            <a:endParaRPr kumimoji="1" lang="en-US" altLang="zh-CN" dirty="0"/>
          </a:p>
          <a:p>
            <a:r>
              <a:rPr kumimoji="1" lang="en-US" altLang="zh-CN" dirty="0"/>
              <a:t>In this work, we try to infer formal or mathematical protocol format from the source code. So, it is a kind of protocol reverse engineering.</a:t>
            </a:r>
          </a:p>
          <a:p>
            <a:endParaRPr kumimoji="1" lang="en-US" altLang="zh-CN" dirty="0"/>
          </a:p>
          <a:p>
            <a:r>
              <a:rPr kumimoji="1" lang="en-US" altLang="zh-CN" dirty="0"/>
              <a:t>A formal protocol format includes two parts, syntax and semantics.</a:t>
            </a:r>
          </a:p>
          <a:p>
            <a:endParaRPr kumimoji="1" lang="en-US" altLang="zh-CN" dirty="0"/>
          </a:p>
          <a:p>
            <a:r>
              <a:rPr kumimoji="1" lang="en-US" altLang="zh-CN" dirty="0"/>
              <a:t>The syntax of a protocol format is often written in a grammar and describes the structure of a network message. </a:t>
            </a:r>
          </a:p>
          <a:p>
            <a:r>
              <a:rPr kumimoji="1" lang="en-US" altLang="zh-CN" dirty="0"/>
              <a:t>For instance, a TCP message consists of a Header field and a Data field. And the Header field can be further split into smaller fields.</a:t>
            </a:r>
          </a:p>
          <a:p>
            <a:endParaRPr kumimoji="1" lang="en-US" altLang="zh-CN" dirty="0"/>
          </a:p>
          <a:p>
            <a:r>
              <a:rPr kumimoji="1" lang="en-US" altLang="zh-CN" dirty="0"/>
              <a:t>The semantics describes the constraints of one or multiple fields. For instance, this formula describes the semantics that the value of the </a:t>
            </a:r>
            <a:r>
              <a:rPr kumimoji="1" lang="en-US" altLang="zh-CN" dirty="0" err="1"/>
              <a:t>HeaderLen</a:t>
            </a:r>
            <a:r>
              <a:rPr kumimoji="1" lang="en-US" altLang="zh-CN" dirty="0"/>
              <a:t> field equals the length of the Header field.</a:t>
            </a:r>
          </a:p>
          <a:p>
            <a:endParaRPr kumimoji="1" lang="en-US" altLang="zh-CN" dirty="0"/>
          </a:p>
          <a:p>
            <a:r>
              <a:rPr kumimoji="1" lang="en-US" altLang="zh-CN" dirty="0"/>
              <a:t>The formal format can enable many automated security analysis, such as fuzzing and network traffic auditing. </a:t>
            </a:r>
          </a:p>
          <a:p>
            <a:endParaRPr kumimoji="1" lang="en-US" altLang="zh-CN" dirty="0"/>
          </a:p>
          <a:p>
            <a:r>
              <a:rPr kumimoji="1" lang="en-US" altLang="zh-CN" dirty="0"/>
              <a:t>However, it is hard to automate these security applications using the informal documents in a natural language.</a:t>
            </a:r>
          </a:p>
          <a:p>
            <a:endParaRPr kumimoji="1" lang="en-US" altLang="zh-CN" dirty="0"/>
          </a:p>
          <a:p>
            <a:r>
              <a:rPr kumimoji="1" lang="en-US" altLang="zh-CN" dirty="0"/>
              <a:t>So, even we have a document of the specification and the source code, it is still necessary to infer the formal specification, including the formal format.</a:t>
            </a:r>
            <a:endParaRPr kumimoji="1" lang="zh-CN" altLang="en-US" dirty="0"/>
          </a:p>
        </p:txBody>
      </p:sp>
    </p:spTree>
    <p:extLst>
      <p:ext uri="{BB962C8B-B14F-4D97-AF65-F5344CB8AC3E}">
        <p14:creationId xmlns:p14="http://schemas.microsoft.com/office/powerpoint/2010/main" val="27584257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Although our observations are very simple, we have to address two challenges in practice. </a:t>
            </a:r>
          </a:p>
          <a:p>
            <a:endParaRPr kumimoji="1" lang="en-US" altLang="zh-CN" dirty="0"/>
          </a:p>
          <a:p>
            <a:r>
              <a:rPr kumimoji="1" lang="en-US" altLang="zh-CN" dirty="0"/>
              <a:t>According to our previous discussion, each path condition implies a possible protocol format.</a:t>
            </a:r>
          </a:p>
          <a:p>
            <a:endParaRPr kumimoji="1" lang="en-US" altLang="zh-CN" dirty="0"/>
          </a:p>
          <a:p>
            <a:r>
              <a:rPr kumimoji="1" lang="en-US" altLang="zh-CN" dirty="0"/>
              <a:t>However, we cannot enumerate all paths and path conditions in a program, because of path explosion.</a:t>
            </a:r>
          </a:p>
          <a:p>
            <a:endParaRPr kumimoji="1" lang="en-US" altLang="zh-CN" dirty="0"/>
          </a:p>
          <a:p>
            <a:r>
              <a:rPr kumimoji="1" lang="en-US" altLang="zh-CN" dirty="0"/>
              <a:t>Our solution is to not enumerate all complete paths in a program but enumerate paths in local regions, which we refer to as the localized path sensitivity.</a:t>
            </a:r>
          </a:p>
          <a:p>
            <a:endParaRPr kumimoji="1" lang="en-US" altLang="zh-CN" dirty="0"/>
          </a:p>
          <a:p>
            <a:endParaRPr kumimoji="1" lang="en-US" altLang="zh-CN" dirty="0"/>
          </a:p>
          <a:p>
            <a:r>
              <a:rPr kumimoji="1" lang="en-US" altLang="zh-CN" dirty="0"/>
              <a:t>///  XXX</a:t>
            </a:r>
          </a:p>
          <a:p>
            <a:r>
              <a:rPr kumimoji="1" lang="en-US" altLang="zh-CN" dirty="0"/>
              <a:t>For instance, this protocol parser firstly parses the first 3 bytes and then the next 3 bytes. It contains 4 if-branches.</a:t>
            </a:r>
          </a:p>
          <a:p>
            <a:endParaRPr kumimoji="1" lang="en-US" altLang="zh-CN" dirty="0"/>
          </a:p>
          <a:p>
            <a:r>
              <a:rPr kumimoji="1" lang="en-US" altLang="zh-CN" dirty="0"/>
              <a:t>If we enumerate all paths, then we have to enumerate 16 paths of length 4.</a:t>
            </a:r>
          </a:p>
          <a:p>
            <a:endParaRPr kumimoji="1" lang="en-US" altLang="zh-CN" dirty="0"/>
          </a:p>
          <a:p>
            <a:r>
              <a:rPr kumimoji="1" lang="en-US" altLang="zh-CN" dirty="0"/>
              <a:t>Our approach splits the code into two parts, the top part and the bottom part, according to data dependency and ctrl dependency in the code. </a:t>
            </a:r>
          </a:p>
          <a:p>
            <a:endParaRPr kumimoji="1" lang="en-US" altLang="zh-CN" dirty="0"/>
          </a:p>
          <a:p>
            <a:r>
              <a:rPr kumimoji="1" lang="en-US" altLang="zh-CN" dirty="0"/>
              <a:t>We then enumerate the 4 paths of length 2 in the top part and, the other 4 paths of length 2 in the bottom.</a:t>
            </a:r>
          </a:p>
          <a:p>
            <a:endParaRPr kumimoji="1" lang="en-US" altLang="zh-CN" dirty="0"/>
          </a:p>
          <a:p>
            <a:r>
              <a:rPr kumimoji="1" lang="en-US" altLang="zh-CN" dirty="0"/>
              <a:t>path conditions of the top part imply the format of the first 3 bytes.</a:t>
            </a:r>
          </a:p>
          <a:p>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path conditions of the bottom imply the format of the last 3 bytes.</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dirty="0"/>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zh-CN" dirty="0"/>
              <a:t>Finally, we connect them to produce the complete format.</a:t>
            </a: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CN" dirty="0"/>
          </a:p>
          <a:p>
            <a:endParaRPr kumimoji="1" lang="zh-CN" altLang="en-US" dirty="0"/>
          </a:p>
        </p:txBody>
      </p:sp>
    </p:spTree>
    <p:extLst>
      <p:ext uri="{BB962C8B-B14F-4D97-AF65-F5344CB8AC3E}">
        <p14:creationId xmlns:p14="http://schemas.microsoft.com/office/powerpoint/2010/main" val="37036880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 will not discuss the details because of time limit. please refer to the paper for details.</a:t>
            </a:r>
            <a:endParaRPr kumimoji="1" lang="zh-CN" altLang="en-US" dirty="0"/>
          </a:p>
        </p:txBody>
      </p:sp>
    </p:spTree>
    <p:extLst>
      <p:ext uri="{BB962C8B-B14F-4D97-AF65-F5344CB8AC3E}">
        <p14:creationId xmlns:p14="http://schemas.microsoft.com/office/powerpoint/2010/main" val="9307325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 will not discuss the details because of time limit. please refer to the paper for details.</a:t>
            </a:r>
            <a:endParaRPr kumimoji="1" lang="zh-CN" altLang="en-US" dirty="0"/>
          </a:p>
        </p:txBody>
      </p:sp>
    </p:spTree>
    <p:extLst>
      <p:ext uri="{BB962C8B-B14F-4D97-AF65-F5344CB8AC3E}">
        <p14:creationId xmlns:p14="http://schemas.microsoft.com/office/powerpoint/2010/main" val="7713141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 will not discuss the details because of time limit. please refer to the paper for details.</a:t>
            </a:r>
            <a:endParaRPr kumimoji="1" lang="zh-CN" altLang="en-US" dirty="0"/>
          </a:p>
        </p:txBody>
      </p:sp>
    </p:spTree>
    <p:extLst>
      <p:ext uri="{BB962C8B-B14F-4D97-AF65-F5344CB8AC3E}">
        <p14:creationId xmlns:p14="http://schemas.microsoft.com/office/powerpoint/2010/main" val="41735483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 will not discuss the details because of time limit. please refer to the paper for details.</a:t>
            </a:r>
            <a:endParaRPr kumimoji="1" lang="zh-CN" altLang="en-US" dirty="0"/>
          </a:p>
        </p:txBody>
      </p:sp>
    </p:spTree>
    <p:extLst>
      <p:ext uri="{BB962C8B-B14F-4D97-AF65-F5344CB8AC3E}">
        <p14:creationId xmlns:p14="http://schemas.microsoft.com/office/powerpoint/2010/main" val="135212659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We name the second challenge we have to address is the ”disordered path condition”.</a:t>
            </a:r>
          </a:p>
          <a:p>
            <a:endParaRPr kumimoji="1" lang="en-US" altLang="zh-CN" dirty="0"/>
          </a:p>
          <a:p>
            <a:r>
              <a:rPr kumimoji="1" lang="en-US" altLang="zh-CN" dirty="0"/>
              <a:t>Recall that a BNF-style format specifies a format from the first byte to the last in order.</a:t>
            </a:r>
          </a:p>
          <a:p>
            <a:endParaRPr kumimoji="1" lang="en-US" altLang="zh-CN" dirty="0"/>
          </a:p>
          <a:p>
            <a:r>
              <a:rPr kumimoji="1" lang="en-US" altLang="zh-CN" dirty="0"/>
              <a:t>In previous examples, the path conditions also constrain the network packets in this order. For example, it first constrains the first byte and then the second.</a:t>
            </a:r>
            <a:endParaRPr kumimoji="1" lang="zh-CN" altLang="en-US" dirty="0"/>
          </a:p>
        </p:txBody>
      </p:sp>
    </p:spTree>
    <p:extLst>
      <p:ext uri="{BB962C8B-B14F-4D97-AF65-F5344CB8AC3E}">
        <p14:creationId xmlns:p14="http://schemas.microsoft.com/office/powerpoint/2010/main" val="180440225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We name the second challenge we have to address is the ”disordered path condition”.</a:t>
            </a:r>
          </a:p>
          <a:p>
            <a:endParaRPr kumimoji="1" lang="en-US" altLang="zh-CN" dirty="0"/>
          </a:p>
          <a:p>
            <a:r>
              <a:rPr kumimoji="1" lang="en-US" altLang="zh-CN" dirty="0"/>
              <a:t>Recall that a BNF-style format specifies a format from the first byte to the last in order.</a:t>
            </a:r>
          </a:p>
          <a:p>
            <a:endParaRPr kumimoji="1" lang="en-US" altLang="zh-CN" dirty="0"/>
          </a:p>
          <a:p>
            <a:r>
              <a:rPr kumimoji="1" lang="en-US" altLang="zh-CN" dirty="0"/>
              <a:t>In previous examples, the path conditions also constrain the network packets in this order. For example, it first constrains the first byte and then the second.</a:t>
            </a:r>
            <a:endParaRPr kumimoji="1" lang="zh-CN" altLang="en-US" dirty="0"/>
          </a:p>
        </p:txBody>
      </p:sp>
    </p:spTree>
    <p:extLst>
      <p:ext uri="{BB962C8B-B14F-4D97-AF65-F5344CB8AC3E}">
        <p14:creationId xmlns:p14="http://schemas.microsoft.com/office/powerpoint/2010/main" val="32058548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However, in practice, we may compute a path condition that does not follow the order.</a:t>
            </a:r>
          </a:p>
          <a:p>
            <a:endParaRPr kumimoji="1" lang="en-US" altLang="zh-CN" dirty="0"/>
          </a:p>
          <a:p>
            <a:r>
              <a:rPr kumimoji="1" lang="en-US" altLang="zh-CN" dirty="0"/>
              <a:t>In this case, we need to rewrite the path condition before translating it into the BNF-style format.</a:t>
            </a:r>
          </a:p>
          <a:p>
            <a:endParaRPr kumimoji="1" lang="en-US" altLang="zh-CN" dirty="0"/>
          </a:p>
          <a:p>
            <a:r>
              <a:rPr kumimoji="1" lang="en-US" altLang="zh-CN" dirty="0"/>
              <a:t>The basic idea is that ”a and b” equals ”b and a”. For instance, in this example, we can switch this two conditions ,….</a:t>
            </a:r>
          </a:p>
          <a:p>
            <a:endParaRPr kumimoji="1" lang="en-US" altLang="zh-CN" dirty="0"/>
          </a:p>
          <a:p>
            <a:r>
              <a:rPr kumimoji="1" lang="en-US" altLang="zh-CN" dirty="0"/>
              <a:t>After rewriting, we can easily transform it into the BNF-style format by interpreting conjunction to concatenation in BNF, and disjunction to alternation in BNF.</a:t>
            </a:r>
          </a:p>
        </p:txBody>
      </p:sp>
    </p:spTree>
    <p:extLst>
      <p:ext uri="{BB962C8B-B14F-4D97-AF65-F5344CB8AC3E}">
        <p14:creationId xmlns:p14="http://schemas.microsoft.com/office/powerpoint/2010/main" val="20989435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However, in practice, we may compute a path condition that does not follow the order.</a:t>
            </a:r>
          </a:p>
          <a:p>
            <a:endParaRPr kumimoji="1" lang="en-US" altLang="zh-CN" dirty="0"/>
          </a:p>
          <a:p>
            <a:r>
              <a:rPr kumimoji="1" lang="en-US" altLang="zh-CN" dirty="0"/>
              <a:t>In this case, we need to rewrite the path condition before translating it into the BNF-style format.</a:t>
            </a:r>
          </a:p>
          <a:p>
            <a:endParaRPr kumimoji="1" lang="en-US" altLang="zh-CN" dirty="0"/>
          </a:p>
          <a:p>
            <a:r>
              <a:rPr kumimoji="1" lang="en-US" altLang="zh-CN" dirty="0"/>
              <a:t>The basic idea is that ”a and b” equals ”b and a”. For instance, in this example, we can switch this two conditions ,….</a:t>
            </a:r>
          </a:p>
          <a:p>
            <a:endParaRPr kumimoji="1" lang="en-US" altLang="zh-CN" dirty="0"/>
          </a:p>
          <a:p>
            <a:r>
              <a:rPr kumimoji="1" lang="en-US" altLang="zh-CN" dirty="0"/>
              <a:t>After rewriting, we can easily transform it into the BNF-style format by interpreting conjunction to concatenation in BNF, and disjunction to alternation in BNF.</a:t>
            </a:r>
          </a:p>
        </p:txBody>
      </p:sp>
    </p:spTree>
    <p:extLst>
      <p:ext uri="{BB962C8B-B14F-4D97-AF65-F5344CB8AC3E}">
        <p14:creationId xmlns:p14="http://schemas.microsoft.com/office/powerpoint/2010/main" val="42758886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However, in practice, we may compute a path condition that does not follow the order.</a:t>
            </a:r>
          </a:p>
          <a:p>
            <a:endParaRPr kumimoji="1" lang="en-US" altLang="zh-CN" dirty="0"/>
          </a:p>
          <a:p>
            <a:r>
              <a:rPr kumimoji="1" lang="en-US" altLang="zh-CN" dirty="0"/>
              <a:t>In this case, we need to rewrite the path condition before translating it into the BNF-style format.</a:t>
            </a:r>
          </a:p>
          <a:p>
            <a:endParaRPr kumimoji="1" lang="en-US" altLang="zh-CN" dirty="0"/>
          </a:p>
          <a:p>
            <a:r>
              <a:rPr kumimoji="1" lang="en-US" altLang="zh-CN" dirty="0"/>
              <a:t>The basic idea is that ”a and b” equals ”b and a”. For instance, in this example, we can switch this two conditions ,….</a:t>
            </a:r>
          </a:p>
          <a:p>
            <a:endParaRPr kumimoji="1" lang="en-US" altLang="zh-CN" dirty="0"/>
          </a:p>
          <a:p>
            <a:r>
              <a:rPr kumimoji="1" lang="en-US" altLang="zh-CN" dirty="0"/>
              <a:t>After rewriting, we can easily transform it into the BNF-style format by interpreting conjunction to concatenation in BNF, and disjunction to alternation in BNF.</a:t>
            </a:r>
          </a:p>
        </p:txBody>
      </p:sp>
    </p:spTree>
    <p:extLst>
      <p:ext uri="{BB962C8B-B14F-4D97-AF65-F5344CB8AC3E}">
        <p14:creationId xmlns:p14="http://schemas.microsoft.com/office/powerpoint/2010/main" val="6622528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In a common procedure of software development, we implement a protocol according to its specification. The specification is often written in a natural language.</a:t>
            </a:r>
          </a:p>
          <a:p>
            <a:endParaRPr kumimoji="1" lang="en-US" altLang="zh-CN" dirty="0"/>
          </a:p>
          <a:p>
            <a:r>
              <a:rPr kumimoji="1" lang="en-US" altLang="zh-CN" dirty="0"/>
              <a:t>In this work, we try to infer formal or mathematical protocol format from the source code. So, it is a kind of protocol reverse engineering.</a:t>
            </a:r>
          </a:p>
          <a:p>
            <a:endParaRPr kumimoji="1" lang="en-US" altLang="zh-CN" dirty="0"/>
          </a:p>
          <a:p>
            <a:r>
              <a:rPr kumimoji="1" lang="en-US" altLang="zh-CN" dirty="0"/>
              <a:t>A formal protocol format includes two parts, syntax and semantics.</a:t>
            </a:r>
          </a:p>
          <a:p>
            <a:endParaRPr kumimoji="1" lang="en-US" altLang="zh-CN" dirty="0"/>
          </a:p>
          <a:p>
            <a:r>
              <a:rPr kumimoji="1" lang="en-US" altLang="zh-CN" dirty="0"/>
              <a:t>The syntax of a protocol format is often written in a grammar and describes the structure of a network message. </a:t>
            </a:r>
          </a:p>
          <a:p>
            <a:r>
              <a:rPr kumimoji="1" lang="en-US" altLang="zh-CN" dirty="0"/>
              <a:t>For instance, a TCP message consists of a Header field and a Data field. And the Header field can be further split into smaller fields.</a:t>
            </a:r>
          </a:p>
          <a:p>
            <a:endParaRPr kumimoji="1" lang="en-US" altLang="zh-CN" dirty="0"/>
          </a:p>
          <a:p>
            <a:r>
              <a:rPr kumimoji="1" lang="en-US" altLang="zh-CN" dirty="0"/>
              <a:t>The semantics describes the constraints of one or multiple fields. For instance, this formula describes the semantics that the value of the </a:t>
            </a:r>
            <a:r>
              <a:rPr kumimoji="1" lang="en-US" altLang="zh-CN" dirty="0" err="1"/>
              <a:t>HeaderLen</a:t>
            </a:r>
            <a:r>
              <a:rPr kumimoji="1" lang="en-US" altLang="zh-CN" dirty="0"/>
              <a:t> field equals the length of the Header field.</a:t>
            </a:r>
          </a:p>
          <a:p>
            <a:endParaRPr kumimoji="1" lang="en-US" altLang="zh-CN" dirty="0"/>
          </a:p>
          <a:p>
            <a:r>
              <a:rPr kumimoji="1" lang="en-US" altLang="zh-CN" dirty="0"/>
              <a:t>The formal format can enable many automated security analysis, such as fuzzing and network traffic auditing. </a:t>
            </a:r>
          </a:p>
          <a:p>
            <a:endParaRPr kumimoji="1" lang="en-US" altLang="zh-CN" dirty="0"/>
          </a:p>
          <a:p>
            <a:r>
              <a:rPr kumimoji="1" lang="en-US" altLang="zh-CN" dirty="0"/>
              <a:t>However, it is hard to automate these security applications using the informal documents in a natural language.</a:t>
            </a:r>
          </a:p>
          <a:p>
            <a:endParaRPr kumimoji="1" lang="en-US" altLang="zh-CN" dirty="0"/>
          </a:p>
          <a:p>
            <a:r>
              <a:rPr kumimoji="1" lang="en-US" altLang="zh-CN" dirty="0"/>
              <a:t>So, even we have a document of the specification and the source code, it is still necessary to infer the formal specification, including the formal format.</a:t>
            </a:r>
            <a:endParaRPr kumimoji="1" lang="zh-CN" altLang="en-US" dirty="0"/>
          </a:p>
        </p:txBody>
      </p:sp>
    </p:spTree>
    <p:extLst>
      <p:ext uri="{BB962C8B-B14F-4D97-AF65-F5344CB8AC3E}">
        <p14:creationId xmlns:p14="http://schemas.microsoft.com/office/powerpoint/2010/main" val="18420613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However, in practice, we may compute a path condition that does not follow the order.</a:t>
            </a:r>
          </a:p>
          <a:p>
            <a:endParaRPr kumimoji="1" lang="en-US" altLang="zh-CN" dirty="0"/>
          </a:p>
          <a:p>
            <a:r>
              <a:rPr kumimoji="1" lang="en-US" altLang="zh-CN" dirty="0"/>
              <a:t>In this case, we need to rewrite the path condition before translating it into the BNF-style format.</a:t>
            </a:r>
          </a:p>
          <a:p>
            <a:endParaRPr kumimoji="1" lang="en-US" altLang="zh-CN" dirty="0"/>
          </a:p>
          <a:p>
            <a:r>
              <a:rPr kumimoji="1" lang="en-US" altLang="zh-CN" dirty="0"/>
              <a:t>The basic idea is that ”a and b” equals ”b and a”. For instance, in this example, we can switch this two conditions ,….</a:t>
            </a:r>
          </a:p>
          <a:p>
            <a:endParaRPr kumimoji="1" lang="en-US" altLang="zh-CN" dirty="0"/>
          </a:p>
          <a:p>
            <a:r>
              <a:rPr kumimoji="1" lang="en-US" altLang="zh-CN" dirty="0"/>
              <a:t>After rewriting, we can easily transform it into the BNF-style format by interpreting conjunction to concatenation in BNF, and disjunction to alternation in BNF.</a:t>
            </a:r>
          </a:p>
        </p:txBody>
      </p:sp>
    </p:spTree>
    <p:extLst>
      <p:ext uri="{BB962C8B-B14F-4D97-AF65-F5344CB8AC3E}">
        <p14:creationId xmlns:p14="http://schemas.microsoft.com/office/powerpoint/2010/main" val="38651748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However, in practice, we may compute a path condition that does not follow the order.</a:t>
            </a:r>
          </a:p>
          <a:p>
            <a:endParaRPr kumimoji="1" lang="en-US" altLang="zh-CN" dirty="0"/>
          </a:p>
          <a:p>
            <a:r>
              <a:rPr kumimoji="1" lang="en-US" altLang="zh-CN" dirty="0"/>
              <a:t>In this case, we need to rewrite the path condition before translating it into the BNF-style format.</a:t>
            </a:r>
          </a:p>
          <a:p>
            <a:endParaRPr kumimoji="1" lang="en-US" altLang="zh-CN" dirty="0"/>
          </a:p>
          <a:p>
            <a:r>
              <a:rPr kumimoji="1" lang="en-US" altLang="zh-CN" dirty="0"/>
              <a:t>The basic idea is that ”a and b” equals ”b and a”. For instance, in this example, we can switch this two conditions ,….</a:t>
            </a:r>
          </a:p>
          <a:p>
            <a:endParaRPr kumimoji="1" lang="en-US" altLang="zh-CN" dirty="0"/>
          </a:p>
          <a:p>
            <a:r>
              <a:rPr kumimoji="1" lang="en-US" altLang="zh-CN" dirty="0"/>
              <a:t>After rewriting, we can easily transform it into the BNF-style format by interpreting conjunction to concatenation in BNF, and disjunction to alternation in BNF.</a:t>
            </a:r>
          </a:p>
        </p:txBody>
      </p:sp>
    </p:spTree>
    <p:extLst>
      <p:ext uri="{BB962C8B-B14F-4D97-AF65-F5344CB8AC3E}">
        <p14:creationId xmlns:p14="http://schemas.microsoft.com/office/powerpoint/2010/main" val="81132472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However, in practice, we may compute a path condition that does not follow the order.</a:t>
            </a:r>
          </a:p>
          <a:p>
            <a:endParaRPr kumimoji="1" lang="en-US" altLang="zh-CN" dirty="0"/>
          </a:p>
          <a:p>
            <a:r>
              <a:rPr kumimoji="1" lang="en-US" altLang="zh-CN" dirty="0"/>
              <a:t>In this case, we need to rewrite the path condition before translating it into the BNF-style format.</a:t>
            </a:r>
          </a:p>
          <a:p>
            <a:endParaRPr kumimoji="1" lang="en-US" altLang="zh-CN" dirty="0"/>
          </a:p>
          <a:p>
            <a:r>
              <a:rPr kumimoji="1" lang="en-US" altLang="zh-CN" dirty="0"/>
              <a:t>The basic idea is that ”a and b” equals ”b and a”. For instance, in this example, we can switch this two conditions ,….</a:t>
            </a:r>
          </a:p>
          <a:p>
            <a:endParaRPr kumimoji="1" lang="en-US" altLang="zh-CN" dirty="0"/>
          </a:p>
          <a:p>
            <a:r>
              <a:rPr kumimoji="1" lang="en-US" altLang="zh-CN" dirty="0"/>
              <a:t>After rewriting, we can easily transform it into the BNF-style format by interpreting conjunction to concatenation in BNF, and disjunction to alternation in BNF.</a:t>
            </a:r>
          </a:p>
        </p:txBody>
      </p:sp>
    </p:spTree>
    <p:extLst>
      <p:ext uri="{BB962C8B-B14F-4D97-AF65-F5344CB8AC3E}">
        <p14:creationId xmlns:p14="http://schemas.microsoft.com/office/powerpoint/2010/main" val="28689384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800" dirty="0">
                <a:effectLst/>
                <a:latin typeface="LinLibertineT"/>
              </a:rPr>
              <a:t>To compare the two formats, we use the same symbol, a to represent packet buffer and </a:t>
            </a:r>
            <a:r>
              <a:rPr lang="en-US" altLang="zh-CN" sz="1800" dirty="0" err="1">
                <a:effectLst/>
                <a:latin typeface="LinLibertineT"/>
              </a:rPr>
              <a:t>alen</a:t>
            </a:r>
            <a:r>
              <a:rPr lang="en-US" altLang="zh-CN" sz="1800" dirty="0">
                <a:effectLst/>
                <a:latin typeface="LinLibertineT"/>
              </a:rPr>
              <a:t> to represent buffer length. Assume </a:t>
            </a:r>
            <a:r>
              <a:rPr lang="en-US" altLang="zh-CN" sz="1800" dirty="0">
                <a:effectLst/>
                <a:latin typeface="LibertineMathMI"/>
              </a:rPr>
              <a:t>𝜙</a:t>
            </a:r>
            <a:r>
              <a:rPr lang="en-US" altLang="zh-CN" sz="1800" dirty="0">
                <a:effectLst/>
                <a:latin typeface="LinLibertineT"/>
              </a:rPr>
              <a:t>1 and </a:t>
            </a:r>
            <a:r>
              <a:rPr lang="en-US" altLang="zh-CN" sz="1800" dirty="0">
                <a:effectLst/>
                <a:latin typeface="LibertineMathMI"/>
              </a:rPr>
              <a:t>𝜙</a:t>
            </a:r>
            <a:r>
              <a:rPr lang="en-US" altLang="zh-CN" sz="1800" dirty="0">
                <a:effectLst/>
                <a:latin typeface="LinLibertineT"/>
              </a:rPr>
              <a:t>2 are two format constraints obtained from their corresponding implementations. To find differences between two protocol implementations, it seems straightforward to use an SMT solver to check if </a:t>
            </a:r>
            <a:r>
              <a:rPr lang="en-US" altLang="zh-CN" sz="1800" dirty="0">
                <a:effectLst/>
                <a:latin typeface="LibertineMathMI"/>
              </a:rPr>
              <a:t>𝜙</a:t>
            </a:r>
            <a:r>
              <a:rPr lang="en-US" altLang="zh-CN" sz="1800" dirty="0">
                <a:effectLst/>
                <a:latin typeface="LinLibertineT"/>
              </a:rPr>
              <a:t>1 </a:t>
            </a:r>
            <a:r>
              <a:rPr lang="en-US" altLang="zh-CN" sz="1800" dirty="0">
                <a:effectLst/>
                <a:latin typeface="txmiaX"/>
              </a:rPr>
              <a:t>≠ </a:t>
            </a:r>
            <a:r>
              <a:rPr lang="en-US" altLang="zh-CN" sz="1800" dirty="0">
                <a:effectLst/>
                <a:latin typeface="LibertineMathMI"/>
              </a:rPr>
              <a:t>𝜙</a:t>
            </a:r>
            <a:r>
              <a:rPr lang="en-US" altLang="zh-CN" sz="1800" dirty="0">
                <a:effectLst/>
                <a:latin typeface="LinLibertineT"/>
              </a:rPr>
              <a:t>2 is satisfiable. A satisfiable assignment indicates an input message that can be parsed in one implementation but not the other, thereby finding a semantic difference. However, this monolithic satisfiable assignment does not directly inform us which specific lines of the program contribute to the semantic discrepancy. Additionally, to expose all possible discrepancies, we must keep querying the SMT solver for various assignments. Hence, this coarse-grained use of the SMT solver is ineffective in locating the discrepancy between the two implementations </a:t>
            </a:r>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9735FDD3-C940-234F-ABD2-87BB01CDFFD5}" type="slidenum">
              <a:rPr kumimoji="1" lang="zh-CN" altLang="en-US" smtClean="0"/>
              <a:t>53</a:t>
            </a:fld>
            <a:endParaRPr kumimoji="1" lang="zh-CN" altLang="en-US"/>
          </a:p>
        </p:txBody>
      </p:sp>
    </p:spTree>
    <p:extLst>
      <p:ext uri="{BB962C8B-B14F-4D97-AF65-F5344CB8AC3E}">
        <p14:creationId xmlns:p14="http://schemas.microsoft.com/office/powerpoint/2010/main" val="22700870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LinLibertineT"/>
              </a:rPr>
              <a:t>To precisely locate the buggy statements in the protocol parser, </a:t>
            </a:r>
            <a:r>
              <a:rPr lang="en-US" altLang="zh-CN" sz="1200" dirty="0" err="1">
                <a:effectLst/>
                <a:latin typeface="LinLibertineT"/>
              </a:rPr>
              <a:t>ParDiff</a:t>
            </a:r>
            <a:r>
              <a:rPr lang="en-US" altLang="zh-CN" sz="1200" dirty="0">
                <a:effectLst/>
                <a:latin typeface="LinLibertineT"/>
              </a:rPr>
              <a:t> must not only identify the specific constraints that lead to semantic differences, but also compare the two format constraints in a fine-grained way. To achieve the goal, </a:t>
            </a:r>
            <a:r>
              <a:rPr lang="en-US" altLang="zh-CN" sz="1200" dirty="0" err="1">
                <a:effectLst/>
                <a:latin typeface="LinLibertineT"/>
              </a:rPr>
              <a:t>ParDiff</a:t>
            </a:r>
            <a:r>
              <a:rPr lang="en-US" altLang="zh-CN" sz="1200" dirty="0">
                <a:effectLst/>
                <a:latin typeface="LinLibertineT"/>
              </a:rPr>
              <a:t> transforms each format constraint to an FSM, which encodes the spatial parsing logic of the protocol format. Edges are conditioned by constraints imposed on the input messages. Transitions between states are ordered by constrained buffer indices. That is, if one state transition is constrained by the </a:t>
            </a:r>
            <a:r>
              <a:rPr lang="en-US" altLang="zh-CN" sz="1200" dirty="0">
                <a:effectLst/>
                <a:latin typeface="LibertineMathMI"/>
              </a:rPr>
              <a:t>𝑖</a:t>
            </a:r>
            <a:r>
              <a:rPr lang="en-US" altLang="zh-CN" sz="1200" dirty="0">
                <a:effectLst/>
                <a:latin typeface="LinLibertineT"/>
              </a:rPr>
              <a:t>-</a:t>
            </a:r>
            <a:r>
              <a:rPr lang="en-US" altLang="zh-CN" sz="1200" dirty="0" err="1">
                <a:effectLst/>
                <a:latin typeface="LinLibertineT"/>
              </a:rPr>
              <a:t>th</a:t>
            </a:r>
            <a:r>
              <a:rPr lang="en-US" altLang="zh-CN" sz="1200" dirty="0">
                <a:effectLst/>
                <a:latin typeface="LinLibertineT"/>
              </a:rPr>
              <a:t> element of a network message, its immediately subsequent state transitions should be constrained by the </a:t>
            </a:r>
            <a:r>
              <a:rPr lang="en-US" altLang="zh-CN" sz="1200" dirty="0">
                <a:effectLst/>
                <a:latin typeface="LibertineMathMI"/>
              </a:rPr>
              <a:t>𝑖 </a:t>
            </a:r>
            <a:r>
              <a:rPr lang="en-US" altLang="zh-CN" sz="1200" dirty="0">
                <a:effectLst/>
                <a:latin typeface="txsys"/>
              </a:rPr>
              <a:t>+ </a:t>
            </a:r>
            <a:r>
              <a:rPr lang="en-US" altLang="zh-CN" sz="1200" dirty="0">
                <a:effectLst/>
                <a:latin typeface="LinLibertineT"/>
              </a:rPr>
              <a:t>1-th element. This ensures that we can align two FSMs by the order of how they constrain the input memory buffer. </a:t>
            </a:r>
            <a:endParaRPr lang="en-US" altLang="zh-CN" dirty="0"/>
          </a:p>
          <a:p>
            <a:endParaRPr lang="en-US" altLang="zh-CN"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9735FDD3-C940-234F-ABD2-87BB01CDFFD5}" type="slidenum">
              <a:rPr kumimoji="1" lang="zh-CN" altLang="en-US" smtClean="0"/>
              <a:t>54</a:t>
            </a:fld>
            <a:endParaRPr kumimoji="1" lang="zh-CN" altLang="en-US"/>
          </a:p>
        </p:txBody>
      </p:sp>
    </p:spTree>
    <p:extLst>
      <p:ext uri="{BB962C8B-B14F-4D97-AF65-F5344CB8AC3E}">
        <p14:creationId xmlns:p14="http://schemas.microsoft.com/office/powerpoint/2010/main" val="39711550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LinLibertineT"/>
              </a:rPr>
              <a:t>To precisely locate the buggy statements in the protocol parser, </a:t>
            </a:r>
            <a:r>
              <a:rPr lang="en-US" altLang="zh-CN" sz="1200" dirty="0" err="1">
                <a:effectLst/>
                <a:latin typeface="LinLibertineT"/>
              </a:rPr>
              <a:t>ParDiff</a:t>
            </a:r>
            <a:r>
              <a:rPr lang="en-US" altLang="zh-CN" sz="1200" dirty="0">
                <a:effectLst/>
                <a:latin typeface="LinLibertineT"/>
              </a:rPr>
              <a:t> must not only identify the specific constraints that lead to semantic differences, but also compare the two format constraints in a fine-grained way. To achieve the goal, </a:t>
            </a:r>
            <a:r>
              <a:rPr lang="en-US" altLang="zh-CN" sz="1200" dirty="0" err="1">
                <a:effectLst/>
                <a:latin typeface="LinLibertineT"/>
              </a:rPr>
              <a:t>ParDiff</a:t>
            </a:r>
            <a:r>
              <a:rPr lang="en-US" altLang="zh-CN" sz="1200" dirty="0">
                <a:effectLst/>
                <a:latin typeface="LinLibertineT"/>
              </a:rPr>
              <a:t> transforms each format constraint to an FSM, which encodes the spatial parsing logic of the protocol format. Edges are conditioned by constraints imposed on the input messages. Transitions between states are ordered by constrained buffer indices. That is, if one state transition is constrained by the </a:t>
            </a:r>
            <a:r>
              <a:rPr lang="en-US" altLang="zh-CN" sz="1200" dirty="0">
                <a:effectLst/>
                <a:latin typeface="LibertineMathMI"/>
              </a:rPr>
              <a:t>𝑖</a:t>
            </a:r>
            <a:r>
              <a:rPr lang="en-US" altLang="zh-CN" sz="1200" dirty="0">
                <a:effectLst/>
                <a:latin typeface="LinLibertineT"/>
              </a:rPr>
              <a:t>-</a:t>
            </a:r>
            <a:r>
              <a:rPr lang="en-US" altLang="zh-CN" sz="1200" dirty="0" err="1">
                <a:effectLst/>
                <a:latin typeface="LinLibertineT"/>
              </a:rPr>
              <a:t>th</a:t>
            </a:r>
            <a:r>
              <a:rPr lang="en-US" altLang="zh-CN" sz="1200" dirty="0">
                <a:effectLst/>
                <a:latin typeface="LinLibertineT"/>
              </a:rPr>
              <a:t> element of a network message, its immediately subsequent state transitions should be constrained by the </a:t>
            </a:r>
            <a:r>
              <a:rPr lang="en-US" altLang="zh-CN" sz="1200" dirty="0">
                <a:effectLst/>
                <a:latin typeface="LibertineMathMI"/>
              </a:rPr>
              <a:t>𝑖 </a:t>
            </a:r>
            <a:r>
              <a:rPr lang="en-US" altLang="zh-CN" sz="1200" dirty="0">
                <a:effectLst/>
                <a:latin typeface="txsys"/>
              </a:rPr>
              <a:t>+ </a:t>
            </a:r>
            <a:r>
              <a:rPr lang="en-US" altLang="zh-CN" sz="1200" dirty="0">
                <a:effectLst/>
                <a:latin typeface="LinLibertineT"/>
              </a:rPr>
              <a:t>1-th element. This ensures that we can align two FSMs by the order of how they constrain the input memory buffer. </a:t>
            </a:r>
            <a:endParaRPr lang="en-US" altLang="zh-CN" dirty="0"/>
          </a:p>
          <a:p>
            <a:endParaRPr lang="en-US" altLang="zh-CN" b="0" i="0" u="none" strike="noStrike" dirty="0">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p:txBody>
          <a:bodyPr/>
          <a:lstStyle/>
          <a:p>
            <a:fld id="{9735FDD3-C940-234F-ABD2-87BB01CDFFD5}" type="slidenum">
              <a:rPr kumimoji="1" lang="zh-CN" altLang="en-US" smtClean="0"/>
              <a:t>55</a:t>
            </a:fld>
            <a:endParaRPr kumimoji="1" lang="zh-CN" altLang="en-US"/>
          </a:p>
        </p:txBody>
      </p:sp>
    </p:spTree>
    <p:extLst>
      <p:ext uri="{BB962C8B-B14F-4D97-AF65-F5344CB8AC3E}">
        <p14:creationId xmlns:p14="http://schemas.microsoft.com/office/powerpoint/2010/main" val="39041881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mc:AlternateContent xmlns:mc="http://schemas.openxmlformats.org/markup-compatibility/2006" xmlns:a14="http://schemas.microsoft.com/office/drawing/2010/main">
        <mc:Choice Requires="a14">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LinLibertineT"/>
                  </a:rPr>
                  <a:t>Given two FSMs produced in the previous stage, we use </a:t>
                </a:r>
                <a:r>
                  <a:rPr lang="en-US" altLang="zh-CN" sz="1200" dirty="0" err="1">
                    <a:effectLst/>
                    <a:latin typeface="LinLibertineT"/>
                  </a:rPr>
                  <a:t>bisimulation</a:t>
                </a:r>
                <a:r>
                  <a:rPr lang="en-US" altLang="zh-CN" sz="1200" dirty="0">
                    <a:effectLst/>
                    <a:latin typeface="LinLibertineT"/>
                  </a:rPr>
                  <a:t> to compare two FSMs, which can efficiently find nonequivalent state transitions. Starting from S0, we can establish a </a:t>
                </a:r>
                <a:r>
                  <a:rPr lang="en-US" altLang="zh-CN" sz="1200" dirty="0" err="1">
                    <a:effectLst/>
                    <a:latin typeface="LinLibertineT"/>
                  </a:rPr>
                  <a:t>bisimulation</a:t>
                </a:r>
                <a:r>
                  <a:rPr lang="en-US" altLang="zh-CN" sz="1200" dirty="0">
                    <a:effectLst/>
                    <a:latin typeface="LinLibertineT"/>
                  </a:rPr>
                  <a:t> between </a:t>
                </a:r>
                <a:r>
                  <a:rPr lang="en-US" altLang="zh-CN" sz="1200" dirty="0">
                    <a:effectLst/>
                    <a:latin typeface="txsyb"/>
                  </a:rPr>
                  <a:t>S</a:t>
                </a:r>
                <a:r>
                  <a:rPr lang="en-US" altLang="zh-CN" sz="1200" dirty="0">
                    <a:effectLst/>
                    <a:latin typeface="LinLibertineT"/>
                  </a:rPr>
                  <a:t>0 </a:t>
                </a:r>
                <a:r>
                  <a:rPr lang="en-US" altLang="zh-CN" sz="1200" dirty="0">
                    <a:effectLst/>
                    <a:latin typeface="txsys"/>
                  </a:rPr>
                  <a:t>→ </a:t>
                </a:r>
                <a:r>
                  <a:rPr lang="en-US" altLang="zh-CN" sz="1200" dirty="0">
                    <a:effectLst/>
                    <a:latin typeface="txsyb"/>
                  </a:rPr>
                  <a:t>S</a:t>
                </a:r>
                <a:r>
                  <a:rPr lang="en-US" altLang="zh-CN" sz="1200" dirty="0">
                    <a:effectLst/>
                    <a:latin typeface="LinLibertineT"/>
                  </a:rPr>
                  <a:t>1 and </a:t>
                </a:r>
                <a:r>
                  <a:rPr lang="en-US" altLang="zh-CN" sz="1200" dirty="0">
                    <a:effectLst/>
                    <a:latin typeface="txsyb"/>
                  </a:rPr>
                  <a:t>S</a:t>
                </a:r>
                <a:r>
                  <a:rPr lang="en-US" altLang="zh-CN" sz="1200" dirty="0">
                    <a:effectLst/>
                    <a:latin typeface="LinLibertineT"/>
                  </a:rPr>
                  <a:t>0</a:t>
                </a:r>
                <a:r>
                  <a:rPr lang="en-US" altLang="zh-CN" sz="1200" dirty="0">
                    <a:effectLst/>
                    <a:latin typeface="txsys"/>
                  </a:rPr>
                  <a:t>′→ </a:t>
                </a:r>
                <a:r>
                  <a:rPr lang="en-US" altLang="zh-CN" sz="1200" dirty="0">
                    <a:effectLst/>
                    <a:latin typeface="txsyb"/>
                  </a:rPr>
                  <a:t>S</a:t>
                </a:r>
                <a:r>
                  <a:rPr lang="en-US" altLang="zh-CN" sz="1200" dirty="0">
                    <a:effectLst/>
                    <a:latin typeface="LinLibertineT"/>
                  </a:rPr>
                  <a:t>1,</a:t>
                </a:r>
                <a:r>
                  <a:rPr lang="en-US" altLang="zh-CN" sz="1200" dirty="0">
                    <a:effectLst/>
                    <a:latin typeface="txsyb"/>
                  </a:rPr>
                  <a:t> S</a:t>
                </a:r>
                <a:r>
                  <a:rPr lang="en-US" altLang="zh-CN" sz="1200" dirty="0">
                    <a:effectLst/>
                    <a:latin typeface="LinLibertineT"/>
                  </a:rPr>
                  <a:t>0 </a:t>
                </a:r>
                <a:r>
                  <a:rPr lang="en-US" altLang="zh-CN" sz="1200" dirty="0">
                    <a:effectLst/>
                    <a:latin typeface="txsys"/>
                  </a:rPr>
                  <a:t>→ </a:t>
                </a:r>
                <a:r>
                  <a:rPr lang="en-US" altLang="zh-CN" sz="1200" dirty="0">
                    <a:effectLst/>
                    <a:latin typeface="txsyb"/>
                  </a:rPr>
                  <a:t>S</a:t>
                </a:r>
                <a:r>
                  <a:rPr lang="en-US" altLang="zh-CN" sz="1200" dirty="0">
                    <a:effectLst/>
                    <a:latin typeface="LinLibertineT"/>
                  </a:rPr>
                  <a:t>2 and </a:t>
                </a:r>
                <a:r>
                  <a:rPr lang="en-US" altLang="zh-CN" sz="1200" dirty="0">
                    <a:effectLst/>
                    <a:latin typeface="txsyb"/>
                  </a:rPr>
                  <a:t>S</a:t>
                </a:r>
                <a:r>
                  <a:rPr lang="en-US" altLang="zh-CN" sz="1200" dirty="0">
                    <a:effectLst/>
                    <a:latin typeface="LinLibertineT"/>
                  </a:rPr>
                  <a:t>0</a:t>
                </a:r>
                <a:r>
                  <a:rPr lang="en-US" altLang="zh-CN" sz="1200" dirty="0">
                    <a:effectLst/>
                    <a:latin typeface="txsys"/>
                  </a:rPr>
                  <a:t>′→ </a:t>
                </a:r>
                <a:r>
                  <a:rPr lang="en-US" altLang="zh-CN" sz="1200" dirty="0">
                    <a:effectLst/>
                    <a:latin typeface="txsyb"/>
                  </a:rPr>
                  <a:t>S</a:t>
                </a:r>
                <a:r>
                  <a:rPr lang="en-US" altLang="zh-CN" sz="1200" dirty="0">
                    <a:effectLst/>
                    <a:latin typeface="LinLibertineT"/>
                  </a:rPr>
                  <a:t>2, </a:t>
                </a:r>
                <a:r>
                  <a:rPr lang="en-US" altLang="zh-CN" sz="1200" dirty="0">
                    <a:effectLst/>
                    <a:latin typeface="txsyb"/>
                  </a:rPr>
                  <a:t>S</a:t>
                </a:r>
                <a:r>
                  <a:rPr lang="en-US" altLang="zh-CN" sz="1200" dirty="0">
                    <a:effectLst/>
                    <a:latin typeface="LinLibertineT"/>
                  </a:rPr>
                  <a:t>2 </a:t>
                </a:r>
                <a:r>
                  <a:rPr lang="en-US" altLang="zh-CN" sz="1200" dirty="0">
                    <a:effectLst/>
                    <a:latin typeface="txsys"/>
                  </a:rPr>
                  <a:t>→ </a:t>
                </a:r>
                <a:r>
                  <a:rPr lang="en-US" altLang="zh-CN" sz="1200" dirty="0">
                    <a:effectLst/>
                    <a:latin typeface="txsyb"/>
                  </a:rPr>
                  <a:t>S</a:t>
                </a:r>
                <a:r>
                  <a:rPr lang="en-US" altLang="zh-CN" sz="1200" dirty="0">
                    <a:effectLst/>
                    <a:latin typeface="LinLibertineT"/>
                  </a:rPr>
                  <a:t>4 and </a:t>
                </a:r>
                <a:r>
                  <a:rPr lang="en-US" altLang="zh-CN" sz="1200" dirty="0">
                    <a:effectLst/>
                    <a:latin typeface="txsyb"/>
                  </a:rPr>
                  <a:t>S</a:t>
                </a:r>
                <a:r>
                  <a:rPr lang="en-US" altLang="zh-CN" sz="1200" dirty="0">
                    <a:effectLst/>
                    <a:latin typeface="LinLibertineT"/>
                  </a:rPr>
                  <a:t>2</a:t>
                </a:r>
                <a:r>
                  <a:rPr lang="en-US" altLang="zh-CN" sz="1200" dirty="0">
                    <a:effectLst/>
                    <a:latin typeface="txsys"/>
                  </a:rPr>
                  <a:t>′→ </a:t>
                </a:r>
                <a:r>
                  <a:rPr lang="en-US" altLang="zh-CN" sz="1200" dirty="0">
                    <a:effectLst/>
                    <a:latin typeface="txsyb"/>
                  </a:rPr>
                  <a:t>S</a:t>
                </a:r>
                <a:r>
                  <a:rPr lang="en-US" altLang="zh-CN" sz="1200" dirty="0">
                    <a:effectLst/>
                    <a:latin typeface="LinLibertineT"/>
                  </a:rPr>
                  <a:t>4, </a:t>
                </a:r>
                <a:r>
                  <a:rPr lang="en-US" altLang="zh-CN" sz="1200" dirty="0">
                    <a:effectLst/>
                    <a:latin typeface="txsyb"/>
                  </a:rPr>
                  <a:t>S</a:t>
                </a:r>
                <a:r>
                  <a:rPr lang="en-US" altLang="zh-CN" sz="1200" dirty="0">
                    <a:effectLst/>
                    <a:latin typeface="LinLibertineT"/>
                  </a:rPr>
                  <a:t>1 </a:t>
                </a:r>
                <a:r>
                  <a:rPr lang="en-US" altLang="zh-CN" sz="1200" dirty="0">
                    <a:effectLst/>
                    <a:latin typeface="txsys"/>
                  </a:rPr>
                  <a:t>→ </a:t>
                </a:r>
                <a:r>
                  <a:rPr lang="en-US" altLang="zh-CN" sz="1200" dirty="0">
                    <a:effectLst/>
                    <a:latin typeface="txsyb"/>
                  </a:rPr>
                  <a:t>S</a:t>
                </a:r>
                <a:r>
                  <a:rPr lang="en-US" altLang="zh-CN" sz="1200" dirty="0">
                    <a:effectLst/>
                    <a:latin typeface="LinLibertineT"/>
                  </a:rPr>
                  <a:t>3 and </a:t>
                </a:r>
                <a:r>
                  <a:rPr lang="en-US" altLang="zh-CN" sz="1200" dirty="0">
                    <a:effectLst/>
                    <a:latin typeface="txsyb"/>
                  </a:rPr>
                  <a:t>S</a:t>
                </a:r>
                <a:r>
                  <a:rPr lang="en-US" altLang="zh-CN" sz="1200" dirty="0">
                    <a:effectLst/>
                    <a:latin typeface="LinLibertineT"/>
                  </a:rPr>
                  <a:t>1</a:t>
                </a:r>
                <a:r>
                  <a:rPr lang="en-US" altLang="zh-CN" sz="1200" dirty="0">
                    <a:effectLst/>
                    <a:latin typeface="txsys"/>
                  </a:rPr>
                  <a:t>′ → </a:t>
                </a:r>
                <a:r>
                  <a:rPr lang="en-US" altLang="zh-CN" sz="1200" dirty="0">
                    <a:effectLst/>
                    <a:latin typeface="txsyb"/>
                  </a:rPr>
                  <a:t>S</a:t>
                </a:r>
                <a:r>
                  <a:rPr lang="en-US" altLang="zh-CN" sz="1200" dirty="0">
                    <a:effectLst/>
                    <a:latin typeface="LinLibertineT"/>
                  </a:rPr>
                  <a:t>3’, since their transition conditions are equivalent; however, the transitions </a:t>
                </a:r>
                <a:r>
                  <a:rPr lang="en-US" altLang="zh-CN" sz="1200" dirty="0">
                    <a:effectLst/>
                    <a:latin typeface="txsyb"/>
                  </a:rPr>
                  <a:t>S</a:t>
                </a:r>
                <a:r>
                  <a:rPr lang="en-US" altLang="zh-CN" sz="1200" dirty="0">
                    <a:effectLst/>
                    <a:latin typeface="LinLibertineT"/>
                  </a:rPr>
                  <a:t>3 </a:t>
                </a:r>
                <a:r>
                  <a:rPr lang="en-US" altLang="zh-CN" sz="1200" dirty="0">
                    <a:effectLst/>
                    <a:latin typeface="txsys"/>
                  </a:rPr>
                  <a:t>→ </a:t>
                </a:r>
                <a:r>
                  <a:rPr lang="en-US" altLang="zh-CN" sz="1200" dirty="0">
                    <a:effectLst/>
                    <a:latin typeface="txsyb"/>
                  </a:rPr>
                  <a:t>S5</a:t>
                </a:r>
                <a:r>
                  <a:rPr lang="en-US" altLang="zh-CN" sz="1200" dirty="0">
                    <a:effectLst/>
                    <a:latin typeface="LinLibertineT"/>
                  </a:rPr>
                  <a:t> and </a:t>
                </a:r>
                <a:r>
                  <a:rPr lang="en-US" altLang="zh-CN" sz="1200" dirty="0">
                    <a:effectLst/>
                    <a:latin typeface="txsyb"/>
                  </a:rPr>
                  <a:t>S</a:t>
                </a:r>
                <a:r>
                  <a:rPr lang="en-US" altLang="zh-CN" sz="1200" dirty="0">
                    <a:effectLst/>
                    <a:latin typeface="LinLibertineT"/>
                  </a:rPr>
                  <a:t>3</a:t>
                </a:r>
                <a:r>
                  <a:rPr lang="en-US" altLang="zh-CN" sz="1200" dirty="0">
                    <a:effectLst/>
                    <a:latin typeface="txsys"/>
                  </a:rPr>
                  <a:t>′ → </a:t>
                </a:r>
                <a:r>
                  <a:rPr lang="en-US" altLang="zh-CN" sz="1200" dirty="0">
                    <a:effectLst/>
                    <a:latin typeface="txsyb"/>
                  </a:rPr>
                  <a:t>S</a:t>
                </a:r>
                <a:r>
                  <a:rPr lang="en-US" altLang="zh-CN" sz="1200" dirty="0">
                    <a:effectLst/>
                    <a:latin typeface="LinLibertineT"/>
                  </a:rPr>
                  <a:t>5</a:t>
                </a:r>
                <a:r>
                  <a:rPr lang="en-US" altLang="zh-CN" sz="1200" dirty="0">
                    <a:effectLst/>
                    <a:latin typeface="txsys"/>
                  </a:rPr>
                  <a:t>′</a:t>
                </a:r>
                <a:r>
                  <a:rPr lang="en-US" altLang="zh-CN" sz="1200" dirty="0">
                    <a:effectLst/>
                    <a:latin typeface="LinLibertineT"/>
                  </a:rPr>
                  <a:t>do not </a:t>
                </a:r>
                <a:r>
                  <a:rPr lang="en-US" altLang="zh-CN" sz="1200" dirty="0" err="1">
                    <a:effectLst/>
                    <a:latin typeface="LinLibertineT"/>
                  </a:rPr>
                  <a:t>bisimulate</a:t>
                </a:r>
                <a:r>
                  <a:rPr lang="en-US" altLang="zh-CN" sz="1200" dirty="0">
                    <a:effectLst/>
                    <a:latin typeface="LinLibertineT"/>
                  </a:rPr>
                  <a:t> each other. Hence we find a difference between the two implementations.</a:t>
                </a:r>
                <a:endParaRPr lang="en-US" altLang="zh-CN" dirty="0"/>
              </a:p>
              <a:p>
                <a:endParaRPr kumimoji="1" lang="en-US" altLang="zh-CN" dirty="0"/>
              </a:p>
              <a:p>
                <a:r>
                  <a:rPr kumimoji="1" lang="en-US" altLang="zh-CN" dirty="0"/>
                  <a:t>For </a:t>
                </a:r>
                <a:r>
                  <a:rPr kumimoji="1" lang="en-US" altLang="zh-CN" dirty="0" err="1"/>
                  <a:t>bisimulation</a:t>
                </a:r>
                <a:r>
                  <a:rPr kumimoji="1" lang="en-US" altLang="zh-CN" dirty="0"/>
                  <a:t>, we use SMT-solver to compare the the constraints on the </a:t>
                </a:r>
                <a:r>
                  <a:rPr kumimoji="1" lang="en-US" altLang="zh-CN" dirty="0" err="1"/>
                  <a:t>edges.in</a:t>
                </a:r>
                <a:r>
                  <a:rPr kumimoji="1" lang="en-US" altLang="zh-CN" dirty="0"/>
                  <a:t> this example, although </a:t>
                </a:r>
                <a14:m>
                  <m:oMath xmlns:m="http://schemas.openxmlformats.org/officeDocument/2006/math">
                    <m:r>
                      <a:rPr lang="en-US" altLang="zh-CN" sz="1200" b="0" i="0" smtClean="0">
                        <a:solidFill>
                          <a:schemeClr val="accent6">
                            <a:lumMod val="75000"/>
                          </a:schemeClr>
                        </a:solidFill>
                        <a:latin typeface="Cambria Math" panose="02040503050406030204" pitchFamily="18" charset="0"/>
                        <a:ea typeface="Cambria Math" panose="02040503050406030204" pitchFamily="18" charset="0"/>
                        <a:cs typeface="Times New Roman"/>
                      </a:rPr>
                      <m:t>1&lt;</m:t>
                    </m:r>
                    <m:r>
                      <m:rPr>
                        <m:sty m:val="p"/>
                      </m:rPr>
                      <a:rPr lang="en-US" altLang="zh-CN" sz="1200" b="0" i="0" smtClean="0">
                        <a:solidFill>
                          <a:schemeClr val="accent6">
                            <a:lumMod val="75000"/>
                          </a:schemeClr>
                        </a:solidFill>
                        <a:latin typeface="Cambria Math" panose="02040503050406030204" pitchFamily="18" charset="0"/>
                        <a:ea typeface="Cambria Math" panose="02040503050406030204" pitchFamily="18" charset="0"/>
                        <a:cs typeface="Times New Roman"/>
                      </a:rPr>
                      <m:t>alen</m:t>
                    </m:r>
                  </m:oMath>
                </a14:m>
                <a:r>
                  <a:rPr kumimoji="1" lang="en-US" altLang="zh-CN" dirty="0"/>
                  <a:t> and 2</a:t>
                </a:r>
                <a14:m>
                  <m:oMath xmlns:m="http://schemas.openxmlformats.org/officeDocument/2006/math">
                    <m:r>
                      <a:rPr lang="en-US" altLang="zh-CN" sz="1200" smtClean="0">
                        <a:solidFill>
                          <a:schemeClr val="accent6">
                            <a:lumMod val="75000"/>
                          </a:schemeClr>
                        </a:solidFill>
                        <a:latin typeface="Cambria Math" panose="02040503050406030204" pitchFamily="18" charset="0"/>
                        <a:ea typeface="Cambria Math" panose="02040503050406030204" pitchFamily="18" charset="0"/>
                        <a:cs typeface="Times New Roman"/>
                      </a:rPr>
                      <m:t>≤</m:t>
                    </m:r>
                    <m:r>
                      <m:rPr>
                        <m:sty m:val="p"/>
                      </m:rPr>
                      <a:rPr lang="en-US" altLang="zh-CN" sz="1200" b="0" i="0" smtClean="0">
                        <a:solidFill>
                          <a:schemeClr val="accent6">
                            <a:lumMod val="75000"/>
                          </a:schemeClr>
                        </a:solidFill>
                        <a:latin typeface="Cambria Math" panose="02040503050406030204" pitchFamily="18" charset="0"/>
                        <a:ea typeface="Cambria Math" panose="02040503050406030204" pitchFamily="18" charset="0"/>
                        <a:cs typeface="Times New Roman"/>
                      </a:rPr>
                      <m:t>alen</m:t>
                    </m:r>
                  </m:oMath>
                </a14:m>
                <a:r>
                  <a:rPr kumimoji="1" lang="en-US" altLang="zh-CN" dirty="0"/>
                  <a:t> looks different, they are equivalent.</a:t>
                </a:r>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mc:Choice>
        <mc:Fallback xmlns="">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effectLst/>
                    <a:latin typeface="LinLibertineT"/>
                  </a:rPr>
                  <a:t>Given two FSMs produced in the previous stage, we use </a:t>
                </a:r>
                <a:r>
                  <a:rPr lang="en-US" altLang="zh-CN" sz="1200" dirty="0" err="1">
                    <a:effectLst/>
                    <a:latin typeface="LinLibertineT"/>
                  </a:rPr>
                  <a:t>bisimulation</a:t>
                </a:r>
                <a:r>
                  <a:rPr lang="en-US" altLang="zh-CN" sz="1200" dirty="0">
                    <a:effectLst/>
                    <a:latin typeface="LinLibertineT"/>
                  </a:rPr>
                  <a:t> to compare two FSMs, which can efficiently find nonequivalent state transitions. Starting from S0, we can establish a </a:t>
                </a:r>
                <a:r>
                  <a:rPr lang="en-US" altLang="zh-CN" sz="1200" dirty="0" err="1">
                    <a:effectLst/>
                    <a:latin typeface="LinLibertineT"/>
                  </a:rPr>
                  <a:t>bisimulation</a:t>
                </a:r>
                <a:r>
                  <a:rPr lang="en-US" altLang="zh-CN" sz="1200" dirty="0">
                    <a:effectLst/>
                    <a:latin typeface="LinLibertineT"/>
                  </a:rPr>
                  <a:t> between </a:t>
                </a:r>
                <a:r>
                  <a:rPr lang="en-US" altLang="zh-CN" sz="1200" dirty="0">
                    <a:effectLst/>
                    <a:latin typeface="txsyb"/>
                  </a:rPr>
                  <a:t>S</a:t>
                </a:r>
                <a:r>
                  <a:rPr lang="en-US" altLang="zh-CN" sz="1200" dirty="0">
                    <a:effectLst/>
                    <a:latin typeface="LinLibertineT"/>
                  </a:rPr>
                  <a:t>0 </a:t>
                </a:r>
                <a:r>
                  <a:rPr lang="en-US" altLang="zh-CN" sz="1200" dirty="0">
                    <a:effectLst/>
                    <a:latin typeface="txsys"/>
                  </a:rPr>
                  <a:t>→ </a:t>
                </a:r>
                <a:r>
                  <a:rPr lang="en-US" altLang="zh-CN" sz="1200" dirty="0">
                    <a:effectLst/>
                    <a:latin typeface="txsyb"/>
                  </a:rPr>
                  <a:t>S</a:t>
                </a:r>
                <a:r>
                  <a:rPr lang="en-US" altLang="zh-CN" sz="1200" dirty="0">
                    <a:effectLst/>
                    <a:latin typeface="LinLibertineT"/>
                  </a:rPr>
                  <a:t>1 and </a:t>
                </a:r>
                <a:r>
                  <a:rPr lang="en-US" altLang="zh-CN" sz="1200" dirty="0">
                    <a:effectLst/>
                    <a:latin typeface="txsyb"/>
                  </a:rPr>
                  <a:t>S</a:t>
                </a:r>
                <a:r>
                  <a:rPr lang="en-US" altLang="zh-CN" sz="1200" dirty="0">
                    <a:effectLst/>
                    <a:latin typeface="LinLibertineT"/>
                  </a:rPr>
                  <a:t>0</a:t>
                </a:r>
                <a:r>
                  <a:rPr lang="en-US" altLang="zh-CN" sz="1200" dirty="0">
                    <a:effectLst/>
                    <a:latin typeface="txsys"/>
                  </a:rPr>
                  <a:t>′→ </a:t>
                </a:r>
                <a:r>
                  <a:rPr lang="en-US" altLang="zh-CN" sz="1200" dirty="0">
                    <a:effectLst/>
                    <a:latin typeface="txsyb"/>
                  </a:rPr>
                  <a:t>S</a:t>
                </a:r>
                <a:r>
                  <a:rPr lang="en-US" altLang="zh-CN" sz="1200" dirty="0">
                    <a:effectLst/>
                    <a:latin typeface="LinLibertineT"/>
                  </a:rPr>
                  <a:t>1,</a:t>
                </a:r>
                <a:r>
                  <a:rPr lang="en-US" altLang="zh-CN" sz="1200" dirty="0">
                    <a:effectLst/>
                    <a:latin typeface="txsyb"/>
                  </a:rPr>
                  <a:t> S</a:t>
                </a:r>
                <a:r>
                  <a:rPr lang="en-US" altLang="zh-CN" sz="1200" dirty="0">
                    <a:effectLst/>
                    <a:latin typeface="LinLibertineT"/>
                  </a:rPr>
                  <a:t>0 </a:t>
                </a:r>
                <a:r>
                  <a:rPr lang="en-US" altLang="zh-CN" sz="1200" dirty="0">
                    <a:effectLst/>
                    <a:latin typeface="txsys"/>
                  </a:rPr>
                  <a:t>→ </a:t>
                </a:r>
                <a:r>
                  <a:rPr lang="en-US" altLang="zh-CN" sz="1200" dirty="0">
                    <a:effectLst/>
                    <a:latin typeface="txsyb"/>
                  </a:rPr>
                  <a:t>S</a:t>
                </a:r>
                <a:r>
                  <a:rPr lang="en-US" altLang="zh-CN" sz="1200" dirty="0">
                    <a:effectLst/>
                    <a:latin typeface="LinLibertineT"/>
                  </a:rPr>
                  <a:t>2 and </a:t>
                </a:r>
                <a:r>
                  <a:rPr lang="en-US" altLang="zh-CN" sz="1200" dirty="0">
                    <a:effectLst/>
                    <a:latin typeface="txsyb"/>
                  </a:rPr>
                  <a:t>S</a:t>
                </a:r>
                <a:r>
                  <a:rPr lang="en-US" altLang="zh-CN" sz="1200" dirty="0">
                    <a:effectLst/>
                    <a:latin typeface="LinLibertineT"/>
                  </a:rPr>
                  <a:t>0</a:t>
                </a:r>
                <a:r>
                  <a:rPr lang="en-US" altLang="zh-CN" sz="1200" dirty="0">
                    <a:effectLst/>
                    <a:latin typeface="txsys"/>
                  </a:rPr>
                  <a:t>′→ </a:t>
                </a:r>
                <a:r>
                  <a:rPr lang="en-US" altLang="zh-CN" sz="1200" dirty="0">
                    <a:effectLst/>
                    <a:latin typeface="txsyb"/>
                  </a:rPr>
                  <a:t>S</a:t>
                </a:r>
                <a:r>
                  <a:rPr lang="en-US" altLang="zh-CN" sz="1200" dirty="0">
                    <a:effectLst/>
                    <a:latin typeface="LinLibertineT"/>
                  </a:rPr>
                  <a:t>2, </a:t>
                </a:r>
                <a:r>
                  <a:rPr lang="en-US" altLang="zh-CN" sz="1200" dirty="0">
                    <a:effectLst/>
                    <a:latin typeface="txsyb"/>
                  </a:rPr>
                  <a:t>S</a:t>
                </a:r>
                <a:r>
                  <a:rPr lang="en-US" altLang="zh-CN" sz="1200" dirty="0">
                    <a:effectLst/>
                    <a:latin typeface="LinLibertineT"/>
                  </a:rPr>
                  <a:t>2 </a:t>
                </a:r>
                <a:r>
                  <a:rPr lang="en-US" altLang="zh-CN" sz="1200" dirty="0">
                    <a:effectLst/>
                    <a:latin typeface="txsys"/>
                  </a:rPr>
                  <a:t>→ </a:t>
                </a:r>
                <a:r>
                  <a:rPr lang="en-US" altLang="zh-CN" sz="1200" dirty="0">
                    <a:effectLst/>
                    <a:latin typeface="txsyb"/>
                  </a:rPr>
                  <a:t>S</a:t>
                </a:r>
                <a:r>
                  <a:rPr lang="en-US" altLang="zh-CN" sz="1200" dirty="0">
                    <a:effectLst/>
                    <a:latin typeface="LinLibertineT"/>
                  </a:rPr>
                  <a:t>4 and </a:t>
                </a:r>
                <a:r>
                  <a:rPr lang="en-US" altLang="zh-CN" sz="1200" dirty="0">
                    <a:effectLst/>
                    <a:latin typeface="txsyb"/>
                  </a:rPr>
                  <a:t>S</a:t>
                </a:r>
                <a:r>
                  <a:rPr lang="en-US" altLang="zh-CN" sz="1200" dirty="0">
                    <a:effectLst/>
                    <a:latin typeface="LinLibertineT"/>
                  </a:rPr>
                  <a:t>2</a:t>
                </a:r>
                <a:r>
                  <a:rPr lang="en-US" altLang="zh-CN" sz="1200" dirty="0">
                    <a:effectLst/>
                    <a:latin typeface="txsys"/>
                  </a:rPr>
                  <a:t>′→ </a:t>
                </a:r>
                <a:r>
                  <a:rPr lang="en-US" altLang="zh-CN" sz="1200" dirty="0">
                    <a:effectLst/>
                    <a:latin typeface="txsyb"/>
                  </a:rPr>
                  <a:t>S</a:t>
                </a:r>
                <a:r>
                  <a:rPr lang="en-US" altLang="zh-CN" sz="1200" dirty="0">
                    <a:effectLst/>
                    <a:latin typeface="LinLibertineT"/>
                  </a:rPr>
                  <a:t>4, </a:t>
                </a:r>
                <a:r>
                  <a:rPr lang="en-US" altLang="zh-CN" sz="1200" dirty="0">
                    <a:effectLst/>
                    <a:latin typeface="txsyb"/>
                  </a:rPr>
                  <a:t>S</a:t>
                </a:r>
                <a:r>
                  <a:rPr lang="en-US" altLang="zh-CN" sz="1200" dirty="0">
                    <a:effectLst/>
                    <a:latin typeface="LinLibertineT"/>
                  </a:rPr>
                  <a:t>1 </a:t>
                </a:r>
                <a:r>
                  <a:rPr lang="en-US" altLang="zh-CN" sz="1200" dirty="0">
                    <a:effectLst/>
                    <a:latin typeface="txsys"/>
                  </a:rPr>
                  <a:t>→ </a:t>
                </a:r>
                <a:r>
                  <a:rPr lang="en-US" altLang="zh-CN" sz="1200" dirty="0">
                    <a:effectLst/>
                    <a:latin typeface="txsyb"/>
                  </a:rPr>
                  <a:t>S</a:t>
                </a:r>
                <a:r>
                  <a:rPr lang="en-US" altLang="zh-CN" sz="1200" dirty="0">
                    <a:effectLst/>
                    <a:latin typeface="LinLibertineT"/>
                  </a:rPr>
                  <a:t>3 and </a:t>
                </a:r>
                <a:r>
                  <a:rPr lang="en-US" altLang="zh-CN" sz="1200" dirty="0">
                    <a:effectLst/>
                    <a:latin typeface="txsyb"/>
                  </a:rPr>
                  <a:t>S</a:t>
                </a:r>
                <a:r>
                  <a:rPr lang="en-US" altLang="zh-CN" sz="1200" dirty="0">
                    <a:effectLst/>
                    <a:latin typeface="LinLibertineT"/>
                  </a:rPr>
                  <a:t>1</a:t>
                </a:r>
                <a:r>
                  <a:rPr lang="en-US" altLang="zh-CN" sz="1200" dirty="0">
                    <a:effectLst/>
                    <a:latin typeface="txsys"/>
                  </a:rPr>
                  <a:t>′ → </a:t>
                </a:r>
                <a:r>
                  <a:rPr lang="en-US" altLang="zh-CN" sz="1200" dirty="0">
                    <a:effectLst/>
                    <a:latin typeface="txsyb"/>
                  </a:rPr>
                  <a:t>S</a:t>
                </a:r>
                <a:r>
                  <a:rPr lang="en-US" altLang="zh-CN" sz="1200" dirty="0">
                    <a:effectLst/>
                    <a:latin typeface="LinLibertineT"/>
                  </a:rPr>
                  <a:t>3’, since their transition conditions are equivalent; however, the transitions </a:t>
                </a:r>
                <a:r>
                  <a:rPr lang="en-US" altLang="zh-CN" sz="1200" dirty="0">
                    <a:effectLst/>
                    <a:latin typeface="txsyb"/>
                  </a:rPr>
                  <a:t>S</a:t>
                </a:r>
                <a:r>
                  <a:rPr lang="en-US" altLang="zh-CN" sz="1200" dirty="0">
                    <a:effectLst/>
                    <a:latin typeface="LinLibertineT"/>
                  </a:rPr>
                  <a:t>3 </a:t>
                </a:r>
                <a:r>
                  <a:rPr lang="en-US" altLang="zh-CN" sz="1200" dirty="0">
                    <a:effectLst/>
                    <a:latin typeface="txsys"/>
                  </a:rPr>
                  <a:t>→ </a:t>
                </a:r>
                <a:r>
                  <a:rPr lang="en-US" altLang="zh-CN" sz="1200" dirty="0">
                    <a:effectLst/>
                    <a:latin typeface="txsyb"/>
                  </a:rPr>
                  <a:t>S5</a:t>
                </a:r>
                <a:r>
                  <a:rPr lang="en-US" altLang="zh-CN" sz="1200" dirty="0">
                    <a:effectLst/>
                    <a:latin typeface="LinLibertineT"/>
                  </a:rPr>
                  <a:t> and </a:t>
                </a:r>
                <a:r>
                  <a:rPr lang="en-US" altLang="zh-CN" sz="1200" dirty="0">
                    <a:effectLst/>
                    <a:latin typeface="txsyb"/>
                  </a:rPr>
                  <a:t>S</a:t>
                </a:r>
                <a:r>
                  <a:rPr lang="en-US" altLang="zh-CN" sz="1200" dirty="0">
                    <a:effectLst/>
                    <a:latin typeface="LinLibertineT"/>
                  </a:rPr>
                  <a:t>3</a:t>
                </a:r>
                <a:r>
                  <a:rPr lang="en-US" altLang="zh-CN" sz="1200" dirty="0">
                    <a:effectLst/>
                    <a:latin typeface="txsys"/>
                  </a:rPr>
                  <a:t>′ → </a:t>
                </a:r>
                <a:r>
                  <a:rPr lang="en-US" altLang="zh-CN" sz="1200" dirty="0">
                    <a:effectLst/>
                    <a:latin typeface="txsyb"/>
                  </a:rPr>
                  <a:t>S</a:t>
                </a:r>
                <a:r>
                  <a:rPr lang="en-US" altLang="zh-CN" sz="1200" dirty="0">
                    <a:effectLst/>
                    <a:latin typeface="LinLibertineT"/>
                  </a:rPr>
                  <a:t>5</a:t>
                </a:r>
                <a:r>
                  <a:rPr lang="en-US" altLang="zh-CN" sz="1200" dirty="0">
                    <a:effectLst/>
                    <a:latin typeface="txsys"/>
                  </a:rPr>
                  <a:t>′</a:t>
                </a:r>
                <a:r>
                  <a:rPr lang="en-US" altLang="zh-CN" sz="1200" dirty="0">
                    <a:effectLst/>
                    <a:latin typeface="LinLibertineT"/>
                  </a:rPr>
                  <a:t>do not </a:t>
                </a:r>
                <a:r>
                  <a:rPr lang="en-US" altLang="zh-CN" sz="1200" dirty="0" err="1">
                    <a:effectLst/>
                    <a:latin typeface="LinLibertineT"/>
                  </a:rPr>
                  <a:t>bisimulate</a:t>
                </a:r>
                <a:r>
                  <a:rPr lang="en-US" altLang="zh-CN" sz="1200" dirty="0">
                    <a:effectLst/>
                    <a:latin typeface="LinLibertineT"/>
                  </a:rPr>
                  <a:t> each other. Hence we find a difference between the two implementations.</a:t>
                </a:r>
                <a:endParaRPr lang="en-US" altLang="zh-CN" dirty="0"/>
              </a:p>
              <a:p>
                <a:endParaRPr kumimoji="1" lang="en-US" altLang="zh-CN" dirty="0"/>
              </a:p>
              <a:p>
                <a:r>
                  <a:rPr kumimoji="1" lang="en-US" altLang="zh-CN" dirty="0"/>
                  <a:t>For </a:t>
                </a:r>
                <a:r>
                  <a:rPr kumimoji="1" lang="en-US" altLang="zh-CN" dirty="0" err="1"/>
                  <a:t>bisimulation</a:t>
                </a:r>
                <a:r>
                  <a:rPr kumimoji="1" lang="en-US" altLang="zh-CN" dirty="0"/>
                  <a:t>, we use SMT-solver to compare the the constraints on the </a:t>
                </a:r>
                <a:r>
                  <a:rPr kumimoji="1" lang="en-US" altLang="zh-CN" dirty="0" err="1"/>
                  <a:t>edges.in</a:t>
                </a:r>
                <a:r>
                  <a:rPr kumimoji="1" lang="en-US" altLang="zh-CN" dirty="0"/>
                  <a:t> this example, although </a:t>
                </a:r>
                <a:r>
                  <a:rPr lang="en-US" altLang="zh-CN" sz="1200" b="0" i="0">
                    <a:solidFill>
                      <a:schemeClr val="accent6">
                        <a:lumMod val="75000"/>
                      </a:schemeClr>
                    </a:solidFill>
                    <a:latin typeface="Cambria Math" panose="02040503050406030204" pitchFamily="18" charset="0"/>
                    <a:ea typeface="Cambria Math" panose="02040503050406030204" pitchFamily="18" charset="0"/>
                    <a:cs typeface="Times New Roman"/>
                  </a:rPr>
                  <a:t>1&lt;alen</a:t>
                </a:r>
                <a:r>
                  <a:rPr kumimoji="1" lang="en-US" altLang="zh-CN" dirty="0"/>
                  <a:t> and 2</a:t>
                </a:r>
                <a:r>
                  <a:rPr lang="en-US" altLang="zh-CN" sz="1200" i="0">
                    <a:solidFill>
                      <a:schemeClr val="accent6">
                        <a:lumMod val="75000"/>
                      </a:schemeClr>
                    </a:solidFill>
                    <a:latin typeface="Cambria Math" panose="02040503050406030204" pitchFamily="18" charset="0"/>
                    <a:ea typeface="Cambria Math" panose="02040503050406030204" pitchFamily="18" charset="0"/>
                    <a:cs typeface="Times New Roman"/>
                  </a:rPr>
                  <a:t>≤</a:t>
                </a:r>
                <a:r>
                  <a:rPr lang="en-US" altLang="zh-CN" sz="1200" b="0" i="0">
                    <a:solidFill>
                      <a:schemeClr val="accent6">
                        <a:lumMod val="75000"/>
                      </a:schemeClr>
                    </a:solidFill>
                    <a:latin typeface="Cambria Math" panose="02040503050406030204" pitchFamily="18" charset="0"/>
                    <a:ea typeface="Cambria Math" panose="02040503050406030204" pitchFamily="18" charset="0"/>
                    <a:cs typeface="Times New Roman"/>
                  </a:rPr>
                  <a:t>alen</a:t>
                </a:r>
                <a:r>
                  <a:rPr kumimoji="1" lang="en-US" altLang="zh-CN" dirty="0"/>
                  <a:t> looks different, they are equivalent.</a:t>
                </a:r>
                <a:endParaRPr kumimoji="1" lang="zh-CN"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mc:Fallback>
      </mc:AlternateContent>
      <p:sp>
        <p:nvSpPr>
          <p:cNvPr id="4" name="灯片编号占位符 3"/>
          <p:cNvSpPr>
            <a:spLocks noGrp="1"/>
          </p:cNvSpPr>
          <p:nvPr>
            <p:ph type="sldNum" sz="quarter" idx="5"/>
          </p:nvPr>
        </p:nvSpPr>
        <p:spPr/>
        <p:txBody>
          <a:bodyPr/>
          <a:lstStyle/>
          <a:p>
            <a:fld id="{9735FDD3-C940-234F-ABD2-87BB01CDFFD5}" type="slidenum">
              <a:rPr kumimoji="1" lang="zh-CN" altLang="en-US" smtClean="0"/>
              <a:t>56</a:t>
            </a:fld>
            <a:endParaRPr kumimoji="1" lang="zh-CN" altLang="en-US"/>
          </a:p>
        </p:txBody>
      </p:sp>
    </p:spTree>
    <p:extLst>
      <p:ext uri="{BB962C8B-B14F-4D97-AF65-F5344CB8AC3E}">
        <p14:creationId xmlns:p14="http://schemas.microsoft.com/office/powerpoint/2010/main" val="22673775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As a summary, our approach are built on top of two observations and address two challenges related to path condition, </a:t>
            </a:r>
          </a:p>
          <a:p>
            <a:endParaRPr kumimoji="1" lang="en-US" altLang="zh-CN" dirty="0"/>
          </a:p>
          <a:p>
            <a:r>
              <a:rPr kumimoji="1" lang="en-US" altLang="zh-CN" dirty="0"/>
              <a:t>It allows our static analysis to achieve high recall/ precision and efficiency.</a:t>
            </a:r>
            <a:endParaRPr kumimoji="1" lang="zh-CN" altLang="en-US" dirty="0"/>
          </a:p>
        </p:txBody>
      </p:sp>
    </p:spTree>
    <p:extLst>
      <p:ext uri="{BB962C8B-B14F-4D97-AF65-F5344CB8AC3E}">
        <p14:creationId xmlns:p14="http://schemas.microsoft.com/office/powerpoint/2010/main" val="25534844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As a summary, our approach are built on top of two observations and address two challenges related to path condition, </a:t>
            </a:r>
          </a:p>
          <a:p>
            <a:endParaRPr kumimoji="1" lang="en-US" altLang="zh-CN" dirty="0"/>
          </a:p>
          <a:p>
            <a:r>
              <a:rPr kumimoji="1" lang="en-US" altLang="zh-CN" dirty="0"/>
              <a:t>It allows our static analysis to achieve high recall/ precision and efficiency.</a:t>
            </a:r>
            <a:endParaRPr kumimoji="1" lang="zh-CN" altLang="en-US" dirty="0"/>
          </a:p>
        </p:txBody>
      </p:sp>
    </p:spTree>
    <p:extLst>
      <p:ext uri="{BB962C8B-B14F-4D97-AF65-F5344CB8AC3E}">
        <p14:creationId xmlns:p14="http://schemas.microsoft.com/office/powerpoint/2010/main" val="5027828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As a summary, our approach are built on top of two observations and address two challenges related to path condition, </a:t>
            </a:r>
          </a:p>
          <a:p>
            <a:endParaRPr kumimoji="1" lang="en-US" altLang="zh-CN" dirty="0"/>
          </a:p>
          <a:p>
            <a:r>
              <a:rPr kumimoji="1" lang="en-US" altLang="zh-CN" dirty="0"/>
              <a:t>It allows our static analysis to achieve high recall/ precision and efficiency.</a:t>
            </a:r>
            <a:endParaRPr kumimoji="1" lang="zh-CN" altLang="en-US" dirty="0"/>
          </a:p>
        </p:txBody>
      </p:sp>
    </p:spTree>
    <p:extLst>
      <p:ext uri="{BB962C8B-B14F-4D97-AF65-F5344CB8AC3E}">
        <p14:creationId xmlns:p14="http://schemas.microsoft.com/office/powerpoint/2010/main" val="133610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For example, let us assume that an attacker tries to send a flood of </a:t>
            </a:r>
            <a:r>
              <a:rPr kumimoji="1" lang="en-US" altLang="zh-CN" dirty="0" err="1"/>
              <a:t>osdp</a:t>
            </a:r>
            <a:r>
              <a:rPr kumimoji="1" lang="en-US" altLang="zh-CN" dirty="0"/>
              <a:t> traffic to attack server.</a:t>
            </a:r>
          </a:p>
          <a:p>
            <a:endParaRPr kumimoji="1" lang="en-US" altLang="zh-CN" dirty="0"/>
          </a:p>
          <a:p>
            <a:r>
              <a:rPr kumimoji="1" lang="en-US" altLang="zh-CN" dirty="0"/>
              <a:t>Although the server uses Wireshark and succeeds in auditing the unusual network traffic, </a:t>
            </a:r>
          </a:p>
          <a:p>
            <a:r>
              <a:rPr kumimoji="1" lang="en-US" altLang="zh-CN" dirty="0"/>
              <a:t>it shows only the raw bytes of the messages. So, it is hard to analyze the traffic.</a:t>
            </a:r>
          </a:p>
          <a:p>
            <a:endParaRPr kumimoji="1" lang="en-US" altLang="zh-CN" dirty="0"/>
          </a:p>
          <a:p>
            <a:r>
              <a:rPr kumimoji="1" lang="en-US" altLang="zh-CN" dirty="0"/>
              <a:t>Our work infers the protocol format from </a:t>
            </a:r>
            <a:r>
              <a:rPr kumimoji="1" lang="en-US" altLang="zh-CN" dirty="0" err="1"/>
              <a:t>osdp’s</a:t>
            </a:r>
            <a:r>
              <a:rPr kumimoji="1" lang="en-US" altLang="zh-CN" dirty="0"/>
              <a:t> implementation</a:t>
            </a:r>
          </a:p>
          <a:p>
            <a:endParaRPr kumimoji="1" lang="en-US" altLang="zh-CN" dirty="0"/>
          </a:p>
          <a:p>
            <a:r>
              <a:rPr kumimoji="1" lang="en-US" altLang="zh-CN" dirty="0"/>
              <a:t>The formal format lets us automatically generate a </a:t>
            </a:r>
            <a:r>
              <a:rPr kumimoji="1" lang="en-US" altLang="zh-CN" dirty="0" err="1"/>
              <a:t>wireshark</a:t>
            </a:r>
            <a:r>
              <a:rPr kumimoji="1" lang="en-US" altLang="zh-CN" dirty="0"/>
              <a:t> plugin to support this protocol.</a:t>
            </a:r>
          </a:p>
          <a:p>
            <a:endParaRPr kumimoji="1" lang="en-US" altLang="zh-CN" dirty="0"/>
          </a:p>
          <a:p>
            <a:r>
              <a:rPr kumimoji="1" lang="en-US" altLang="zh-CN" dirty="0"/>
              <a:t>After using the plugin, </a:t>
            </a:r>
            <a:r>
              <a:rPr kumimoji="1" lang="en-US" altLang="zh-CN" dirty="0" err="1"/>
              <a:t>wireshark</a:t>
            </a:r>
            <a:r>
              <a:rPr kumimoji="1" lang="en-US" altLang="zh-CN" dirty="0"/>
              <a:t> shows detailed components of the messages. It then becomes easy to analyze the traffic</a:t>
            </a:r>
          </a:p>
        </p:txBody>
      </p:sp>
    </p:spTree>
    <p:extLst>
      <p:ext uri="{BB962C8B-B14F-4D97-AF65-F5344CB8AC3E}">
        <p14:creationId xmlns:p14="http://schemas.microsoft.com/office/powerpoint/2010/main" val="334430264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As a summary,….</a:t>
            </a:r>
            <a:endParaRPr kumimoji="1" lang="zh-CN" altLang="en-US" dirty="0"/>
          </a:p>
        </p:txBody>
      </p:sp>
    </p:spTree>
    <p:extLst>
      <p:ext uri="{BB962C8B-B14F-4D97-AF65-F5344CB8AC3E}">
        <p14:creationId xmlns:p14="http://schemas.microsoft.com/office/powerpoint/2010/main" val="53001446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dirty="0"/>
          </a:p>
        </p:txBody>
      </p:sp>
    </p:spTree>
    <p:extLst>
      <p:ext uri="{BB962C8B-B14F-4D97-AF65-F5344CB8AC3E}">
        <p14:creationId xmlns:p14="http://schemas.microsoft.com/office/powerpoint/2010/main" val="529162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For example, let us assume that an attacker tries to send a flood of </a:t>
            </a:r>
            <a:r>
              <a:rPr kumimoji="1" lang="en-US" altLang="zh-CN" dirty="0" err="1"/>
              <a:t>osdp</a:t>
            </a:r>
            <a:r>
              <a:rPr kumimoji="1" lang="en-US" altLang="zh-CN" dirty="0"/>
              <a:t> traffic to attack server.</a:t>
            </a:r>
          </a:p>
          <a:p>
            <a:endParaRPr kumimoji="1" lang="en-US" altLang="zh-CN" dirty="0"/>
          </a:p>
          <a:p>
            <a:r>
              <a:rPr kumimoji="1" lang="en-US" altLang="zh-CN" dirty="0"/>
              <a:t>Although the server uses Wireshark and succeeds in auditing the unusual network traffic, </a:t>
            </a:r>
          </a:p>
          <a:p>
            <a:r>
              <a:rPr kumimoji="1" lang="en-US" altLang="zh-CN" dirty="0"/>
              <a:t>it shows only the raw bytes of the messages. So, it is hard to analyze the traffic.</a:t>
            </a:r>
          </a:p>
          <a:p>
            <a:endParaRPr kumimoji="1" lang="en-US" altLang="zh-CN" dirty="0"/>
          </a:p>
          <a:p>
            <a:r>
              <a:rPr kumimoji="1" lang="en-US" altLang="zh-CN" dirty="0"/>
              <a:t>Our work infers the protocol format from </a:t>
            </a:r>
            <a:r>
              <a:rPr kumimoji="1" lang="en-US" altLang="zh-CN" dirty="0" err="1"/>
              <a:t>osdp’s</a:t>
            </a:r>
            <a:r>
              <a:rPr kumimoji="1" lang="en-US" altLang="zh-CN" dirty="0"/>
              <a:t> implementation</a:t>
            </a:r>
          </a:p>
          <a:p>
            <a:endParaRPr kumimoji="1" lang="en-US" altLang="zh-CN" dirty="0"/>
          </a:p>
          <a:p>
            <a:r>
              <a:rPr kumimoji="1" lang="en-US" altLang="zh-CN" dirty="0"/>
              <a:t>The formal format lets us automatically generate a </a:t>
            </a:r>
            <a:r>
              <a:rPr kumimoji="1" lang="en-US" altLang="zh-CN" dirty="0" err="1"/>
              <a:t>wireshark</a:t>
            </a:r>
            <a:r>
              <a:rPr kumimoji="1" lang="en-US" altLang="zh-CN" dirty="0"/>
              <a:t> plugin to support this protocol.</a:t>
            </a:r>
          </a:p>
          <a:p>
            <a:endParaRPr kumimoji="1" lang="en-US" altLang="zh-CN" dirty="0"/>
          </a:p>
          <a:p>
            <a:r>
              <a:rPr kumimoji="1" lang="en-US" altLang="zh-CN" dirty="0"/>
              <a:t>After using the plugin, </a:t>
            </a:r>
            <a:r>
              <a:rPr kumimoji="1" lang="en-US" altLang="zh-CN" dirty="0" err="1"/>
              <a:t>wireshark</a:t>
            </a:r>
            <a:r>
              <a:rPr kumimoji="1" lang="en-US" altLang="zh-CN" dirty="0"/>
              <a:t> shows detailed components of the messages. It then becomes easy to analyze the traffic</a:t>
            </a:r>
          </a:p>
        </p:txBody>
      </p:sp>
    </p:spTree>
    <p:extLst>
      <p:ext uri="{BB962C8B-B14F-4D97-AF65-F5344CB8AC3E}">
        <p14:creationId xmlns:p14="http://schemas.microsoft.com/office/powerpoint/2010/main" val="287022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For example, let us assume that an attacker tries to send a flood of </a:t>
            </a:r>
            <a:r>
              <a:rPr kumimoji="1" lang="en-US" altLang="zh-CN" dirty="0" err="1"/>
              <a:t>osdp</a:t>
            </a:r>
            <a:r>
              <a:rPr kumimoji="1" lang="en-US" altLang="zh-CN" dirty="0"/>
              <a:t> traffic to attack server.</a:t>
            </a:r>
          </a:p>
          <a:p>
            <a:endParaRPr kumimoji="1" lang="en-US" altLang="zh-CN" dirty="0"/>
          </a:p>
          <a:p>
            <a:r>
              <a:rPr kumimoji="1" lang="en-US" altLang="zh-CN" dirty="0"/>
              <a:t>Although the server uses Wireshark and succeeds in auditing the unusual network traffic, </a:t>
            </a:r>
          </a:p>
          <a:p>
            <a:r>
              <a:rPr kumimoji="1" lang="en-US" altLang="zh-CN" dirty="0"/>
              <a:t>it shows only the raw bytes of the messages. So, it is hard to analyze the traffic.</a:t>
            </a:r>
          </a:p>
          <a:p>
            <a:endParaRPr kumimoji="1" lang="en-US" altLang="zh-CN" dirty="0"/>
          </a:p>
          <a:p>
            <a:r>
              <a:rPr kumimoji="1" lang="en-US" altLang="zh-CN" dirty="0"/>
              <a:t>Our work infers the protocol format from </a:t>
            </a:r>
            <a:r>
              <a:rPr kumimoji="1" lang="en-US" altLang="zh-CN" dirty="0" err="1"/>
              <a:t>osdp’s</a:t>
            </a:r>
            <a:r>
              <a:rPr kumimoji="1" lang="en-US" altLang="zh-CN" dirty="0"/>
              <a:t> implementation</a:t>
            </a:r>
          </a:p>
          <a:p>
            <a:endParaRPr kumimoji="1" lang="en-US" altLang="zh-CN" dirty="0"/>
          </a:p>
          <a:p>
            <a:r>
              <a:rPr kumimoji="1" lang="en-US" altLang="zh-CN" dirty="0"/>
              <a:t>The formal format lets us automatically generate a </a:t>
            </a:r>
            <a:r>
              <a:rPr kumimoji="1" lang="en-US" altLang="zh-CN" dirty="0" err="1"/>
              <a:t>wireshark</a:t>
            </a:r>
            <a:r>
              <a:rPr kumimoji="1" lang="en-US" altLang="zh-CN" dirty="0"/>
              <a:t> plugin to support this protocol.</a:t>
            </a:r>
          </a:p>
          <a:p>
            <a:endParaRPr kumimoji="1" lang="en-US" altLang="zh-CN" dirty="0"/>
          </a:p>
          <a:p>
            <a:r>
              <a:rPr kumimoji="1" lang="en-US" altLang="zh-CN" dirty="0"/>
              <a:t>After using the plugin, </a:t>
            </a:r>
            <a:r>
              <a:rPr kumimoji="1" lang="en-US" altLang="zh-CN" dirty="0" err="1"/>
              <a:t>wireshark</a:t>
            </a:r>
            <a:r>
              <a:rPr kumimoji="1" lang="en-US" altLang="zh-CN" dirty="0"/>
              <a:t> shows detailed components of the messages. It then becomes easy to analyze the traffic</a:t>
            </a:r>
          </a:p>
        </p:txBody>
      </p:sp>
    </p:spTree>
    <p:extLst>
      <p:ext uri="{BB962C8B-B14F-4D97-AF65-F5344CB8AC3E}">
        <p14:creationId xmlns:p14="http://schemas.microsoft.com/office/powerpoint/2010/main" val="19099673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kumimoji="1" lang="en-US" altLang="zh-CN" dirty="0"/>
              <a:t>For example, let us assume that an attacker tries to send a flood of </a:t>
            </a:r>
            <a:r>
              <a:rPr kumimoji="1" lang="en-US" altLang="zh-CN" dirty="0" err="1"/>
              <a:t>osdp</a:t>
            </a:r>
            <a:r>
              <a:rPr kumimoji="1" lang="en-US" altLang="zh-CN" dirty="0"/>
              <a:t> traffic to attack server.</a:t>
            </a:r>
          </a:p>
          <a:p>
            <a:endParaRPr kumimoji="1" lang="en-US" altLang="zh-CN" dirty="0"/>
          </a:p>
          <a:p>
            <a:r>
              <a:rPr kumimoji="1" lang="en-US" altLang="zh-CN" dirty="0"/>
              <a:t>Although the server uses Wireshark and succeeds in auditing the unusual network traffic, </a:t>
            </a:r>
          </a:p>
          <a:p>
            <a:r>
              <a:rPr kumimoji="1" lang="en-US" altLang="zh-CN" dirty="0"/>
              <a:t>it shows only the raw bytes of the messages. So, it is hard to analyze the traffic.</a:t>
            </a:r>
          </a:p>
          <a:p>
            <a:endParaRPr kumimoji="1" lang="en-US" altLang="zh-CN" dirty="0"/>
          </a:p>
          <a:p>
            <a:r>
              <a:rPr kumimoji="1" lang="en-US" altLang="zh-CN" dirty="0"/>
              <a:t>Our work infers the protocol format from </a:t>
            </a:r>
            <a:r>
              <a:rPr kumimoji="1" lang="en-US" altLang="zh-CN" dirty="0" err="1"/>
              <a:t>osdp’s</a:t>
            </a:r>
            <a:r>
              <a:rPr kumimoji="1" lang="en-US" altLang="zh-CN" dirty="0"/>
              <a:t> implementation</a:t>
            </a:r>
          </a:p>
          <a:p>
            <a:endParaRPr kumimoji="1" lang="en-US" altLang="zh-CN" dirty="0"/>
          </a:p>
          <a:p>
            <a:r>
              <a:rPr kumimoji="1" lang="en-US" altLang="zh-CN" dirty="0"/>
              <a:t>The formal format lets us automatically generate a </a:t>
            </a:r>
            <a:r>
              <a:rPr kumimoji="1" lang="en-US" altLang="zh-CN" dirty="0" err="1"/>
              <a:t>wireshark</a:t>
            </a:r>
            <a:r>
              <a:rPr kumimoji="1" lang="en-US" altLang="zh-CN" dirty="0"/>
              <a:t> plugin to support this protocol.</a:t>
            </a:r>
          </a:p>
          <a:p>
            <a:endParaRPr kumimoji="1" lang="en-US" altLang="zh-CN" dirty="0"/>
          </a:p>
          <a:p>
            <a:r>
              <a:rPr kumimoji="1" lang="en-US" altLang="zh-CN" dirty="0"/>
              <a:t>After using the plugin, </a:t>
            </a:r>
            <a:r>
              <a:rPr kumimoji="1" lang="en-US" altLang="zh-CN" dirty="0" err="1"/>
              <a:t>wireshark</a:t>
            </a:r>
            <a:r>
              <a:rPr kumimoji="1" lang="en-US" altLang="zh-CN" dirty="0"/>
              <a:t> shows detailed components of the messages. It then becomes easy to analyze the traffic</a:t>
            </a:r>
          </a:p>
        </p:txBody>
      </p:sp>
    </p:spTree>
    <p:extLst>
      <p:ext uri="{BB962C8B-B14F-4D97-AF65-F5344CB8AC3E}">
        <p14:creationId xmlns:p14="http://schemas.microsoft.com/office/powerpoint/2010/main" val="80315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txBox="1">
            <a:spLocks noGrp="1"/>
          </p:cNvSpPr>
          <p:nvPr>
            <p:ph type="title"/>
          </p:nvPr>
        </p:nvSpPr>
        <p:spPr>
          <a:xfrm>
            <a:off x="1524000" y="1122362"/>
            <a:ext cx="9144000" cy="2387601"/>
          </a:xfrm>
          <a:prstGeom prst="rect">
            <a:avLst/>
          </a:prstGeom>
        </p:spPr>
        <p:txBody>
          <a:bodyPr anchor="b"/>
          <a:lstStyle>
            <a:lvl1pPr algn="ctr">
              <a:defRPr sz="6000">
                <a:solidFill>
                  <a:srgbClr val="000000"/>
                </a:solidFill>
                <a:latin typeface="等线 Light"/>
                <a:ea typeface="等线 Light"/>
                <a:cs typeface="等线 Light"/>
                <a:sym typeface="等线 Light"/>
              </a:defRPr>
            </a:lvl1pPr>
          </a:lstStyle>
          <a:p>
            <a:r>
              <a:t>标题文本</a:t>
            </a:r>
          </a:p>
        </p:txBody>
      </p:sp>
      <p:sp>
        <p:nvSpPr>
          <p:cNvPr id="12" name="正文级别 1…"/>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atin typeface="+mn-lt"/>
                <a:ea typeface="+mn-ea"/>
                <a:cs typeface="+mn-cs"/>
                <a:sym typeface="等线"/>
              </a:defRPr>
            </a:lvl1pPr>
            <a:lvl2pPr marL="0" indent="457200" algn="ctr">
              <a:buSzTx/>
              <a:buFontTx/>
              <a:buNone/>
              <a:defRPr sz="2400">
                <a:latin typeface="+mn-lt"/>
                <a:ea typeface="+mn-ea"/>
                <a:cs typeface="+mn-cs"/>
                <a:sym typeface="等线"/>
              </a:defRPr>
            </a:lvl2pPr>
            <a:lvl3pPr marL="0" indent="914400" algn="ctr">
              <a:buSzTx/>
              <a:buFontTx/>
              <a:buNone/>
              <a:defRPr sz="2400">
                <a:latin typeface="+mn-lt"/>
                <a:ea typeface="+mn-ea"/>
                <a:cs typeface="+mn-cs"/>
                <a:sym typeface="等线"/>
              </a:defRPr>
            </a:lvl3pPr>
            <a:lvl4pPr marL="0" indent="1371600" algn="ctr">
              <a:buSzTx/>
              <a:buFontTx/>
              <a:buNone/>
              <a:defRPr sz="2400">
                <a:latin typeface="+mn-lt"/>
                <a:ea typeface="+mn-ea"/>
                <a:cs typeface="+mn-cs"/>
                <a:sym typeface="等线"/>
              </a:defRPr>
            </a:lvl4pPr>
            <a:lvl5pPr marL="0" indent="1828800" algn="ctr">
              <a:buSzTx/>
              <a:buFontTx/>
              <a:buNone/>
              <a:defRPr sz="2400">
                <a:latin typeface="+mn-lt"/>
                <a:ea typeface="+mn-ea"/>
                <a:cs typeface="+mn-cs"/>
                <a:sym typeface="等线"/>
              </a:defRPr>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abc"/>
          <p:cNvSpPr txBox="1">
            <a:spLocks noGrp="1"/>
          </p:cNvSpPr>
          <p:nvPr>
            <p:ph type="title" hasCustomPrompt="1"/>
          </p:nvPr>
        </p:nvSpPr>
        <p:spPr>
          <a:prstGeom prst="rect">
            <a:avLst/>
          </a:prstGeom>
        </p:spPr>
        <p:txBody>
          <a:bodyPr/>
          <a:lstStyle/>
          <a:p>
            <a:r>
              <a:t>abc</a:t>
            </a:r>
          </a:p>
        </p:txBody>
      </p:sp>
      <p:sp>
        <p:nvSpPr>
          <p:cNvPr id="21" name="正文级别 1…"/>
          <p:cNvSpPr txBox="1">
            <a:spLocks noGrp="1"/>
          </p:cNvSpPr>
          <p:nvPr>
            <p:ph type="body" idx="1" hasCustomPrompt="1"/>
          </p:nvPr>
        </p:nvSpPr>
        <p:spPr>
          <a:prstGeom prst="rect">
            <a:avLst/>
          </a:prstGeom>
        </p:spPr>
        <p:txBody>
          <a:bodyPr/>
          <a:lstStyle/>
          <a:p>
            <a:r>
              <a:t>asc</a:t>
            </a:r>
          </a:p>
          <a:p>
            <a:pPr lvl="1"/>
            <a:endParaRPr/>
          </a:p>
          <a:p>
            <a:pPr lvl="2"/>
            <a:endParaRPr/>
          </a:p>
          <a:p>
            <a:pPr lvl="3"/>
            <a:endParaRPr/>
          </a:p>
          <a:p>
            <a:pPr lvl="4"/>
            <a:endParaRPr/>
          </a:p>
        </p:txBody>
      </p:sp>
      <p:sp>
        <p:nvSpPr>
          <p:cNvPr id="2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txBox="1">
            <a:spLocks noGrp="1"/>
          </p:cNvSpPr>
          <p:nvPr>
            <p:ph type="title"/>
          </p:nvPr>
        </p:nvSpPr>
        <p:spPr>
          <a:xfrm>
            <a:off x="831850" y="1709738"/>
            <a:ext cx="10515600" cy="2852737"/>
          </a:xfrm>
          <a:prstGeom prst="rect">
            <a:avLst/>
          </a:prstGeom>
        </p:spPr>
        <p:txBody>
          <a:bodyPr anchor="b"/>
          <a:lstStyle>
            <a:lvl1pPr>
              <a:defRPr sz="6000">
                <a:solidFill>
                  <a:srgbClr val="000000"/>
                </a:solidFill>
                <a:latin typeface="等线 Light"/>
                <a:ea typeface="等线 Light"/>
                <a:cs typeface="等线 Light"/>
                <a:sym typeface="等线 Light"/>
              </a:defRPr>
            </a:lvl1pPr>
          </a:lstStyle>
          <a:p>
            <a:r>
              <a:t>标题文本</a:t>
            </a:r>
          </a:p>
        </p:txBody>
      </p:sp>
      <p:sp>
        <p:nvSpPr>
          <p:cNvPr id="30" name="正文级别 1…"/>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latin typeface="+mn-lt"/>
                <a:ea typeface="+mn-ea"/>
                <a:cs typeface="+mn-cs"/>
                <a:sym typeface="等线"/>
              </a:defRPr>
            </a:lvl1pPr>
            <a:lvl2pPr marL="0" indent="457200">
              <a:buSzTx/>
              <a:buFontTx/>
              <a:buNone/>
              <a:defRPr sz="2400">
                <a:solidFill>
                  <a:srgbClr val="888888"/>
                </a:solidFill>
                <a:latin typeface="+mn-lt"/>
                <a:ea typeface="+mn-ea"/>
                <a:cs typeface="+mn-cs"/>
                <a:sym typeface="等线"/>
              </a:defRPr>
            </a:lvl2pPr>
            <a:lvl3pPr marL="0" indent="914400">
              <a:buSzTx/>
              <a:buFontTx/>
              <a:buNone/>
              <a:defRPr sz="2400">
                <a:solidFill>
                  <a:srgbClr val="888888"/>
                </a:solidFill>
                <a:latin typeface="+mn-lt"/>
                <a:ea typeface="+mn-ea"/>
                <a:cs typeface="+mn-cs"/>
                <a:sym typeface="等线"/>
              </a:defRPr>
            </a:lvl3pPr>
            <a:lvl4pPr marL="0" indent="1371600">
              <a:buSzTx/>
              <a:buFontTx/>
              <a:buNone/>
              <a:defRPr sz="2400">
                <a:solidFill>
                  <a:srgbClr val="888888"/>
                </a:solidFill>
                <a:latin typeface="+mn-lt"/>
                <a:ea typeface="+mn-ea"/>
                <a:cs typeface="+mn-cs"/>
                <a:sym typeface="等线"/>
              </a:defRPr>
            </a:lvl4pPr>
            <a:lvl5pPr marL="0" indent="1828800">
              <a:buSzTx/>
              <a:buFontTx/>
              <a:buNone/>
              <a:defRPr sz="2400">
                <a:solidFill>
                  <a:srgbClr val="888888"/>
                </a:solidFill>
                <a:latin typeface="+mn-lt"/>
                <a:ea typeface="+mn-ea"/>
                <a:cs typeface="+mn-cs"/>
                <a:sym typeface="等线"/>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txBox="1">
            <a:spLocks noGrp="1"/>
          </p:cNvSpPr>
          <p:nvPr>
            <p:ph type="title"/>
          </p:nvPr>
        </p:nvSpPr>
        <p:spPr>
          <a:prstGeom prst="rect">
            <a:avLst/>
          </a:prstGeom>
        </p:spPr>
        <p:txBody>
          <a:bodyPr/>
          <a:lstStyle>
            <a:lvl1pPr>
              <a:defRPr sz="4400">
                <a:solidFill>
                  <a:srgbClr val="000000"/>
                </a:solidFill>
                <a:latin typeface="等线 Light"/>
                <a:ea typeface="等线 Light"/>
                <a:cs typeface="等线 Light"/>
                <a:sym typeface="等线 Light"/>
              </a:defRPr>
            </a:lvl1pPr>
          </a:lstStyle>
          <a:p>
            <a:r>
              <a:t>标题文本</a:t>
            </a:r>
          </a:p>
        </p:txBody>
      </p:sp>
      <p:sp>
        <p:nvSpPr>
          <p:cNvPr id="39" name="正文级别 1…"/>
          <p:cNvSpPr txBox="1">
            <a:spLocks noGrp="1"/>
          </p:cNvSpPr>
          <p:nvPr>
            <p:ph type="body" sz="half" idx="1"/>
          </p:nvPr>
        </p:nvSpPr>
        <p:spPr>
          <a:xfrm>
            <a:off x="838200" y="1825625"/>
            <a:ext cx="5181600" cy="4351338"/>
          </a:xfrm>
          <a:prstGeom prst="rect">
            <a:avLst/>
          </a:prstGeom>
        </p:spPr>
        <p:txBody>
          <a:bodyPr/>
          <a:lstStyle>
            <a:lvl1pPr>
              <a:defRPr sz="2800">
                <a:latin typeface="+mn-lt"/>
                <a:ea typeface="+mn-ea"/>
                <a:cs typeface="+mn-cs"/>
                <a:sym typeface="等线"/>
              </a:defRPr>
            </a:lvl1pPr>
            <a:lvl2pPr marL="723900" indent="-266700">
              <a:defRPr sz="2800">
                <a:latin typeface="+mn-lt"/>
                <a:ea typeface="+mn-ea"/>
                <a:cs typeface="+mn-cs"/>
                <a:sym typeface="等线"/>
              </a:defRPr>
            </a:lvl2pPr>
            <a:lvl3pPr marL="1234439" indent="-320039">
              <a:defRPr sz="2800">
                <a:latin typeface="+mn-lt"/>
                <a:ea typeface="+mn-ea"/>
                <a:cs typeface="+mn-cs"/>
                <a:sym typeface="等线"/>
              </a:defRPr>
            </a:lvl3pPr>
            <a:lvl4pPr marL="1727200" indent="-355600">
              <a:defRPr sz="2800">
                <a:latin typeface="+mn-lt"/>
                <a:ea typeface="+mn-ea"/>
                <a:cs typeface="+mn-cs"/>
                <a:sym typeface="等线"/>
              </a:defRPr>
            </a:lvl4pPr>
            <a:lvl5pPr marL="2184400" indent="-355600">
              <a:defRPr sz="2800">
                <a:latin typeface="+mn-lt"/>
                <a:ea typeface="+mn-ea"/>
                <a:cs typeface="+mn-cs"/>
                <a:sym typeface="等线"/>
              </a:defRPr>
            </a:lvl5pPr>
          </a:lstStyle>
          <a:p>
            <a:r>
              <a:t>正文级别 1</a:t>
            </a:r>
          </a:p>
          <a:p>
            <a:pPr lvl="1"/>
            <a:r>
              <a:t>正文级别 2</a:t>
            </a:r>
          </a:p>
          <a:p>
            <a:pPr lvl="2"/>
            <a:r>
              <a:t>正文级别 3</a:t>
            </a:r>
          </a:p>
          <a:p>
            <a:pPr lvl="3"/>
            <a:r>
              <a:t>正文级别 4</a:t>
            </a:r>
          </a:p>
          <a:p>
            <a:pPr lvl="4"/>
            <a:r>
              <a:t>正文级别 5</a:t>
            </a:r>
          </a:p>
        </p:txBody>
      </p:sp>
      <p:sp>
        <p:nvSpPr>
          <p:cNvPr id="4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txBox="1">
            <a:spLocks noGrp="1"/>
          </p:cNvSpPr>
          <p:nvPr>
            <p:ph type="title"/>
          </p:nvPr>
        </p:nvSpPr>
        <p:spPr>
          <a:xfrm>
            <a:off x="839787" y="365125"/>
            <a:ext cx="10515601" cy="1325563"/>
          </a:xfrm>
          <a:prstGeom prst="rect">
            <a:avLst/>
          </a:prstGeom>
        </p:spPr>
        <p:txBody>
          <a:bodyPr/>
          <a:lstStyle>
            <a:lvl1pPr>
              <a:defRPr sz="4400">
                <a:solidFill>
                  <a:srgbClr val="000000"/>
                </a:solidFill>
                <a:latin typeface="等线 Light"/>
                <a:ea typeface="等线 Light"/>
                <a:cs typeface="等线 Light"/>
                <a:sym typeface="等线 Light"/>
              </a:defRPr>
            </a:lvl1pPr>
          </a:lstStyle>
          <a:p>
            <a:r>
              <a:t>标题文本</a:t>
            </a:r>
          </a:p>
        </p:txBody>
      </p:sp>
      <p:sp>
        <p:nvSpPr>
          <p:cNvPr id="48" name="正文级别 1…"/>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atin typeface="+mn-lt"/>
                <a:ea typeface="+mn-ea"/>
                <a:cs typeface="+mn-cs"/>
                <a:sym typeface="等线"/>
              </a:defRPr>
            </a:lvl1pPr>
            <a:lvl2pPr marL="0" indent="457200">
              <a:buSzTx/>
              <a:buFontTx/>
              <a:buNone/>
              <a:defRPr sz="2400" b="1">
                <a:latin typeface="+mn-lt"/>
                <a:ea typeface="+mn-ea"/>
                <a:cs typeface="+mn-cs"/>
                <a:sym typeface="等线"/>
              </a:defRPr>
            </a:lvl2pPr>
            <a:lvl3pPr marL="0" indent="914400">
              <a:buSzTx/>
              <a:buFontTx/>
              <a:buNone/>
              <a:defRPr sz="2400" b="1">
                <a:latin typeface="+mn-lt"/>
                <a:ea typeface="+mn-ea"/>
                <a:cs typeface="+mn-cs"/>
                <a:sym typeface="等线"/>
              </a:defRPr>
            </a:lvl3pPr>
            <a:lvl4pPr marL="0" indent="1371600">
              <a:buSzTx/>
              <a:buFontTx/>
              <a:buNone/>
              <a:defRPr sz="2400" b="1">
                <a:latin typeface="+mn-lt"/>
                <a:ea typeface="+mn-ea"/>
                <a:cs typeface="+mn-cs"/>
                <a:sym typeface="等线"/>
              </a:defRPr>
            </a:lvl4pPr>
            <a:lvl5pPr marL="0" indent="1828800">
              <a:buSzTx/>
              <a:buFontTx/>
              <a:buNone/>
              <a:defRPr sz="2400" b="1">
                <a:latin typeface="+mn-lt"/>
                <a:ea typeface="+mn-ea"/>
                <a:cs typeface="+mn-cs"/>
                <a:sym typeface="等线"/>
              </a:defRPr>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latin typeface="+mn-lt"/>
                <a:ea typeface="+mn-ea"/>
                <a:cs typeface="+mn-cs"/>
                <a:sym typeface="等线"/>
              </a:defRPr>
            </a:pPr>
            <a:endParaRPr/>
          </a:p>
        </p:txBody>
      </p:sp>
      <p:sp>
        <p:nvSpPr>
          <p:cNvPr id="5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txBox="1">
            <a:spLocks noGrp="1"/>
          </p:cNvSpPr>
          <p:nvPr>
            <p:ph type="title"/>
          </p:nvPr>
        </p:nvSpPr>
        <p:spPr>
          <a:prstGeom prst="rect">
            <a:avLst/>
          </a:prstGeom>
        </p:spPr>
        <p:txBody>
          <a:bodyPr/>
          <a:lstStyle>
            <a:lvl1pPr>
              <a:defRPr sz="4400">
                <a:solidFill>
                  <a:srgbClr val="000000"/>
                </a:solidFill>
                <a:latin typeface="等线 Light"/>
                <a:ea typeface="等线 Light"/>
                <a:cs typeface="等线 Light"/>
                <a:sym typeface="等线 Light"/>
              </a:defRPr>
            </a:lvl1pPr>
          </a:lstStyle>
          <a:p>
            <a:r>
              <a:t>标题文本</a:t>
            </a:r>
          </a:p>
        </p:txBody>
      </p:sp>
      <p:sp>
        <p:nvSpPr>
          <p:cNvPr id="5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72" name="标题文本"/>
          <p:cNvSpPr txBox="1">
            <a:spLocks noGrp="1"/>
          </p:cNvSpPr>
          <p:nvPr>
            <p:ph type="title"/>
          </p:nvPr>
        </p:nvSpPr>
        <p:spPr>
          <a:xfrm>
            <a:off x="839787" y="457200"/>
            <a:ext cx="3932239" cy="1600200"/>
          </a:xfrm>
          <a:prstGeom prst="rect">
            <a:avLst/>
          </a:prstGeom>
        </p:spPr>
        <p:txBody>
          <a:bodyPr anchor="b"/>
          <a:lstStyle>
            <a:lvl1pPr>
              <a:defRPr sz="3200">
                <a:solidFill>
                  <a:srgbClr val="000000"/>
                </a:solidFill>
                <a:latin typeface="等线 Light"/>
                <a:ea typeface="等线 Light"/>
                <a:cs typeface="等线 Light"/>
                <a:sym typeface="等线 Light"/>
              </a:defRPr>
            </a:lvl1pPr>
          </a:lstStyle>
          <a:p>
            <a:r>
              <a:t>标题文本</a:t>
            </a:r>
          </a:p>
        </p:txBody>
      </p:sp>
      <p:sp>
        <p:nvSpPr>
          <p:cNvPr id="73" name="正文级别 1…"/>
          <p:cNvSpPr txBox="1">
            <a:spLocks noGrp="1"/>
          </p:cNvSpPr>
          <p:nvPr>
            <p:ph type="body" sz="half" idx="1"/>
          </p:nvPr>
        </p:nvSpPr>
        <p:spPr>
          <a:xfrm>
            <a:off x="5183187" y="987425"/>
            <a:ext cx="6172201" cy="4873625"/>
          </a:xfrm>
          <a:prstGeom prst="rect">
            <a:avLst/>
          </a:prstGeom>
        </p:spPr>
        <p:txBody>
          <a:bodyPr/>
          <a:lstStyle>
            <a:lvl1pPr>
              <a:defRPr sz="3200">
                <a:latin typeface="+mn-lt"/>
                <a:ea typeface="+mn-ea"/>
                <a:cs typeface="+mn-cs"/>
                <a:sym typeface="等线"/>
              </a:defRPr>
            </a:lvl1pPr>
            <a:lvl2pPr marL="718457" indent="-261257">
              <a:defRPr sz="3200">
                <a:latin typeface="+mn-lt"/>
                <a:ea typeface="+mn-ea"/>
                <a:cs typeface="+mn-cs"/>
                <a:sym typeface="等线"/>
              </a:defRPr>
            </a:lvl2pPr>
            <a:lvl3pPr marL="1219200" indent="-304800">
              <a:defRPr sz="3200">
                <a:latin typeface="+mn-lt"/>
                <a:ea typeface="+mn-ea"/>
                <a:cs typeface="+mn-cs"/>
                <a:sym typeface="等线"/>
              </a:defRPr>
            </a:lvl3pPr>
            <a:lvl4pPr marL="1737360" indent="-365760">
              <a:defRPr sz="3200">
                <a:latin typeface="+mn-lt"/>
                <a:ea typeface="+mn-ea"/>
                <a:cs typeface="+mn-cs"/>
                <a:sym typeface="等线"/>
              </a:defRPr>
            </a:lvl4pPr>
            <a:lvl5pPr marL="2194560" indent="-365760">
              <a:defRPr sz="3200">
                <a:latin typeface="+mn-lt"/>
                <a:ea typeface="+mn-ea"/>
                <a:cs typeface="+mn-cs"/>
                <a:sym typeface="等线"/>
              </a:defRPr>
            </a:lvl5pPr>
          </a:lstStyle>
          <a:p>
            <a:r>
              <a:t>正文级别 1</a:t>
            </a:r>
          </a:p>
          <a:p>
            <a:pPr lvl="1"/>
            <a:r>
              <a:t>正文级别 2</a:t>
            </a:r>
          </a:p>
          <a:p>
            <a:pPr lvl="2"/>
            <a:r>
              <a:t>正文级别 3</a:t>
            </a:r>
          </a:p>
          <a:p>
            <a:pPr lvl="3"/>
            <a:r>
              <a:t>正文级别 4</a:t>
            </a:r>
          </a:p>
          <a:p>
            <a:pPr lvl="4"/>
            <a:r>
              <a:t>正文级别 5</a:t>
            </a:r>
          </a:p>
        </p:txBody>
      </p:sp>
      <p:sp>
        <p:nvSpPr>
          <p:cNvPr id="74" name="文本占位符 3"/>
          <p:cNvSpPr>
            <a:spLocks noGrp="1"/>
          </p:cNvSpPr>
          <p:nvPr>
            <p:ph type="body" sz="quarter" idx="21"/>
          </p:nvPr>
        </p:nvSpPr>
        <p:spPr>
          <a:xfrm>
            <a:off x="839787" y="2057400"/>
            <a:ext cx="3932238" cy="3811588"/>
          </a:xfrm>
          <a:prstGeom prst="rect">
            <a:avLst/>
          </a:prstGeom>
        </p:spPr>
        <p:txBody>
          <a:bodyPr/>
          <a:lstStyle/>
          <a:p>
            <a:pPr marL="0" indent="0">
              <a:buSzTx/>
              <a:buFontTx/>
              <a:buNone/>
              <a:defRPr sz="1600">
                <a:latin typeface="+mn-lt"/>
                <a:ea typeface="+mn-ea"/>
                <a:cs typeface="+mn-cs"/>
                <a:sym typeface="等线"/>
              </a:defRPr>
            </a:pPr>
            <a:endParaRPr/>
          </a:p>
        </p:txBody>
      </p:sp>
      <p:sp>
        <p:nvSpPr>
          <p:cNvPr id="7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82" name="标题文本"/>
          <p:cNvSpPr txBox="1">
            <a:spLocks noGrp="1"/>
          </p:cNvSpPr>
          <p:nvPr>
            <p:ph type="title"/>
          </p:nvPr>
        </p:nvSpPr>
        <p:spPr>
          <a:xfrm>
            <a:off x="839787" y="457200"/>
            <a:ext cx="3932239" cy="1600200"/>
          </a:xfrm>
          <a:prstGeom prst="rect">
            <a:avLst/>
          </a:prstGeom>
        </p:spPr>
        <p:txBody>
          <a:bodyPr anchor="b"/>
          <a:lstStyle>
            <a:lvl1pPr>
              <a:defRPr sz="3200">
                <a:solidFill>
                  <a:srgbClr val="000000"/>
                </a:solidFill>
                <a:latin typeface="等线 Light"/>
                <a:ea typeface="等线 Light"/>
                <a:cs typeface="等线 Light"/>
                <a:sym typeface="等线 Light"/>
              </a:defRPr>
            </a:lvl1pPr>
          </a:lstStyle>
          <a:p>
            <a:r>
              <a:t>标题文本</a:t>
            </a:r>
          </a:p>
        </p:txBody>
      </p:sp>
      <p:sp>
        <p:nvSpPr>
          <p:cNvPr id="83" name="图片占位符 2"/>
          <p:cNvSpPr>
            <a:spLocks noGrp="1"/>
          </p:cNvSpPr>
          <p:nvPr>
            <p:ph type="pic" sz="half" idx="21"/>
          </p:nvPr>
        </p:nvSpPr>
        <p:spPr>
          <a:xfrm>
            <a:off x="5183187" y="987425"/>
            <a:ext cx="6172201" cy="4873625"/>
          </a:xfrm>
          <a:prstGeom prst="rect">
            <a:avLst/>
          </a:prstGeom>
        </p:spPr>
        <p:txBody>
          <a:bodyPr lIns="91439" rIns="91439">
            <a:noAutofit/>
          </a:bodyPr>
          <a:lstStyle/>
          <a:p>
            <a:endParaRPr/>
          </a:p>
        </p:txBody>
      </p:sp>
      <p:sp>
        <p:nvSpPr>
          <p:cNvPr id="84" name="正文级别 1…"/>
          <p:cNvSpPr txBox="1">
            <a:spLocks noGrp="1"/>
          </p:cNvSpPr>
          <p:nvPr>
            <p:ph type="body" sz="quarter" idx="1"/>
          </p:nvPr>
        </p:nvSpPr>
        <p:spPr>
          <a:xfrm>
            <a:off x="839787" y="2057400"/>
            <a:ext cx="3932239" cy="3811588"/>
          </a:xfrm>
          <a:prstGeom prst="rect">
            <a:avLst/>
          </a:prstGeom>
        </p:spPr>
        <p:txBody>
          <a:bodyPr/>
          <a:lstStyle>
            <a:lvl1pPr marL="0" indent="0">
              <a:buSzTx/>
              <a:buFontTx/>
              <a:buNone/>
              <a:defRPr sz="1600">
                <a:latin typeface="+mn-lt"/>
                <a:ea typeface="+mn-ea"/>
                <a:cs typeface="+mn-cs"/>
                <a:sym typeface="等线"/>
              </a:defRPr>
            </a:lvl1pPr>
            <a:lvl2pPr marL="0" indent="457200">
              <a:buSzTx/>
              <a:buFontTx/>
              <a:buNone/>
              <a:defRPr sz="1600">
                <a:latin typeface="+mn-lt"/>
                <a:ea typeface="+mn-ea"/>
                <a:cs typeface="+mn-cs"/>
                <a:sym typeface="等线"/>
              </a:defRPr>
            </a:lvl2pPr>
            <a:lvl3pPr marL="0" indent="914400">
              <a:buSzTx/>
              <a:buFontTx/>
              <a:buNone/>
              <a:defRPr sz="1600">
                <a:latin typeface="+mn-lt"/>
                <a:ea typeface="+mn-ea"/>
                <a:cs typeface="+mn-cs"/>
                <a:sym typeface="等线"/>
              </a:defRPr>
            </a:lvl3pPr>
            <a:lvl4pPr marL="0" indent="1371600">
              <a:buSzTx/>
              <a:buFontTx/>
              <a:buNone/>
              <a:defRPr sz="1600">
                <a:latin typeface="+mn-lt"/>
                <a:ea typeface="+mn-ea"/>
                <a:cs typeface="+mn-cs"/>
                <a:sym typeface="等线"/>
              </a:defRPr>
            </a:lvl4pPr>
            <a:lvl5pPr marL="0" indent="1828800">
              <a:buSzTx/>
              <a:buFontTx/>
              <a:buNone/>
              <a:defRPr sz="1600">
                <a:latin typeface="+mn-lt"/>
                <a:ea typeface="+mn-ea"/>
                <a:cs typeface="+mn-cs"/>
                <a:sym typeface="等线"/>
              </a:defRPr>
            </a:lvl5pPr>
          </a:lstStyle>
          <a:p>
            <a:r>
              <a:t>正文级别 1</a:t>
            </a:r>
          </a:p>
          <a:p>
            <a:pPr lvl="1"/>
            <a:r>
              <a:t>正文级别 2</a:t>
            </a:r>
          </a:p>
          <a:p>
            <a:pPr lvl="2"/>
            <a:r>
              <a:t>正文级别 3</a:t>
            </a:r>
          </a:p>
          <a:p>
            <a:pPr lvl="3"/>
            <a:r>
              <a:t>正文级别 4</a:t>
            </a:r>
          </a:p>
          <a:p>
            <a:pPr lvl="4"/>
            <a:r>
              <a:t>正文级别 5</a:t>
            </a:r>
          </a:p>
        </p:txBody>
      </p:sp>
      <p:sp>
        <p:nvSpPr>
          <p:cNvPr id="8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abc"/>
          <p:cNvSpPr txBox="1">
            <a:spLocks noGrp="1"/>
          </p:cNvSpPr>
          <p:nvPr>
            <p:ph type="title" hasCustomPrompt="1"/>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abc</a:t>
            </a:r>
          </a:p>
        </p:txBody>
      </p:sp>
      <p:sp>
        <p:nvSpPr>
          <p:cNvPr id="3" name="正文级别 1…"/>
          <p:cNvSpPr txBox="1">
            <a:spLocks noGrp="1"/>
          </p:cNvSpPr>
          <p:nvPr>
            <p:ph type="body" idx="1" hasCustomPrompt="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asc</a:t>
            </a:r>
          </a:p>
          <a:p>
            <a:pPr lvl="1"/>
            <a:endParaRPr/>
          </a:p>
          <a:p>
            <a:pPr lvl="2"/>
            <a:endParaRPr/>
          </a:p>
          <a:p>
            <a:pPr lvl="3"/>
            <a:endParaRPr/>
          </a:p>
          <a:p>
            <a:pPr lvl="4"/>
            <a:endParaRPr/>
          </a:p>
        </p:txBody>
      </p:sp>
      <p:sp>
        <p:nvSpPr>
          <p:cNvPr id="4" name="幻灯片编号"/>
          <p:cNvSpPr txBox="1">
            <a:spLocks noGrp="1"/>
          </p:cNvSpPr>
          <p:nvPr>
            <p:ph type="sldNum" sz="quarter" idx="2"/>
          </p:nvPr>
        </p:nvSpPr>
        <p:spPr>
          <a:xfrm>
            <a:off x="11080144" y="6404292"/>
            <a:ext cx="273657"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hf hdr="0" ftr="0" dt="0"/>
  <p:txStyles>
    <p:titleStyle>
      <a:lvl1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1pPr>
      <a:lvl2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2pPr>
      <a:lvl3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3pPr>
      <a:lvl4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4pPr>
      <a:lvl5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5pPr>
      <a:lvl6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6pPr>
      <a:lvl7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7pPr>
      <a:lvl8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8pPr>
      <a:lvl9pPr marL="0" marR="0" indent="0" algn="l" defTabSz="914400" rtl="0" latinLnBrk="0">
        <a:lnSpc>
          <a:spcPct val="90000"/>
        </a:lnSpc>
        <a:spcBef>
          <a:spcPts val="0"/>
        </a:spcBef>
        <a:spcAft>
          <a:spcPts val="0"/>
        </a:spcAft>
        <a:buClrTx/>
        <a:buSzTx/>
        <a:buFontTx/>
        <a:buNone/>
        <a:tabLst/>
        <a:defRPr sz="3600" b="0" i="0" u="none" strike="noStrike" cap="none" spc="0" baseline="0">
          <a:solidFill>
            <a:srgbClr val="2F5597"/>
          </a:solidFill>
          <a:uFillTx/>
          <a:latin typeface="+mj-lt"/>
          <a:ea typeface="+mj-ea"/>
          <a:cs typeface="+mj-cs"/>
          <a:sym typeface="Helvetica"/>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1pPr>
      <a:lvl2pPr marL="742950" marR="0" indent="-28575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2pPr>
      <a:lvl3pPr marL="1200150" marR="0" indent="-28575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3pPr>
      <a:lvl4pPr marL="1625600" marR="0" indent="-25400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4pPr>
      <a:lvl5pPr marL="2082800" marR="0" indent="-25400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5pPr>
      <a:lvl6pPr marL="2540000" marR="0" indent="-25400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6pPr>
      <a:lvl7pPr marL="2997200" marR="0" indent="-25400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7pPr>
      <a:lvl8pPr marL="3454400" marR="0" indent="-25400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8pPr>
      <a:lvl9pPr marL="3911600" marR="0" indent="-254000" algn="l" defTabSz="914400" rtl="0" latinLnBrk="0">
        <a:lnSpc>
          <a:spcPct val="90000"/>
        </a:lnSpc>
        <a:spcBef>
          <a:spcPts val="1000"/>
        </a:spcBef>
        <a:spcAft>
          <a:spcPts val="0"/>
        </a:spcAft>
        <a:buClrTx/>
        <a:buSzPct val="100000"/>
        <a:buFont typeface="Arial"/>
        <a:buChar char="•"/>
        <a:tabLst/>
        <a:defRPr sz="2000" b="0" i="0" u="none" strike="noStrike" cap="none" spc="0" baseline="0">
          <a:solidFill>
            <a:srgbClr val="000000"/>
          </a:solidFill>
          <a:uFillTx/>
          <a:latin typeface="+mj-lt"/>
          <a:ea typeface="+mj-ea"/>
          <a:cs typeface="+mj-cs"/>
          <a:sym typeface="Helvetica"/>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等线"/>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26" Type="http://schemas.openxmlformats.org/officeDocument/2006/relationships/image" Target="../media/image29.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10.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 Id="rId27" Type="http://schemas.openxmlformats.org/officeDocument/2006/relationships/image" Target="../media/image30.png"/></Relationships>
</file>

<file path=ppt/slides/_rels/slide11.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 Id="rId9"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17.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8.sv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svg"/><Relationship Id="rId11" Type="http://schemas.openxmlformats.org/officeDocument/2006/relationships/image" Target="../media/image47.png"/><Relationship Id="rId5" Type="http://schemas.openxmlformats.org/officeDocument/2006/relationships/image" Target="../media/image42.png"/><Relationship Id="rId10" Type="http://schemas.openxmlformats.org/officeDocument/2006/relationships/image" Target="../media/image9.svg"/><Relationship Id="rId4" Type="http://schemas.openxmlformats.org/officeDocument/2006/relationships/image" Target="../media/image41.svg"/><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71.png"/></Relationships>
</file>

<file path=ppt/slides/_rels/slide2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71.png"/></Relationships>
</file>

<file path=ppt/slides/_rels/slide2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 Id="rId9" Type="http://schemas.openxmlformats.org/officeDocument/2006/relationships/image" Target="../media/image71.png"/></Relationships>
</file>

<file path=ppt/slides/_rels/slide2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71.png"/></Relationships>
</file>

<file path=ppt/slides/_rels/slide2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 Id="rId9" Type="http://schemas.openxmlformats.org/officeDocument/2006/relationships/image" Target="../media/image71.png"/></Relationships>
</file>

<file path=ppt/slides/_rels/slide25.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7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6" Type="http://schemas.openxmlformats.org/officeDocument/2006/relationships/image" Target="../media/image180.png"/><Relationship Id="rId25" Type="http://schemas.openxmlformats.org/officeDocument/2006/relationships/image" Target="../media/image17.png"/><Relationship Id="rId2" Type="http://schemas.openxmlformats.org/officeDocument/2006/relationships/notesSlide" Target="../notesSlides/notesSlide53.xml"/><Relationship Id="rId1" Type="http://schemas.openxmlformats.org/officeDocument/2006/relationships/slideLayout" Target="../slideLayouts/slideLayout2.xml"/><Relationship Id="rId24" Type="http://schemas.openxmlformats.org/officeDocument/2006/relationships/image" Target="../media/image51.png"/><Relationship Id="rId5" Type="http://schemas.openxmlformats.org/officeDocument/2006/relationships/image" Target="../media/image140.png"/><Relationship Id="rId23" Type="http://schemas.openxmlformats.org/officeDocument/2006/relationships/image" Target="../media/image50.png"/><Relationship Id="rId4" Type="http://schemas.openxmlformats.org/officeDocument/2006/relationships/image" Target="../media/image13.png"/><Relationship Id="rId22" Type="http://schemas.openxmlformats.org/officeDocument/2006/relationships/image" Target="../media/image130.png"/></Relationships>
</file>

<file path=ppt/slides/_rels/slide54.xml.rels><?xml version="1.0" encoding="UTF-8" standalone="yes"?>
<Relationships xmlns="http://schemas.openxmlformats.org/package/2006/relationships"><Relationship Id="rId8" Type="http://schemas.openxmlformats.org/officeDocument/2006/relationships/image" Target="../media/image200.png"/><Relationship Id="rId13" Type="http://schemas.openxmlformats.org/officeDocument/2006/relationships/image" Target="../media/image25.png"/><Relationship Id="rId7" Type="http://schemas.openxmlformats.org/officeDocument/2006/relationships/image" Target="../media/image19.png"/><Relationship Id="rId12" Type="http://schemas.openxmlformats.org/officeDocument/2006/relationships/image" Target="../media/image240.png"/><Relationship Id="rId2" Type="http://schemas.openxmlformats.org/officeDocument/2006/relationships/notesSlide" Target="../notesSlides/notesSlide54.xml"/><Relationship Id="rId16" Type="http://schemas.openxmlformats.org/officeDocument/2006/relationships/image" Target="../media/image280.png"/><Relationship Id="rId1" Type="http://schemas.openxmlformats.org/officeDocument/2006/relationships/slideLayout" Target="../slideLayouts/slideLayout2.xml"/><Relationship Id="rId6" Type="http://schemas.openxmlformats.org/officeDocument/2006/relationships/image" Target="../media/image170.png"/><Relationship Id="rId11" Type="http://schemas.openxmlformats.org/officeDocument/2006/relationships/image" Target="../media/image23.png"/><Relationship Id="rId5" Type="http://schemas.openxmlformats.org/officeDocument/2006/relationships/image" Target="../media/image180.png"/><Relationship Id="rId15" Type="http://schemas.openxmlformats.org/officeDocument/2006/relationships/image" Target="../media/image270.png"/><Relationship Id="rId10" Type="http://schemas.openxmlformats.org/officeDocument/2006/relationships/image" Target="../media/image220.png"/><Relationship Id="rId4" Type="http://schemas.openxmlformats.org/officeDocument/2006/relationships/image" Target="../media/image17.png"/><Relationship Id="rId9" Type="http://schemas.openxmlformats.org/officeDocument/2006/relationships/image" Target="../media/image21.png"/><Relationship Id="rId14" Type="http://schemas.openxmlformats.org/officeDocument/2006/relationships/image" Target="../media/image260.png"/></Relationships>
</file>

<file path=ppt/slides/_rels/slide55.xml.rels><?xml version="1.0" encoding="UTF-8" standalone="yes"?>
<Relationships xmlns="http://schemas.openxmlformats.org/package/2006/relationships"><Relationship Id="rId8" Type="http://schemas.openxmlformats.org/officeDocument/2006/relationships/image" Target="../media/image290.png"/><Relationship Id="rId13" Type="http://schemas.openxmlformats.org/officeDocument/2006/relationships/image" Target="../media/image310.png"/><Relationship Id="rId18" Type="http://schemas.openxmlformats.org/officeDocument/2006/relationships/image" Target="../media/image280.png"/><Relationship Id="rId26" Type="http://schemas.openxmlformats.org/officeDocument/2006/relationships/image" Target="../media/image56.png"/><Relationship Id="rId21" Type="http://schemas.openxmlformats.org/officeDocument/2006/relationships/image" Target="../media/image350.png"/><Relationship Id="rId7" Type="http://schemas.openxmlformats.org/officeDocument/2006/relationships/image" Target="../media/image180.png"/><Relationship Id="rId12" Type="http://schemas.openxmlformats.org/officeDocument/2006/relationships/image" Target="../media/image300.png"/><Relationship Id="rId17" Type="http://schemas.openxmlformats.org/officeDocument/2006/relationships/image" Target="../media/image270.png"/><Relationship Id="rId25" Type="http://schemas.openxmlformats.org/officeDocument/2006/relationships/image" Target="../media/image55.png"/><Relationship Id="rId2" Type="http://schemas.openxmlformats.org/officeDocument/2006/relationships/notesSlide" Target="../notesSlides/notesSlide55.xml"/><Relationship Id="rId16" Type="http://schemas.openxmlformats.org/officeDocument/2006/relationships/image" Target="../media/image260.png"/><Relationship Id="rId20" Type="http://schemas.openxmlformats.org/officeDocument/2006/relationships/image" Target="../media/image34.png"/><Relationship Id="rId29" Type="http://schemas.openxmlformats.org/officeDocument/2006/relationships/image" Target="../media/image58.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1.png"/><Relationship Id="rId24" Type="http://schemas.openxmlformats.org/officeDocument/2006/relationships/image" Target="../media/image54.png"/><Relationship Id="rId5" Type="http://schemas.openxmlformats.org/officeDocument/2006/relationships/image" Target="../media/image140.png"/><Relationship Id="rId15" Type="http://schemas.openxmlformats.org/officeDocument/2006/relationships/image" Target="../media/image25.png"/><Relationship Id="rId23" Type="http://schemas.openxmlformats.org/officeDocument/2006/relationships/image" Target="../media/image53.png"/><Relationship Id="rId28" Type="http://schemas.openxmlformats.org/officeDocument/2006/relationships/image" Target="../media/image420.png"/><Relationship Id="rId10" Type="http://schemas.openxmlformats.org/officeDocument/2006/relationships/image" Target="../media/image200.png"/><Relationship Id="rId19" Type="http://schemas.openxmlformats.org/officeDocument/2006/relationships/image" Target="../media/image52.png"/><Relationship Id="rId4" Type="http://schemas.openxmlformats.org/officeDocument/2006/relationships/image" Target="../media/image13.png"/><Relationship Id="rId9" Type="http://schemas.openxmlformats.org/officeDocument/2006/relationships/image" Target="../media/image19.png"/><Relationship Id="rId14" Type="http://schemas.openxmlformats.org/officeDocument/2006/relationships/image" Target="../media/image32.png"/><Relationship Id="rId22" Type="http://schemas.openxmlformats.org/officeDocument/2006/relationships/image" Target="../media/image36.png"/><Relationship Id="rId27" Type="http://schemas.openxmlformats.org/officeDocument/2006/relationships/image" Target="../media/image57.png"/></Relationships>
</file>

<file path=ppt/slides/_rels/slide56.xml.rels><?xml version="1.0" encoding="UTF-8" standalone="yes"?>
<Relationships xmlns="http://schemas.openxmlformats.org/package/2006/relationships"><Relationship Id="rId8" Type="http://schemas.openxmlformats.org/officeDocument/2006/relationships/image" Target="../media/image440.png"/><Relationship Id="rId13" Type="http://schemas.openxmlformats.org/officeDocument/2006/relationships/image" Target="../media/image300.png"/><Relationship Id="rId18" Type="http://schemas.openxmlformats.org/officeDocument/2006/relationships/image" Target="../media/image270.png"/><Relationship Id="rId26" Type="http://schemas.openxmlformats.org/officeDocument/2006/relationships/image" Target="../media/image59.png"/><Relationship Id="rId21" Type="http://schemas.openxmlformats.org/officeDocument/2006/relationships/image" Target="../media/image34.png"/><Relationship Id="rId7" Type="http://schemas.openxmlformats.org/officeDocument/2006/relationships/image" Target="../media/image180.png"/><Relationship Id="rId12" Type="http://schemas.openxmlformats.org/officeDocument/2006/relationships/image" Target="../media/image21.png"/><Relationship Id="rId17" Type="http://schemas.openxmlformats.org/officeDocument/2006/relationships/image" Target="../media/image260.png"/><Relationship Id="rId25" Type="http://schemas.openxmlformats.org/officeDocument/2006/relationships/image" Target="../media/image54.png"/><Relationship Id="rId2" Type="http://schemas.openxmlformats.org/officeDocument/2006/relationships/notesSlide" Target="../notesSlides/notesSlide56.xml"/><Relationship Id="rId16" Type="http://schemas.openxmlformats.org/officeDocument/2006/relationships/image" Target="../media/image25.png"/><Relationship Id="rId20" Type="http://schemas.openxmlformats.org/officeDocument/2006/relationships/image" Target="../media/image52.png"/><Relationship Id="rId29" Type="http://schemas.openxmlformats.org/officeDocument/2006/relationships/image" Target="../media/image420.png"/><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45.png"/><Relationship Id="rId24" Type="http://schemas.openxmlformats.org/officeDocument/2006/relationships/image" Target="../media/image53.png"/><Relationship Id="rId5" Type="http://schemas.openxmlformats.org/officeDocument/2006/relationships/image" Target="../media/image140.png"/><Relationship Id="rId15" Type="http://schemas.openxmlformats.org/officeDocument/2006/relationships/image" Target="../media/image32.png"/><Relationship Id="rId23" Type="http://schemas.openxmlformats.org/officeDocument/2006/relationships/image" Target="../media/image36.png"/><Relationship Id="rId28" Type="http://schemas.openxmlformats.org/officeDocument/2006/relationships/image" Target="../media/image41.png"/><Relationship Id="rId10" Type="http://schemas.openxmlformats.org/officeDocument/2006/relationships/image" Target="../media/image19.png"/><Relationship Id="rId19" Type="http://schemas.openxmlformats.org/officeDocument/2006/relationships/image" Target="../media/image460.png"/><Relationship Id="rId31" Type="http://schemas.openxmlformats.org/officeDocument/2006/relationships/image" Target="../media/image60.png"/><Relationship Id="rId4" Type="http://schemas.openxmlformats.org/officeDocument/2006/relationships/image" Target="../media/image13.png"/><Relationship Id="rId9" Type="http://schemas.openxmlformats.org/officeDocument/2006/relationships/image" Target="../media/image290.png"/><Relationship Id="rId14" Type="http://schemas.openxmlformats.org/officeDocument/2006/relationships/image" Target="../media/image310.png"/><Relationship Id="rId22" Type="http://schemas.openxmlformats.org/officeDocument/2006/relationships/image" Target="../media/image470.png"/><Relationship Id="rId27" Type="http://schemas.openxmlformats.org/officeDocument/2006/relationships/image" Target="../media/image56.png"/><Relationship Id="rId30" Type="http://schemas.openxmlformats.org/officeDocument/2006/relationships/image" Target="../media/image4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6.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7.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8.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 Type="http://schemas.openxmlformats.org/officeDocument/2006/relationships/notesSlide" Target="../notesSlides/notesSlide8.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_rels/slide9.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18" Type="http://schemas.openxmlformats.org/officeDocument/2006/relationships/image" Target="../media/image21.sv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png"/><Relationship Id="rId12" Type="http://schemas.openxmlformats.org/officeDocument/2006/relationships/image" Target="../media/image15.svg"/><Relationship Id="rId17" Type="http://schemas.openxmlformats.org/officeDocument/2006/relationships/image" Target="../media/image20.png"/><Relationship Id="rId25" Type="http://schemas.openxmlformats.org/officeDocument/2006/relationships/image" Target="../media/image28.png"/><Relationship Id="rId2" Type="http://schemas.openxmlformats.org/officeDocument/2006/relationships/notesSlide" Target="../notesSlides/notesSlide9.xml"/><Relationship Id="rId16" Type="http://schemas.openxmlformats.org/officeDocument/2006/relationships/image" Target="../media/image19.svg"/><Relationship Id="rId20" Type="http://schemas.openxmlformats.org/officeDocument/2006/relationships/image" Target="../media/image23.svg"/><Relationship Id="rId1" Type="http://schemas.openxmlformats.org/officeDocument/2006/relationships/slideLayout" Target="../slideLayouts/slideLayout2.xml"/><Relationship Id="rId6" Type="http://schemas.openxmlformats.org/officeDocument/2006/relationships/image" Target="../media/image9.svg"/><Relationship Id="rId11" Type="http://schemas.openxmlformats.org/officeDocument/2006/relationships/image" Target="../media/image14.png"/><Relationship Id="rId24" Type="http://schemas.openxmlformats.org/officeDocument/2006/relationships/image" Target="../media/image27.png"/><Relationship Id="rId5" Type="http://schemas.openxmlformats.org/officeDocument/2006/relationships/image" Target="../media/image8.png"/><Relationship Id="rId15" Type="http://schemas.openxmlformats.org/officeDocument/2006/relationships/image" Target="../media/image18.png"/><Relationship Id="rId23" Type="http://schemas.openxmlformats.org/officeDocument/2006/relationships/image" Target="../media/image26.png"/><Relationship Id="rId10" Type="http://schemas.openxmlformats.org/officeDocument/2006/relationships/image" Target="../media/image13.svg"/><Relationship Id="rId19" Type="http://schemas.openxmlformats.org/officeDocument/2006/relationships/image" Target="../media/image22.pn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 Id="rId22" Type="http://schemas.openxmlformats.org/officeDocument/2006/relationships/image" Target="../media/image2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DF7F8A7-B12B-8B45-9A95-1545B6616AC0}"/>
              </a:ext>
            </a:extLst>
          </p:cNvPr>
          <p:cNvSpPr>
            <a:spLocks noGrp="1"/>
          </p:cNvSpPr>
          <p:nvPr>
            <p:ph type="ctrTitle"/>
          </p:nvPr>
        </p:nvSpPr>
        <p:spPr/>
        <p:txBody>
          <a:bodyPr>
            <a:normAutofit fontScale="90000"/>
          </a:bodyPr>
          <a:lstStyle/>
          <a:p>
            <a:r>
              <a:rPr kumimoji="1" lang="en-US" altLang="zh-CN" sz="4900" b="1" dirty="0" err="1">
                <a:solidFill>
                  <a:srgbClr val="00B0F0"/>
                </a:solidFill>
                <a:latin typeface="Calibri" panose="020F0502020204030204" pitchFamily="34" charset="0"/>
                <a:cs typeface="Calibri" panose="020F0502020204030204" pitchFamily="34" charset="0"/>
              </a:rPr>
              <a:t>ParDiff</a:t>
            </a:r>
            <a:r>
              <a:rPr kumimoji="1" lang="en-US" altLang="zh-CN" sz="4900" b="1" dirty="0">
                <a:solidFill>
                  <a:srgbClr val="00B0F0"/>
                </a:solidFill>
                <a:latin typeface="Calibri" panose="020F0502020204030204" pitchFamily="34" charset="0"/>
                <a:cs typeface="Calibri" panose="020F0502020204030204" pitchFamily="34" charset="0"/>
              </a:rPr>
              <a:t>:</a:t>
            </a:r>
            <a:br>
              <a:rPr kumimoji="1" lang="en-US" altLang="zh-CN" sz="3600" b="1" dirty="0">
                <a:latin typeface="Calibri" panose="020F0502020204030204" pitchFamily="34" charset="0"/>
                <a:cs typeface="Calibri" panose="020F0502020204030204" pitchFamily="34" charset="0"/>
              </a:rPr>
            </a:br>
            <a:r>
              <a:rPr kumimoji="1" lang="en-US" altLang="zh-CN" sz="3600" dirty="0">
                <a:latin typeface="Calibri" panose="020F0502020204030204" pitchFamily="34" charset="0"/>
                <a:cs typeface="Calibri" panose="020F0502020204030204" pitchFamily="34" charset="0"/>
              </a:rPr>
              <a:t>Practical Static Differential Analysis of Network Protocol Parsers</a:t>
            </a:r>
            <a:endParaRPr kumimoji="1" lang="zh-CN" altLang="en-US" sz="3600" dirty="0">
              <a:latin typeface="Calibri" panose="020F0502020204030204" pitchFamily="34" charset="0"/>
              <a:cs typeface="Calibri" panose="020F0502020204030204" pitchFamily="34" charset="0"/>
            </a:endParaRPr>
          </a:p>
        </p:txBody>
      </p:sp>
      <p:sp>
        <p:nvSpPr>
          <p:cNvPr id="3" name="副标题 2">
            <a:extLst>
              <a:ext uri="{FF2B5EF4-FFF2-40B4-BE49-F238E27FC236}">
                <a16:creationId xmlns:a16="http://schemas.microsoft.com/office/drawing/2014/main" id="{91557843-F058-374D-BE59-85B085B0A790}"/>
              </a:ext>
            </a:extLst>
          </p:cNvPr>
          <p:cNvSpPr>
            <a:spLocks noGrp="1"/>
          </p:cNvSpPr>
          <p:nvPr>
            <p:ph type="subTitle" idx="1"/>
          </p:nvPr>
        </p:nvSpPr>
        <p:spPr/>
        <p:txBody>
          <a:bodyPr>
            <a:normAutofit/>
          </a:bodyPr>
          <a:lstStyle/>
          <a:p>
            <a:endParaRPr kumimoji="1" lang="en-US" altLang="zh-CN" sz="2800" b="1" dirty="0">
              <a:latin typeface="Calibri" panose="020F0502020204030204" pitchFamily="34" charset="0"/>
              <a:cs typeface="Calibri" panose="020F0502020204030204" pitchFamily="34" charset="0"/>
            </a:endParaRPr>
          </a:p>
          <a:p>
            <a:r>
              <a:rPr kumimoji="1" lang="en-US" altLang="zh-CN" sz="2800" dirty="0">
                <a:latin typeface="Calibri" panose="020F0502020204030204" pitchFamily="34" charset="0"/>
                <a:cs typeface="Calibri" panose="020F0502020204030204" pitchFamily="34" charset="0"/>
              </a:rPr>
              <a:t>Xiangyu Zhang</a:t>
            </a:r>
          </a:p>
          <a:p>
            <a:r>
              <a:rPr kumimoji="1" lang="en-US" altLang="zh-CN" sz="2800" dirty="0">
                <a:latin typeface="Calibri" panose="020F0502020204030204" pitchFamily="34" charset="0"/>
                <a:cs typeface="Calibri" panose="020F0502020204030204" pitchFamily="34" charset="0"/>
              </a:rPr>
              <a:t>Samuel Conte Professor</a:t>
            </a:r>
          </a:p>
        </p:txBody>
      </p:sp>
      <p:sp>
        <p:nvSpPr>
          <p:cNvPr id="4" name="文本框 3">
            <a:extLst>
              <a:ext uri="{FF2B5EF4-FFF2-40B4-BE49-F238E27FC236}">
                <a16:creationId xmlns:a16="http://schemas.microsoft.com/office/drawing/2014/main" id="{C649A78E-273F-1A45-9DEE-5763584B7C3F}"/>
              </a:ext>
            </a:extLst>
          </p:cNvPr>
          <p:cNvSpPr txBox="1"/>
          <p:nvPr/>
        </p:nvSpPr>
        <p:spPr>
          <a:xfrm>
            <a:off x="4945468" y="5488631"/>
            <a:ext cx="2524087"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400" i="1" dirty="0">
                <a:latin typeface="Arial" panose="020B0604020202020204" pitchFamily="34" charset="0"/>
                <a:ea typeface="Ayuthaya" pitchFamily="2" charset="-34"/>
                <a:cs typeface="Arial" panose="020B0604020202020204" pitchFamily="34" charset="0"/>
              </a:rPr>
              <a:t>Purdue University</a:t>
            </a:r>
            <a:endParaRPr kumimoji="0" lang="zh-CN" altLang="en-US" sz="2400" b="0" i="1" strike="noStrike" cap="none" spc="0" normalizeH="0" baseline="0" dirty="0">
              <a:ln>
                <a:noFill/>
              </a:ln>
              <a:solidFill>
                <a:srgbClr val="000000"/>
              </a:solidFill>
              <a:effectLst/>
              <a:uFillTx/>
              <a:latin typeface="Arial" panose="020B0604020202020204" pitchFamily="34" charset="0"/>
              <a:cs typeface="Arial" panose="020B0604020202020204" pitchFamily="34" charset="0"/>
              <a:sym typeface="等线"/>
            </a:endParaRPr>
          </a:p>
        </p:txBody>
      </p:sp>
      <p:pic>
        <p:nvPicPr>
          <p:cNvPr id="1026" name="Picture 2" descr="DARPA - Wikipedia">
            <a:extLst>
              <a:ext uri="{FF2B5EF4-FFF2-40B4-BE49-F238E27FC236}">
                <a16:creationId xmlns:a16="http://schemas.microsoft.com/office/drawing/2014/main" id="{2C71AA0B-BFB3-4CEB-9B0C-C55444A441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64498" y="140125"/>
            <a:ext cx="1343720" cy="7293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02EB00A4-5342-492A-84D1-236219A6E2B4}"/>
              </a:ext>
            </a:extLst>
          </p:cNvPr>
          <p:cNvSpPr/>
          <p:nvPr/>
        </p:nvSpPr>
        <p:spPr>
          <a:xfrm>
            <a:off x="10008218" y="181619"/>
            <a:ext cx="2175596" cy="646331"/>
          </a:xfrm>
          <a:prstGeom prst="rect">
            <a:avLst/>
          </a:prstGeom>
          <a:noFill/>
        </p:spPr>
        <p:txBody>
          <a:bodyPr wrap="none" lIns="91440" tIns="45720" rIns="91440" bIns="45720">
            <a:spAutoFit/>
          </a:bodyPr>
          <a:lstStyle/>
          <a:p>
            <a:pPr algn="ctr"/>
            <a:r>
              <a:rPr lang="en-US" sz="3600" b="1" dirty="0">
                <a:ln w="9525">
                  <a:solidFill>
                    <a:schemeClr val="bg1"/>
                  </a:solidFill>
                  <a:prstDash val="solid"/>
                </a:ln>
                <a:solidFill>
                  <a:schemeClr val="tx1"/>
                </a:solidFill>
                <a:effectLst>
                  <a:outerShdw blurRad="12700" dist="38100" dir="2700000" algn="tl" rotWithShape="0">
                    <a:schemeClr val="bg1">
                      <a:lumMod val="50000"/>
                    </a:schemeClr>
                  </a:outerShdw>
                </a:effectLst>
              </a:rPr>
              <a:t>V-SPELLS</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94580970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p:txBody>
          <a:bodyPr/>
          <a:lstStyle/>
          <a:p>
            <a:r>
              <a:rPr kumimoji="1" lang="en-US" altLang="zh-CN" dirty="0"/>
              <a:t>Application I: Network Traffic Auditing</a:t>
            </a:r>
            <a:endParaRPr kumimoji="1" lang="zh-CN" altLang="en-US" dirty="0"/>
          </a:p>
        </p:txBody>
      </p:sp>
      <p:grpSp>
        <p:nvGrpSpPr>
          <p:cNvPr id="37" name="组合 36">
            <a:extLst>
              <a:ext uri="{FF2B5EF4-FFF2-40B4-BE49-F238E27FC236}">
                <a16:creationId xmlns:a16="http://schemas.microsoft.com/office/drawing/2014/main" id="{5CC31C9F-C814-7E4F-A1C5-6CDFE8E6B197}"/>
              </a:ext>
            </a:extLst>
          </p:cNvPr>
          <p:cNvGrpSpPr/>
          <p:nvPr/>
        </p:nvGrpSpPr>
        <p:grpSpPr>
          <a:xfrm>
            <a:off x="825675" y="1584714"/>
            <a:ext cx="10026551" cy="4434637"/>
            <a:chOff x="1440532" y="1729679"/>
            <a:chExt cx="10026551" cy="4434637"/>
          </a:xfrm>
        </p:grpSpPr>
        <p:grpSp>
          <p:nvGrpSpPr>
            <p:cNvPr id="9" name="组合 8">
              <a:extLst>
                <a:ext uri="{FF2B5EF4-FFF2-40B4-BE49-F238E27FC236}">
                  <a16:creationId xmlns:a16="http://schemas.microsoft.com/office/drawing/2014/main" id="{7B2FBFBA-31BC-3D47-8FC4-5A282820B8AA}"/>
                </a:ext>
              </a:extLst>
            </p:cNvPr>
            <p:cNvGrpSpPr/>
            <p:nvPr/>
          </p:nvGrpSpPr>
          <p:grpSpPr>
            <a:xfrm>
              <a:off x="1440532" y="3248910"/>
              <a:ext cx="1516761" cy="1431041"/>
              <a:chOff x="1674864" y="2608384"/>
              <a:chExt cx="1086601" cy="1025191"/>
            </a:xfrm>
          </p:grpSpPr>
          <p:pic>
            <p:nvPicPr>
              <p:cNvPr id="34" name="图形 33" descr="居家办公 Wi-Fi 纯色填充">
                <a:extLst>
                  <a:ext uri="{FF2B5EF4-FFF2-40B4-BE49-F238E27FC236}">
                    <a16:creationId xmlns:a16="http://schemas.microsoft.com/office/drawing/2014/main" id="{061D08C4-C26E-6D4A-8955-9F75D232C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077" y="2608384"/>
                <a:ext cx="738554" cy="738554"/>
              </a:xfrm>
              <a:prstGeom prst="rect">
                <a:avLst/>
              </a:prstGeom>
            </p:spPr>
          </p:pic>
          <p:sp>
            <p:nvSpPr>
              <p:cNvPr id="35" name="文本框 34">
                <a:extLst>
                  <a:ext uri="{FF2B5EF4-FFF2-40B4-BE49-F238E27FC236}">
                    <a16:creationId xmlns:a16="http://schemas.microsoft.com/office/drawing/2014/main" id="{E9EFCFD7-9F96-7147-B5C6-B44D07207B41}"/>
                  </a:ext>
                </a:extLst>
              </p:cNvPr>
              <p:cNvSpPr txBox="1"/>
              <p:nvPr/>
            </p:nvSpPr>
            <p:spPr>
              <a:xfrm>
                <a:off x="1674864" y="3346938"/>
                <a:ext cx="1086601" cy="286637"/>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Smart Home</a:t>
                </a:r>
                <a:endParaRPr kumimoji="1" lang="zh-CN" altLang="en-US" sz="2000" b="1" dirty="0">
                  <a:latin typeface="Calibri" panose="020F0502020204030204" pitchFamily="34" charset="0"/>
                  <a:cs typeface="Calibri" panose="020F0502020204030204" pitchFamily="34" charset="0"/>
                </a:endParaRPr>
              </a:p>
            </p:txBody>
          </p:sp>
        </p:grpSp>
        <p:pic>
          <p:nvPicPr>
            <p:cNvPr id="10" name="图形 9" descr="Internet 轮廓">
              <a:extLst>
                <a:ext uri="{FF2B5EF4-FFF2-40B4-BE49-F238E27FC236}">
                  <a16:creationId xmlns:a16="http://schemas.microsoft.com/office/drawing/2014/main" id="{8A99BFB3-BD19-AD47-9222-82802CA40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5356" y="3248910"/>
              <a:ext cx="753773" cy="753774"/>
            </a:xfrm>
            <a:prstGeom prst="rect">
              <a:avLst/>
            </a:prstGeom>
          </p:spPr>
        </p:pic>
        <p:pic>
          <p:nvPicPr>
            <p:cNvPr id="11" name="图形 10" descr="指纹 轮廓">
              <a:extLst>
                <a:ext uri="{FF2B5EF4-FFF2-40B4-BE49-F238E27FC236}">
                  <a16:creationId xmlns:a16="http://schemas.microsoft.com/office/drawing/2014/main" id="{BB6378B0-A864-B544-9CBB-D8C158641C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5356" y="4151031"/>
              <a:ext cx="753773" cy="753774"/>
            </a:xfrm>
            <a:prstGeom prst="rect">
              <a:avLst/>
            </a:prstGeom>
          </p:spPr>
        </p:pic>
        <p:pic>
          <p:nvPicPr>
            <p:cNvPr id="12" name="图形 11" descr="灯泡和齿轮 轮廓">
              <a:extLst>
                <a:ext uri="{FF2B5EF4-FFF2-40B4-BE49-F238E27FC236}">
                  <a16:creationId xmlns:a16="http://schemas.microsoft.com/office/drawing/2014/main" id="{2E68B518-A8B1-854D-ACBF-F799B333D4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5729" y="4764683"/>
              <a:ext cx="753773" cy="753774"/>
            </a:xfrm>
            <a:prstGeom prst="rect">
              <a:avLst/>
            </a:prstGeom>
          </p:spPr>
        </p:pic>
        <p:pic>
          <p:nvPicPr>
            <p:cNvPr id="13" name="图形 12" descr="洗衣机 轮廓">
              <a:extLst>
                <a:ext uri="{FF2B5EF4-FFF2-40B4-BE49-F238E27FC236}">
                  <a16:creationId xmlns:a16="http://schemas.microsoft.com/office/drawing/2014/main" id="{18E1EE41-CEC2-DA4F-8B42-E5E7257008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5804" y="5172192"/>
              <a:ext cx="753773" cy="753774"/>
            </a:xfrm>
            <a:prstGeom prst="rect">
              <a:avLst/>
            </a:prstGeom>
          </p:spPr>
        </p:pic>
        <p:pic>
          <p:nvPicPr>
            <p:cNvPr id="14" name="图形 13" descr="手表 轮廓">
              <a:extLst>
                <a:ext uri="{FF2B5EF4-FFF2-40B4-BE49-F238E27FC236}">
                  <a16:creationId xmlns:a16="http://schemas.microsoft.com/office/drawing/2014/main" id="{C5BFB770-2DF1-6F4F-8618-3145264D12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85804" y="2044053"/>
              <a:ext cx="753773" cy="753774"/>
            </a:xfrm>
            <a:prstGeom prst="rect">
              <a:avLst/>
            </a:prstGeom>
          </p:spPr>
        </p:pic>
        <p:pic>
          <p:nvPicPr>
            <p:cNvPr id="15" name="图形 14" descr="Web 摄像头 轮廓">
              <a:extLst>
                <a:ext uri="{FF2B5EF4-FFF2-40B4-BE49-F238E27FC236}">
                  <a16:creationId xmlns:a16="http://schemas.microsoft.com/office/drawing/2014/main" id="{84990D85-FAD7-8743-A87D-E4680B201D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5729" y="2338884"/>
              <a:ext cx="753773" cy="753774"/>
            </a:xfrm>
            <a:prstGeom prst="rect">
              <a:avLst/>
            </a:prstGeom>
          </p:spPr>
        </p:pic>
        <p:pic>
          <p:nvPicPr>
            <p:cNvPr id="16" name="图形 15" descr="无线路由器 纯色填充">
              <a:extLst>
                <a:ext uri="{FF2B5EF4-FFF2-40B4-BE49-F238E27FC236}">
                  <a16:creationId xmlns:a16="http://schemas.microsoft.com/office/drawing/2014/main" id="{0509FF7C-6AF9-A14A-9680-A6B7CC94C1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81480" y="3344474"/>
              <a:ext cx="1033549" cy="1033549"/>
            </a:xfrm>
            <a:prstGeom prst="rect">
              <a:avLst/>
            </a:prstGeom>
          </p:spPr>
        </p:pic>
        <p:sp>
          <p:nvSpPr>
            <p:cNvPr id="17" name="任意形状 16">
              <a:extLst>
                <a:ext uri="{FF2B5EF4-FFF2-40B4-BE49-F238E27FC236}">
                  <a16:creationId xmlns:a16="http://schemas.microsoft.com/office/drawing/2014/main" id="{B9E6F88F-9EE5-6546-9BD7-A55CAB9F3C80}"/>
                </a:ext>
              </a:extLst>
            </p:cNvPr>
            <p:cNvSpPr/>
            <p:nvPr/>
          </p:nvSpPr>
          <p:spPr>
            <a:xfrm>
              <a:off x="2203601" y="1729679"/>
              <a:ext cx="2390704" cy="4434637"/>
            </a:xfrm>
            <a:custGeom>
              <a:avLst/>
              <a:gdLst>
                <a:gd name="connsiteX0" fmla="*/ 0 w 2390704"/>
                <a:gd name="connsiteY0" fmla="*/ 0 h 4434637"/>
                <a:gd name="connsiteX1" fmla="*/ 1685487 w 2390704"/>
                <a:gd name="connsiteY1" fmla="*/ 687286 h 4434637"/>
                <a:gd name="connsiteX2" fmla="*/ 2389139 w 2390704"/>
                <a:gd name="connsiteY2" fmla="*/ 2225499 h 4434637"/>
                <a:gd name="connsiteX3" fmla="*/ 1521848 w 2390704"/>
                <a:gd name="connsiteY3" fmla="*/ 3845533 h 4434637"/>
                <a:gd name="connsiteX4" fmla="*/ 49091 w 2390704"/>
                <a:gd name="connsiteY4" fmla="*/ 4434637 h 443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04" h="4434637" extrusionOk="0">
                  <a:moveTo>
                    <a:pt x="0" y="0"/>
                  </a:moveTo>
                  <a:cubicBezTo>
                    <a:pt x="628170" y="148637"/>
                    <a:pt x="1213233" y="344167"/>
                    <a:pt x="1685487" y="687286"/>
                  </a:cubicBezTo>
                  <a:cubicBezTo>
                    <a:pt x="2102630" y="1062193"/>
                    <a:pt x="2368296" y="1700655"/>
                    <a:pt x="2389139" y="2225499"/>
                  </a:cubicBezTo>
                  <a:cubicBezTo>
                    <a:pt x="2285666" y="2826287"/>
                    <a:pt x="1904390" y="3518609"/>
                    <a:pt x="1521848" y="3845533"/>
                  </a:cubicBezTo>
                  <a:cubicBezTo>
                    <a:pt x="1065894" y="4177641"/>
                    <a:pt x="501030" y="4364014"/>
                    <a:pt x="49091" y="4434637"/>
                  </a:cubicBezTo>
                </a:path>
              </a:pathLst>
            </a:custGeom>
            <a:noFill/>
            <a:ln>
              <a:solidFill>
                <a:schemeClr val="tx1"/>
              </a:solidFill>
              <a:extLst>
                <a:ext uri="{C807C97D-BFC1-408E-A445-0C87EB9F89A2}">
                  <ask:lineSketchStyleProps xmlns="" xmlns:ask="http://schemas.microsoft.com/office/drawing/2018/sketchyshapes" sd="1219033472">
                    <a:custGeom>
                      <a:avLst/>
                      <a:gdLst>
                        <a:gd name="connsiteX0" fmla="*/ 0 w 1712690"/>
                        <a:gd name="connsiteY0" fmla="*/ 0 h 3176954"/>
                        <a:gd name="connsiteX1" fmla="*/ 1207476 w 1712690"/>
                        <a:gd name="connsiteY1" fmla="*/ 492369 h 3176954"/>
                        <a:gd name="connsiteX2" fmla="*/ 1711569 w 1712690"/>
                        <a:gd name="connsiteY2" fmla="*/ 1594338 h 3176954"/>
                        <a:gd name="connsiteX3" fmla="*/ 1090246 w 1712690"/>
                        <a:gd name="connsiteY3" fmla="*/ 2754923 h 3176954"/>
                        <a:gd name="connsiteX4" fmla="*/ 35169 w 1712690"/>
                        <a:gd name="connsiteY4" fmla="*/ 3176954 h 317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90" h="3176954">
                          <a:moveTo>
                            <a:pt x="0" y="0"/>
                          </a:moveTo>
                          <a:cubicBezTo>
                            <a:pt x="461107" y="113323"/>
                            <a:pt x="922215" y="226646"/>
                            <a:pt x="1207476" y="492369"/>
                          </a:cubicBezTo>
                          <a:cubicBezTo>
                            <a:pt x="1492737" y="758092"/>
                            <a:pt x="1731107" y="1217246"/>
                            <a:pt x="1711569" y="1594338"/>
                          </a:cubicBezTo>
                          <a:cubicBezTo>
                            <a:pt x="1692031" y="1971430"/>
                            <a:pt x="1369646" y="2491154"/>
                            <a:pt x="1090246" y="2754923"/>
                          </a:cubicBezTo>
                          <a:cubicBezTo>
                            <a:pt x="810846" y="3018692"/>
                            <a:pt x="293077" y="3094893"/>
                            <a:pt x="35169" y="317695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右箭头 17">
              <a:extLst>
                <a:ext uri="{FF2B5EF4-FFF2-40B4-BE49-F238E27FC236}">
                  <a16:creationId xmlns:a16="http://schemas.microsoft.com/office/drawing/2014/main" id="{2448C58F-026D-354C-B912-1C2A9C2E9C18}"/>
                </a:ext>
              </a:extLst>
            </p:cNvPr>
            <p:cNvSpPr/>
            <p:nvPr/>
          </p:nvSpPr>
          <p:spPr>
            <a:xfrm>
              <a:off x="4869859" y="3764375"/>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44341" y="63241"/>
                    <a:pt x="217324" y="79818"/>
                    <a:pt x="341053" y="59577"/>
                  </a:cubicBezTo>
                  <a:cubicBezTo>
                    <a:pt x="339024" y="38913"/>
                    <a:pt x="343772" y="28384"/>
                    <a:pt x="341053" y="0"/>
                  </a:cubicBezTo>
                  <a:cubicBezTo>
                    <a:pt x="391101" y="67889"/>
                    <a:pt x="434185" y="106499"/>
                    <a:pt x="460207" y="119154"/>
                  </a:cubicBezTo>
                  <a:cubicBezTo>
                    <a:pt x="412402" y="161839"/>
                    <a:pt x="378721" y="192938"/>
                    <a:pt x="341053" y="238308"/>
                  </a:cubicBezTo>
                  <a:cubicBezTo>
                    <a:pt x="336749" y="209193"/>
                    <a:pt x="345045" y="194693"/>
                    <a:pt x="341053" y="178731"/>
                  </a:cubicBezTo>
                  <a:cubicBezTo>
                    <a:pt x="250667" y="201096"/>
                    <a:pt x="64002" y="187499"/>
                    <a:pt x="0" y="178731"/>
                  </a:cubicBezTo>
                  <a:cubicBezTo>
                    <a:pt x="9441" y="123541"/>
                    <a:pt x="-2392" y="73214"/>
                    <a:pt x="0" y="59577"/>
                  </a:cubicBezTo>
                  <a:close/>
                </a:path>
                <a:path w="460207" h="238308" stroke="0" extrusionOk="0">
                  <a:moveTo>
                    <a:pt x="0" y="59577"/>
                  </a:moveTo>
                  <a:cubicBezTo>
                    <a:pt x="127260" y="35127"/>
                    <a:pt x="223065" y="85230"/>
                    <a:pt x="341053" y="59577"/>
                  </a:cubicBezTo>
                  <a:cubicBezTo>
                    <a:pt x="335981" y="30028"/>
                    <a:pt x="341919" y="15303"/>
                    <a:pt x="341053" y="0"/>
                  </a:cubicBezTo>
                  <a:cubicBezTo>
                    <a:pt x="384907" y="62506"/>
                    <a:pt x="450904" y="88855"/>
                    <a:pt x="460207" y="119154"/>
                  </a:cubicBezTo>
                  <a:cubicBezTo>
                    <a:pt x="428067" y="154258"/>
                    <a:pt x="372596" y="200423"/>
                    <a:pt x="341053" y="238308"/>
                  </a:cubicBezTo>
                  <a:cubicBezTo>
                    <a:pt x="344958" y="230676"/>
                    <a:pt x="341445" y="201246"/>
                    <a:pt x="341053" y="178731"/>
                  </a:cubicBezTo>
                  <a:cubicBezTo>
                    <a:pt x="217378" y="158087"/>
                    <a:pt x="112861" y="205853"/>
                    <a:pt x="0" y="178731"/>
                  </a:cubicBezTo>
                  <a:cubicBezTo>
                    <a:pt x="-8630" y="143081"/>
                    <a:pt x="-3980" y="88031"/>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219033472">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9" name="图形 18" descr="服务器 纯色填充">
              <a:extLst>
                <a:ext uri="{FF2B5EF4-FFF2-40B4-BE49-F238E27FC236}">
                  <a16:creationId xmlns:a16="http://schemas.microsoft.com/office/drawing/2014/main" id="{B91B5D51-BA31-F647-BDF9-4D3032C070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31901" y="3341039"/>
              <a:ext cx="1035182" cy="1035182"/>
            </a:xfrm>
            <a:prstGeom prst="rect">
              <a:avLst/>
            </a:prstGeom>
          </p:spPr>
        </p:pic>
        <p:pic>
          <p:nvPicPr>
            <p:cNvPr id="20" name="图形 19" descr="同步云 纯色填充">
              <a:extLst>
                <a:ext uri="{FF2B5EF4-FFF2-40B4-BE49-F238E27FC236}">
                  <a16:creationId xmlns:a16="http://schemas.microsoft.com/office/drawing/2014/main" id="{DE0A5C22-67E5-9C4F-B889-D692A4315A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60454" y="3341039"/>
              <a:ext cx="1035182" cy="1035182"/>
            </a:xfrm>
            <a:prstGeom prst="rect">
              <a:avLst/>
            </a:prstGeom>
          </p:spPr>
        </p:pic>
        <p:sp>
          <p:nvSpPr>
            <p:cNvPr id="21" name="右箭头 20">
              <a:extLst>
                <a:ext uri="{FF2B5EF4-FFF2-40B4-BE49-F238E27FC236}">
                  <a16:creationId xmlns:a16="http://schemas.microsoft.com/office/drawing/2014/main" id="{B901E460-5AC2-E246-9984-8D3E71B4DAC2}"/>
                </a:ext>
              </a:extLst>
            </p:cNvPr>
            <p:cNvSpPr/>
            <p:nvPr/>
          </p:nvSpPr>
          <p:spPr>
            <a:xfrm>
              <a:off x="7200933" y="3760447"/>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106368" y="30342"/>
                    <a:pt x="298330" y="77054"/>
                    <a:pt x="341053" y="59577"/>
                  </a:cubicBezTo>
                  <a:cubicBezTo>
                    <a:pt x="345330" y="35175"/>
                    <a:pt x="340434" y="18053"/>
                    <a:pt x="341053" y="0"/>
                  </a:cubicBezTo>
                  <a:cubicBezTo>
                    <a:pt x="403412" y="51467"/>
                    <a:pt x="444358" y="109807"/>
                    <a:pt x="460207" y="119154"/>
                  </a:cubicBezTo>
                  <a:cubicBezTo>
                    <a:pt x="415544" y="181095"/>
                    <a:pt x="375652" y="189964"/>
                    <a:pt x="341053" y="238308"/>
                  </a:cubicBezTo>
                  <a:cubicBezTo>
                    <a:pt x="345425" y="218228"/>
                    <a:pt x="345916" y="184732"/>
                    <a:pt x="341053" y="178731"/>
                  </a:cubicBezTo>
                  <a:cubicBezTo>
                    <a:pt x="250903" y="162094"/>
                    <a:pt x="150003" y="163278"/>
                    <a:pt x="0" y="178731"/>
                  </a:cubicBezTo>
                  <a:cubicBezTo>
                    <a:pt x="1910" y="120405"/>
                    <a:pt x="-5291" y="72392"/>
                    <a:pt x="0" y="59577"/>
                  </a:cubicBezTo>
                  <a:close/>
                </a:path>
                <a:path w="460207" h="238308" stroke="0" extrusionOk="0">
                  <a:moveTo>
                    <a:pt x="0" y="59577"/>
                  </a:moveTo>
                  <a:cubicBezTo>
                    <a:pt x="59792" y="41648"/>
                    <a:pt x="173831" y="58280"/>
                    <a:pt x="341053" y="59577"/>
                  </a:cubicBezTo>
                  <a:cubicBezTo>
                    <a:pt x="345918" y="47500"/>
                    <a:pt x="345319" y="15264"/>
                    <a:pt x="341053" y="0"/>
                  </a:cubicBezTo>
                  <a:cubicBezTo>
                    <a:pt x="356222" y="14805"/>
                    <a:pt x="424882" y="80567"/>
                    <a:pt x="460207" y="119154"/>
                  </a:cubicBezTo>
                  <a:cubicBezTo>
                    <a:pt x="394885" y="163122"/>
                    <a:pt x="360887" y="218460"/>
                    <a:pt x="341053" y="238308"/>
                  </a:cubicBezTo>
                  <a:cubicBezTo>
                    <a:pt x="346151" y="222972"/>
                    <a:pt x="344674" y="201444"/>
                    <a:pt x="341053" y="178731"/>
                  </a:cubicBezTo>
                  <a:cubicBezTo>
                    <a:pt x="194839" y="180322"/>
                    <a:pt x="66546" y="204311"/>
                    <a:pt x="0" y="178731"/>
                  </a:cubicBezTo>
                  <a:cubicBezTo>
                    <a:pt x="-7323" y="131862"/>
                    <a:pt x="-8726" y="9803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363887920">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右箭头 21">
              <a:extLst>
                <a:ext uri="{FF2B5EF4-FFF2-40B4-BE49-F238E27FC236}">
                  <a16:creationId xmlns:a16="http://schemas.microsoft.com/office/drawing/2014/main" id="{7F7D15D0-F1CD-E345-9616-1AF6E92B3E11}"/>
                </a:ext>
              </a:extLst>
            </p:cNvPr>
            <p:cNvSpPr/>
            <p:nvPr/>
          </p:nvSpPr>
          <p:spPr>
            <a:xfrm>
              <a:off x="9544831" y="3760446"/>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59966" y="44776"/>
                    <a:pt x="217455" y="72697"/>
                    <a:pt x="341053" y="59577"/>
                  </a:cubicBezTo>
                  <a:cubicBezTo>
                    <a:pt x="338649" y="44676"/>
                    <a:pt x="336993" y="13043"/>
                    <a:pt x="341053" y="0"/>
                  </a:cubicBezTo>
                  <a:cubicBezTo>
                    <a:pt x="368682" y="30041"/>
                    <a:pt x="427644" y="72184"/>
                    <a:pt x="460207" y="119154"/>
                  </a:cubicBezTo>
                  <a:cubicBezTo>
                    <a:pt x="400010" y="161757"/>
                    <a:pt x="377576" y="185317"/>
                    <a:pt x="341053" y="238308"/>
                  </a:cubicBezTo>
                  <a:cubicBezTo>
                    <a:pt x="338659" y="223441"/>
                    <a:pt x="341714" y="201057"/>
                    <a:pt x="341053" y="178731"/>
                  </a:cubicBezTo>
                  <a:cubicBezTo>
                    <a:pt x="299447" y="173025"/>
                    <a:pt x="44639" y="208883"/>
                    <a:pt x="0" y="178731"/>
                  </a:cubicBezTo>
                  <a:cubicBezTo>
                    <a:pt x="-7958" y="153867"/>
                    <a:pt x="-3077" y="86916"/>
                    <a:pt x="0" y="59577"/>
                  </a:cubicBezTo>
                  <a:close/>
                </a:path>
                <a:path w="460207" h="238308" stroke="0" extrusionOk="0">
                  <a:moveTo>
                    <a:pt x="0" y="59577"/>
                  </a:moveTo>
                  <a:cubicBezTo>
                    <a:pt x="117573" y="32829"/>
                    <a:pt x="192834" y="71937"/>
                    <a:pt x="341053" y="59577"/>
                  </a:cubicBezTo>
                  <a:cubicBezTo>
                    <a:pt x="345244" y="43074"/>
                    <a:pt x="342208" y="11325"/>
                    <a:pt x="341053" y="0"/>
                  </a:cubicBezTo>
                  <a:cubicBezTo>
                    <a:pt x="388393" y="62227"/>
                    <a:pt x="444855" y="100409"/>
                    <a:pt x="460207" y="119154"/>
                  </a:cubicBezTo>
                  <a:cubicBezTo>
                    <a:pt x="434267" y="145248"/>
                    <a:pt x="375359" y="197430"/>
                    <a:pt x="341053" y="238308"/>
                  </a:cubicBezTo>
                  <a:cubicBezTo>
                    <a:pt x="345413" y="223884"/>
                    <a:pt x="345977" y="208196"/>
                    <a:pt x="341053" y="178731"/>
                  </a:cubicBezTo>
                  <a:cubicBezTo>
                    <a:pt x="239358" y="182989"/>
                    <a:pt x="64179" y="172174"/>
                    <a:pt x="0" y="178731"/>
                  </a:cubicBezTo>
                  <a:cubicBezTo>
                    <a:pt x="5294" y="135521"/>
                    <a:pt x="4949" y="9214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6C8CDA46-416C-4342-84E8-5314BD3FC0FE}"/>
                </a:ext>
              </a:extLst>
            </p:cNvPr>
            <p:cNvSpPr txBox="1"/>
            <p:nvPr/>
          </p:nvSpPr>
          <p:spPr>
            <a:xfrm>
              <a:off x="10521678" y="4279839"/>
              <a:ext cx="870751"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Server</a:t>
              </a:r>
              <a:endParaRPr kumimoji="1" lang="zh-CN" altLang="en-US" sz="2000" b="1"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54B7A5F5-0D0A-E44F-8608-228B0308415E}"/>
                </a:ext>
              </a:extLst>
            </p:cNvPr>
            <p:cNvSpPr txBox="1"/>
            <p:nvPr/>
          </p:nvSpPr>
          <p:spPr>
            <a:xfrm>
              <a:off x="4306556" y="2397434"/>
              <a:ext cx="184730" cy="276999"/>
            </a:xfrm>
            <a:prstGeom prst="rect">
              <a:avLst/>
            </a:prstGeom>
            <a:noFill/>
          </p:spPr>
          <p:txBody>
            <a:bodyPr wrap="none" rtlCol="0">
              <a:spAutoFit/>
            </a:bodyPr>
            <a:lstStyle/>
            <a:p>
              <a:endParaRPr kumimoji="1" lang="en-US" altLang="zh-CN" sz="1200" b="1" dirty="0">
                <a:solidFill>
                  <a:srgbClr val="FF0000"/>
                </a:solidFill>
                <a:latin typeface="Calibri" panose="020F0502020204030204" pitchFamily="34" charset="0"/>
                <a:cs typeface="Calibri" panose="020F0502020204030204" pitchFamily="34" charset="0"/>
              </a:endParaRPr>
            </a:p>
          </p:txBody>
        </p:sp>
      </p:grpSp>
      <p:grpSp>
        <p:nvGrpSpPr>
          <p:cNvPr id="38" name="组合 37">
            <a:extLst>
              <a:ext uri="{FF2B5EF4-FFF2-40B4-BE49-F238E27FC236}">
                <a16:creationId xmlns:a16="http://schemas.microsoft.com/office/drawing/2014/main" id="{44E1001B-0095-C543-81FE-E776C8D44B3C}"/>
              </a:ext>
            </a:extLst>
          </p:cNvPr>
          <p:cNvGrpSpPr/>
          <p:nvPr/>
        </p:nvGrpSpPr>
        <p:grpSpPr>
          <a:xfrm>
            <a:off x="2178574" y="2116489"/>
            <a:ext cx="7746010" cy="1615484"/>
            <a:chOff x="2793431" y="2261454"/>
            <a:chExt cx="7746010" cy="1615484"/>
          </a:xfrm>
        </p:grpSpPr>
        <p:sp>
          <p:nvSpPr>
            <p:cNvPr id="25" name="椭圆 24">
              <a:extLst>
                <a:ext uri="{FF2B5EF4-FFF2-40B4-BE49-F238E27FC236}">
                  <a16:creationId xmlns:a16="http://schemas.microsoft.com/office/drawing/2014/main" id="{71E52AF1-9839-434D-9929-C6891F62D076}"/>
                </a:ext>
              </a:extLst>
            </p:cNvPr>
            <p:cNvSpPr/>
            <p:nvPr/>
          </p:nvSpPr>
          <p:spPr>
            <a:xfrm>
              <a:off x="2793431" y="2261454"/>
              <a:ext cx="858369" cy="934650"/>
            </a:xfrm>
            <a:prstGeom prst="ellipse">
              <a:avLst/>
            </a:prstGeom>
            <a:no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任意形状 26">
              <a:extLst>
                <a:ext uri="{FF2B5EF4-FFF2-40B4-BE49-F238E27FC236}">
                  <a16:creationId xmlns:a16="http://schemas.microsoft.com/office/drawing/2014/main" id="{5BFC511A-FE09-7E49-804F-FFDCEDB254FC}"/>
                </a:ext>
              </a:extLst>
            </p:cNvPr>
            <p:cNvSpPr/>
            <p:nvPr/>
          </p:nvSpPr>
          <p:spPr>
            <a:xfrm>
              <a:off x="3485356" y="3150127"/>
              <a:ext cx="7054085" cy="726811"/>
            </a:xfrm>
            <a:custGeom>
              <a:avLst/>
              <a:gdLst>
                <a:gd name="connsiteX0" fmla="*/ 0 w 3575539"/>
                <a:gd name="connsiteY0" fmla="*/ 0 h 341601"/>
                <a:gd name="connsiteX1" fmla="*/ 668216 w 3575539"/>
                <a:gd name="connsiteY1" fmla="*/ 281354 h 341601"/>
                <a:gd name="connsiteX2" fmla="*/ 3575539 w 3575539"/>
                <a:gd name="connsiteY2" fmla="*/ 339969 h 341601"/>
              </a:gdLst>
              <a:ahLst/>
              <a:cxnLst>
                <a:cxn ang="0">
                  <a:pos x="connsiteX0" y="connsiteY0"/>
                </a:cxn>
                <a:cxn ang="0">
                  <a:pos x="connsiteX1" y="connsiteY1"/>
                </a:cxn>
                <a:cxn ang="0">
                  <a:pos x="connsiteX2" y="connsiteY2"/>
                </a:cxn>
              </a:cxnLst>
              <a:rect l="l" t="t" r="r" b="b"/>
              <a:pathLst>
                <a:path w="3575539" h="341601">
                  <a:moveTo>
                    <a:pt x="0" y="0"/>
                  </a:moveTo>
                  <a:cubicBezTo>
                    <a:pt x="36146" y="112346"/>
                    <a:pt x="72293" y="224693"/>
                    <a:pt x="668216" y="281354"/>
                  </a:cubicBezTo>
                  <a:cubicBezTo>
                    <a:pt x="1264139" y="338015"/>
                    <a:pt x="2649416" y="345830"/>
                    <a:pt x="3575539" y="339969"/>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灯片编号占位符 7">
            <a:extLst>
              <a:ext uri="{FF2B5EF4-FFF2-40B4-BE49-F238E27FC236}">
                <a16:creationId xmlns:a16="http://schemas.microsoft.com/office/drawing/2014/main" id="{C37DF139-495D-6D4A-A009-A9E7F7C7FA0F}"/>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10</a:t>
            </a:fld>
            <a:endParaRPr lang="zh-CN" altLang="en-US"/>
          </a:p>
        </p:txBody>
      </p:sp>
      <p:grpSp>
        <p:nvGrpSpPr>
          <p:cNvPr id="3" name="组合 2">
            <a:extLst>
              <a:ext uri="{FF2B5EF4-FFF2-40B4-BE49-F238E27FC236}">
                <a16:creationId xmlns:a16="http://schemas.microsoft.com/office/drawing/2014/main" id="{78624207-4C69-744C-B4EB-640BFBF80BB4}"/>
              </a:ext>
            </a:extLst>
          </p:cNvPr>
          <p:cNvGrpSpPr/>
          <p:nvPr/>
        </p:nvGrpSpPr>
        <p:grpSpPr>
          <a:xfrm>
            <a:off x="9724804" y="4590177"/>
            <a:ext cx="1282723" cy="1107614"/>
            <a:chOff x="9724804" y="4735142"/>
            <a:chExt cx="1282723" cy="1107614"/>
          </a:xfrm>
        </p:grpSpPr>
        <p:pic>
          <p:nvPicPr>
            <p:cNvPr id="31" name="Picture 6" descr="Wireshark Foundation · GitHub">
              <a:extLst>
                <a:ext uri="{FF2B5EF4-FFF2-40B4-BE49-F238E27FC236}">
                  <a16:creationId xmlns:a16="http://schemas.microsoft.com/office/drawing/2014/main" id="{ECB577FA-57AD-7845-A784-5833EF87A02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013999" y="4735142"/>
              <a:ext cx="601465" cy="601465"/>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F62A47AA-C5AA-414C-894E-460276841375}"/>
                </a:ext>
              </a:extLst>
            </p:cNvPr>
            <p:cNvSpPr txBox="1"/>
            <p:nvPr/>
          </p:nvSpPr>
          <p:spPr>
            <a:xfrm>
              <a:off x="9724804" y="5442646"/>
              <a:ext cx="1282723"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Wireshark</a:t>
              </a:r>
              <a:endParaRPr kumimoji="1" lang="zh-CN" altLang="en-US" sz="2000" b="1" dirty="0">
                <a:latin typeface="Calibri" panose="020F0502020204030204" pitchFamily="34" charset="0"/>
                <a:cs typeface="Calibri" panose="020F0502020204030204" pitchFamily="34" charset="0"/>
              </a:endParaRPr>
            </a:p>
          </p:txBody>
        </p:sp>
      </p:grpSp>
      <p:sp>
        <p:nvSpPr>
          <p:cNvPr id="4" name="文本框 3">
            <a:extLst>
              <a:ext uri="{FF2B5EF4-FFF2-40B4-BE49-F238E27FC236}">
                <a16:creationId xmlns:a16="http://schemas.microsoft.com/office/drawing/2014/main" id="{443D330D-1370-2F48-8909-48E88C003DC1}"/>
              </a:ext>
            </a:extLst>
          </p:cNvPr>
          <p:cNvSpPr txBox="1"/>
          <p:nvPr/>
        </p:nvSpPr>
        <p:spPr>
          <a:xfrm>
            <a:off x="3622343" y="3103945"/>
            <a:ext cx="2567367" cy="36933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FF0000"/>
                </a:solidFill>
                <a:effectLst/>
                <a:uFillTx/>
                <a:latin typeface="Helvetica" pitchFamily="2" charset="0"/>
                <a:sym typeface="等线"/>
              </a:rPr>
              <a:t>A Flood of OSDP Traffic</a:t>
            </a:r>
            <a:endParaRPr kumimoji="0" lang="zh-CN" altLang="en-US" sz="1800" b="0" i="0" u="none" strike="noStrike" cap="none" spc="0" normalizeH="0" baseline="0" dirty="0">
              <a:ln>
                <a:noFill/>
              </a:ln>
              <a:solidFill>
                <a:srgbClr val="FF0000"/>
              </a:solidFill>
              <a:effectLst/>
              <a:uFillTx/>
              <a:latin typeface="Helvetica" pitchFamily="2" charset="0"/>
              <a:sym typeface="等线"/>
            </a:endParaRPr>
          </a:p>
        </p:txBody>
      </p:sp>
      <p:pic>
        <p:nvPicPr>
          <p:cNvPr id="33" name="内容占位符 6" descr="图表, 折线图&#10;&#10;描述已自动生成">
            <a:extLst>
              <a:ext uri="{FF2B5EF4-FFF2-40B4-BE49-F238E27FC236}">
                <a16:creationId xmlns:a16="http://schemas.microsoft.com/office/drawing/2014/main" id="{0D703F42-2EF7-2440-8F63-44D3A97CEB9F}"/>
              </a:ext>
            </a:extLst>
          </p:cNvPr>
          <p:cNvPicPr>
            <a:picLocks noChangeAspect="1"/>
          </p:cNvPicPr>
          <p:nvPr/>
        </p:nvPicPr>
        <p:blipFill>
          <a:blip r:embed="rId24"/>
          <a:stretch>
            <a:fillRect/>
          </a:stretch>
        </p:blipFill>
        <p:spPr>
          <a:xfrm>
            <a:off x="4206161" y="4357251"/>
            <a:ext cx="5220035" cy="2223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41" name="图片 40">
            <a:extLst>
              <a:ext uri="{FF2B5EF4-FFF2-40B4-BE49-F238E27FC236}">
                <a16:creationId xmlns:a16="http://schemas.microsoft.com/office/drawing/2014/main" id="{6B861799-4782-1743-B27E-E965F734093D}"/>
              </a:ext>
            </a:extLst>
          </p:cNvPr>
          <p:cNvPicPr>
            <a:picLocks noChangeAspect="1"/>
          </p:cNvPicPr>
          <p:nvPr/>
        </p:nvPicPr>
        <p:blipFill>
          <a:blip r:embed="rId25"/>
          <a:srcRect/>
          <a:stretch/>
        </p:blipFill>
        <p:spPr>
          <a:xfrm>
            <a:off x="3825625" y="1359912"/>
            <a:ext cx="3947349" cy="1612939"/>
          </a:xfrm>
          <a:prstGeom prst="rect">
            <a:avLst/>
          </a:prstGeom>
          <a:ln>
            <a:noFill/>
          </a:ln>
          <a:effectLst>
            <a:outerShdw blurRad="292100" dist="139700" dir="2700000" algn="tl" rotWithShape="0">
              <a:srgbClr val="333333">
                <a:alpha val="65000"/>
              </a:srgbClr>
            </a:outerShdw>
          </a:effectLst>
        </p:spPr>
      </p:pic>
      <p:pic>
        <p:nvPicPr>
          <p:cNvPr id="42" name="图片 41" descr="文本&#10;&#10;描述已自动生成">
            <a:extLst>
              <a:ext uri="{FF2B5EF4-FFF2-40B4-BE49-F238E27FC236}">
                <a16:creationId xmlns:a16="http://schemas.microsoft.com/office/drawing/2014/main" id="{83432702-895A-7C43-9289-3E01E315F062}"/>
              </a:ext>
            </a:extLst>
          </p:cNvPr>
          <p:cNvPicPr>
            <a:picLocks noChangeAspect="1"/>
          </p:cNvPicPr>
          <p:nvPr/>
        </p:nvPicPr>
        <p:blipFill>
          <a:blip r:embed="rId26"/>
          <a:stretch>
            <a:fillRect/>
          </a:stretch>
        </p:blipFill>
        <p:spPr>
          <a:xfrm>
            <a:off x="7836423" y="1341535"/>
            <a:ext cx="3580826" cy="2661763"/>
          </a:xfrm>
          <a:prstGeom prst="rect">
            <a:avLst/>
          </a:prstGeom>
          <a:ln>
            <a:noFill/>
          </a:ln>
          <a:effectLst>
            <a:outerShdw blurRad="292100" dist="139700" dir="2700000" algn="tl" rotWithShape="0">
              <a:srgbClr val="333333">
                <a:alpha val="65000"/>
              </a:srgbClr>
            </a:outerShdw>
          </a:effectLst>
        </p:spPr>
      </p:pic>
      <p:cxnSp>
        <p:nvCxnSpPr>
          <p:cNvPr id="6" name="直线箭头连接符 5">
            <a:extLst>
              <a:ext uri="{FF2B5EF4-FFF2-40B4-BE49-F238E27FC236}">
                <a16:creationId xmlns:a16="http://schemas.microsoft.com/office/drawing/2014/main" id="{E41E9DDE-32B6-E641-AC75-34B4DF71ADB8}"/>
              </a:ext>
            </a:extLst>
          </p:cNvPr>
          <p:cNvCxnSpPr>
            <a:cxnSpLocks/>
          </p:cNvCxnSpPr>
          <p:nvPr/>
        </p:nvCxnSpPr>
        <p:spPr>
          <a:xfrm flipH="1" flipV="1">
            <a:off x="6876831" y="3051140"/>
            <a:ext cx="825610" cy="1708700"/>
          </a:xfrm>
          <a:prstGeom prst="straightConnector1">
            <a:avLst/>
          </a:prstGeom>
          <a:noFill/>
          <a:ln w="25400" cap="flat">
            <a:solidFill>
              <a:srgbClr val="FF0000"/>
            </a:solidFill>
            <a:prstDash val="dash"/>
            <a:miter lim="800000"/>
            <a:tailEnd type="arrow"/>
          </a:ln>
          <a:effectLst/>
          <a:sp3d/>
        </p:spPr>
        <p:style>
          <a:lnRef idx="0">
            <a:scrgbClr r="0" g="0" b="0"/>
          </a:lnRef>
          <a:fillRef idx="0">
            <a:scrgbClr r="0" g="0" b="0"/>
          </a:fillRef>
          <a:effectRef idx="0">
            <a:scrgbClr r="0" g="0" b="0"/>
          </a:effectRef>
          <a:fontRef idx="none"/>
        </p:style>
      </p:cxnSp>
      <p:cxnSp>
        <p:nvCxnSpPr>
          <p:cNvPr id="43" name="直线箭头连接符 42">
            <a:extLst>
              <a:ext uri="{FF2B5EF4-FFF2-40B4-BE49-F238E27FC236}">
                <a16:creationId xmlns:a16="http://schemas.microsoft.com/office/drawing/2014/main" id="{6BB37CDD-9F56-CB4B-B713-DAAA2761621A}"/>
              </a:ext>
            </a:extLst>
          </p:cNvPr>
          <p:cNvCxnSpPr>
            <a:cxnSpLocks/>
          </p:cNvCxnSpPr>
          <p:nvPr/>
        </p:nvCxnSpPr>
        <p:spPr>
          <a:xfrm flipV="1">
            <a:off x="8311267" y="4006066"/>
            <a:ext cx="415601" cy="724723"/>
          </a:xfrm>
          <a:prstGeom prst="straightConnector1">
            <a:avLst/>
          </a:prstGeom>
          <a:noFill/>
          <a:ln w="25400" cap="flat">
            <a:solidFill>
              <a:srgbClr val="FF0000"/>
            </a:solidFill>
            <a:prstDash val="dash"/>
            <a:miter lim="800000"/>
            <a:tailEnd type="arrow"/>
          </a:ln>
          <a:effectLst/>
          <a:sp3d/>
        </p:spPr>
        <p:style>
          <a:lnRef idx="0">
            <a:scrgbClr r="0" g="0" b="0"/>
          </a:lnRef>
          <a:fillRef idx="0">
            <a:scrgbClr r="0" g="0" b="0"/>
          </a:fillRef>
          <a:effectRef idx="0">
            <a:scrgbClr r="0" g="0" b="0"/>
          </a:effectRef>
          <a:fontRef idx="none"/>
        </p:style>
      </p:cxnSp>
      <p:pic>
        <p:nvPicPr>
          <p:cNvPr id="47" name="图片 46">
            <a:extLst>
              <a:ext uri="{FF2B5EF4-FFF2-40B4-BE49-F238E27FC236}">
                <a16:creationId xmlns:a16="http://schemas.microsoft.com/office/drawing/2014/main" id="{40BD4298-0A4E-EE43-815D-27A1E39DF4EA}"/>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323010" y="2204502"/>
            <a:ext cx="893962" cy="896116"/>
          </a:xfrm>
          <a:prstGeom prst="rect">
            <a:avLst/>
          </a:prstGeom>
        </p:spPr>
      </p:pic>
    </p:spTree>
    <p:extLst>
      <p:ext uri="{BB962C8B-B14F-4D97-AF65-F5344CB8AC3E}">
        <p14:creationId xmlns:p14="http://schemas.microsoft.com/office/powerpoint/2010/main" val="4032990873"/>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a:xfrm>
            <a:off x="838199" y="365125"/>
            <a:ext cx="11004395" cy="1325563"/>
          </a:xfrm>
        </p:spPr>
        <p:txBody>
          <a:bodyPr/>
          <a:lstStyle/>
          <a:p>
            <a:r>
              <a:rPr kumimoji="1" lang="en-US" altLang="zh-CN" dirty="0"/>
              <a:t>Application II: Network Fuzzing (</a:t>
            </a:r>
            <a:r>
              <a:rPr kumimoji="1" lang="en-US" altLang="zh-CN" b="1" dirty="0"/>
              <a:t>NetLifter@CCS’23</a:t>
            </a:r>
            <a:r>
              <a:rPr kumimoji="1" lang="en-US" altLang="zh-CN" dirty="0"/>
              <a:t>)</a:t>
            </a:r>
            <a:endParaRPr kumimoji="1" lang="zh-CN" altLang="en-US" dirty="0"/>
          </a:p>
        </p:txBody>
      </p:sp>
      <p:grpSp>
        <p:nvGrpSpPr>
          <p:cNvPr id="17" name="组合 16">
            <a:extLst>
              <a:ext uri="{FF2B5EF4-FFF2-40B4-BE49-F238E27FC236}">
                <a16:creationId xmlns:a16="http://schemas.microsoft.com/office/drawing/2014/main" id="{EABEF150-289D-AE41-B57A-01186CF4203C}"/>
              </a:ext>
            </a:extLst>
          </p:cNvPr>
          <p:cNvGrpSpPr/>
          <p:nvPr/>
        </p:nvGrpSpPr>
        <p:grpSpPr>
          <a:xfrm>
            <a:off x="1115902" y="2299577"/>
            <a:ext cx="9546399" cy="2138855"/>
            <a:chOff x="1152877" y="2732744"/>
            <a:chExt cx="9546399" cy="2138855"/>
          </a:xfrm>
        </p:grpSpPr>
        <p:grpSp>
          <p:nvGrpSpPr>
            <p:cNvPr id="16" name="组合 15">
              <a:extLst>
                <a:ext uri="{FF2B5EF4-FFF2-40B4-BE49-F238E27FC236}">
                  <a16:creationId xmlns:a16="http://schemas.microsoft.com/office/drawing/2014/main" id="{B3D005F4-D7C5-9D40-A665-6CBF51A1C2F9}"/>
                </a:ext>
              </a:extLst>
            </p:cNvPr>
            <p:cNvGrpSpPr/>
            <p:nvPr/>
          </p:nvGrpSpPr>
          <p:grpSpPr>
            <a:xfrm>
              <a:off x="4728035" y="2732744"/>
              <a:ext cx="5971241" cy="2138855"/>
              <a:chOff x="4416560" y="1954313"/>
              <a:chExt cx="1820447" cy="652071"/>
            </a:xfrm>
          </p:grpSpPr>
          <p:sp>
            <p:nvSpPr>
              <p:cNvPr id="8" name="文本框 7">
                <a:extLst>
                  <a:ext uri="{FF2B5EF4-FFF2-40B4-BE49-F238E27FC236}">
                    <a16:creationId xmlns:a16="http://schemas.microsoft.com/office/drawing/2014/main" id="{FFA9DC0D-8F7E-FB45-8827-810AE0514A39}"/>
                  </a:ext>
                </a:extLst>
              </p:cNvPr>
              <p:cNvSpPr txBox="1"/>
              <p:nvPr/>
            </p:nvSpPr>
            <p:spPr>
              <a:xfrm>
                <a:off x="4802680" y="2484403"/>
                <a:ext cx="566508" cy="121981"/>
              </a:xfrm>
              <a:prstGeom prst="rect">
                <a:avLst/>
              </a:prstGeom>
              <a:noFill/>
            </p:spPr>
            <p:txBody>
              <a:bodyPr wrap="none" rtlCol="0">
                <a:spAutoFit/>
              </a:bodyPr>
              <a:lstStyle/>
              <a:p>
                <a:pPr algn="ctr"/>
                <a:r>
                  <a:rPr kumimoji="1" lang="en-US" altLang="zh-CN" sz="2000" b="1" dirty="0">
                    <a:latin typeface="Calibri" panose="020F0502020204030204" pitchFamily="34" charset="0"/>
                    <a:cs typeface="Calibri" panose="020F0502020204030204" pitchFamily="34" charset="0"/>
                  </a:rPr>
                  <a:t>Network Server</a:t>
                </a:r>
              </a:p>
            </p:txBody>
          </p:sp>
          <p:pic>
            <p:nvPicPr>
              <p:cNvPr id="9" name="图形 8" descr="服务器 轮廓">
                <a:extLst>
                  <a:ext uri="{FF2B5EF4-FFF2-40B4-BE49-F238E27FC236}">
                    <a16:creationId xmlns:a16="http://schemas.microsoft.com/office/drawing/2014/main" id="{41EF27B5-8AD9-1B43-A94A-30EC06355D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0932" y="1954313"/>
                <a:ext cx="526813" cy="526814"/>
              </a:xfrm>
              <a:prstGeom prst="rect">
                <a:avLst/>
              </a:prstGeom>
            </p:spPr>
          </p:pic>
          <p:cxnSp>
            <p:nvCxnSpPr>
              <p:cNvPr id="10" name="直线箭头连接符 9">
                <a:extLst>
                  <a:ext uri="{FF2B5EF4-FFF2-40B4-BE49-F238E27FC236}">
                    <a16:creationId xmlns:a16="http://schemas.microsoft.com/office/drawing/2014/main" id="{E2116D7C-F287-5340-A2AF-B08273BC8D75}"/>
                  </a:ext>
                </a:extLst>
              </p:cNvPr>
              <p:cNvCxnSpPr/>
              <p:nvPr/>
            </p:nvCxnSpPr>
            <p:spPr>
              <a:xfrm>
                <a:off x="4416560" y="2200499"/>
                <a:ext cx="320400" cy="0"/>
              </a:xfrm>
              <a:prstGeom prst="straightConnector1">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27D5BB3C-9BBD-C04F-8450-7C6430C9C0F7}"/>
                  </a:ext>
                </a:extLst>
              </p:cNvPr>
              <p:cNvCxnSpPr/>
              <p:nvPr/>
            </p:nvCxnSpPr>
            <p:spPr>
              <a:xfrm>
                <a:off x="4416560" y="2321681"/>
                <a:ext cx="320400" cy="0"/>
              </a:xfrm>
              <a:prstGeom prst="straightConnector1">
                <a:avLst/>
              </a:prstGeom>
              <a:ln w="50800">
                <a:solidFill>
                  <a:schemeClr val="accent6"/>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2" name="图形 11" descr="数据库 轮廓">
                <a:extLst>
                  <a:ext uri="{FF2B5EF4-FFF2-40B4-BE49-F238E27FC236}">
                    <a16:creationId xmlns:a16="http://schemas.microsoft.com/office/drawing/2014/main" id="{07203D70-97E9-0E4C-A5E3-BACC8228B9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7965" y="1966036"/>
                <a:ext cx="518958" cy="439012"/>
              </a:xfrm>
              <a:prstGeom prst="rect">
                <a:avLst/>
              </a:prstGeom>
            </p:spPr>
          </p:pic>
          <p:pic>
            <p:nvPicPr>
              <p:cNvPr id="13" name="图形 12" descr="甲壳虫 纯色填充">
                <a:extLst>
                  <a:ext uri="{FF2B5EF4-FFF2-40B4-BE49-F238E27FC236}">
                    <a16:creationId xmlns:a16="http://schemas.microsoft.com/office/drawing/2014/main" id="{8A1DFFC7-3EEF-7942-AC78-E8851CCCDB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7501" y="2246516"/>
                <a:ext cx="219506" cy="219506"/>
              </a:xfrm>
              <a:prstGeom prst="rect">
                <a:avLst/>
              </a:prstGeom>
            </p:spPr>
          </p:pic>
          <p:sp>
            <p:nvSpPr>
              <p:cNvPr id="14" name="文本框 13">
                <a:extLst>
                  <a:ext uri="{FF2B5EF4-FFF2-40B4-BE49-F238E27FC236}">
                    <a16:creationId xmlns:a16="http://schemas.microsoft.com/office/drawing/2014/main" id="{080691B4-EFF2-2B4F-B4D2-59D0329F7324}"/>
                  </a:ext>
                </a:extLst>
              </p:cNvPr>
              <p:cNvSpPr txBox="1"/>
              <p:nvPr/>
            </p:nvSpPr>
            <p:spPr>
              <a:xfrm>
                <a:off x="5766913" y="2477478"/>
                <a:ext cx="450685" cy="121981"/>
              </a:xfrm>
              <a:prstGeom prst="rect">
                <a:avLst/>
              </a:prstGeom>
              <a:noFill/>
            </p:spPr>
            <p:txBody>
              <a:bodyPr wrap="none" rtlCol="0">
                <a:spAutoFit/>
              </a:bodyPr>
              <a:lstStyle/>
              <a:p>
                <a:pPr algn="ctr"/>
                <a:r>
                  <a:rPr kumimoji="1" lang="en-US" altLang="zh-CN" sz="2000" b="1" dirty="0">
                    <a:latin typeface="Calibri" panose="020F0502020204030204" pitchFamily="34" charset="0"/>
                    <a:cs typeface="Calibri" panose="020F0502020204030204" pitchFamily="34" charset="0"/>
                  </a:rPr>
                  <a:t>Bug</a:t>
                </a:r>
                <a:r>
                  <a:rPr kumimoji="1" lang="zh-CN" altLang="en-US" sz="2000" b="1" dirty="0">
                    <a:latin typeface="Calibri" panose="020F0502020204030204" pitchFamily="34" charset="0"/>
                    <a:cs typeface="Calibri" panose="020F0502020204030204" pitchFamily="34" charset="0"/>
                  </a:rPr>
                  <a:t> </a:t>
                </a:r>
                <a:r>
                  <a:rPr kumimoji="1" lang="en-US" altLang="zh-CN" sz="2000" b="1" dirty="0">
                    <a:latin typeface="Calibri" panose="020F0502020204030204" pitchFamily="34" charset="0"/>
                    <a:cs typeface="Calibri" panose="020F0502020204030204" pitchFamily="34" charset="0"/>
                  </a:rPr>
                  <a:t>Reports</a:t>
                </a:r>
              </a:p>
            </p:txBody>
          </p:sp>
          <p:sp>
            <p:nvSpPr>
              <p:cNvPr id="15" name="下箭头 14">
                <a:extLst>
                  <a:ext uri="{FF2B5EF4-FFF2-40B4-BE49-F238E27FC236}">
                    <a16:creationId xmlns:a16="http://schemas.microsoft.com/office/drawing/2014/main" id="{FFBBC0B1-D18F-0C41-92B9-DA42AF0C663D}"/>
                  </a:ext>
                </a:extLst>
              </p:cNvPr>
              <p:cNvSpPr/>
              <p:nvPr/>
            </p:nvSpPr>
            <p:spPr>
              <a:xfrm rot="5400000" flipV="1">
                <a:off x="5461327" y="2163417"/>
                <a:ext cx="180000" cy="180000"/>
              </a:xfrm>
              <a:custGeom>
                <a:avLst/>
                <a:gdLst>
                  <a:gd name="connsiteX0" fmla="*/ 0 w 180000"/>
                  <a:gd name="connsiteY0" fmla="*/ 90000 h 180000"/>
                  <a:gd name="connsiteX1" fmla="*/ 45000 w 180000"/>
                  <a:gd name="connsiteY1" fmla="*/ 90000 h 180000"/>
                  <a:gd name="connsiteX2" fmla="*/ 45000 w 180000"/>
                  <a:gd name="connsiteY2" fmla="*/ 0 h 180000"/>
                  <a:gd name="connsiteX3" fmla="*/ 135000 w 180000"/>
                  <a:gd name="connsiteY3" fmla="*/ 0 h 180000"/>
                  <a:gd name="connsiteX4" fmla="*/ 135000 w 180000"/>
                  <a:gd name="connsiteY4" fmla="*/ 90000 h 180000"/>
                  <a:gd name="connsiteX5" fmla="*/ 180000 w 180000"/>
                  <a:gd name="connsiteY5" fmla="*/ 90000 h 180000"/>
                  <a:gd name="connsiteX6" fmla="*/ 90000 w 180000"/>
                  <a:gd name="connsiteY6" fmla="*/ 180000 h 180000"/>
                  <a:gd name="connsiteX7" fmla="*/ 0 w 180000"/>
                  <a:gd name="connsiteY7" fmla="*/ 9000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fill="none" extrusionOk="0">
                    <a:moveTo>
                      <a:pt x="0" y="90000"/>
                    </a:moveTo>
                    <a:cubicBezTo>
                      <a:pt x="10976" y="91269"/>
                      <a:pt x="33549" y="87691"/>
                      <a:pt x="45000" y="90000"/>
                    </a:cubicBezTo>
                    <a:cubicBezTo>
                      <a:pt x="40503" y="62563"/>
                      <a:pt x="46538" y="17209"/>
                      <a:pt x="45000" y="0"/>
                    </a:cubicBezTo>
                    <a:cubicBezTo>
                      <a:pt x="57377" y="-6146"/>
                      <a:pt x="100705" y="-526"/>
                      <a:pt x="135000" y="0"/>
                    </a:cubicBezTo>
                    <a:cubicBezTo>
                      <a:pt x="135482" y="37140"/>
                      <a:pt x="130755" y="68581"/>
                      <a:pt x="135000" y="90000"/>
                    </a:cubicBezTo>
                    <a:cubicBezTo>
                      <a:pt x="153577" y="88289"/>
                      <a:pt x="175415" y="88271"/>
                      <a:pt x="180000" y="90000"/>
                    </a:cubicBezTo>
                    <a:cubicBezTo>
                      <a:pt x="142930" y="136956"/>
                      <a:pt x="125645" y="134456"/>
                      <a:pt x="90000" y="180000"/>
                    </a:cubicBezTo>
                    <a:cubicBezTo>
                      <a:pt x="58684" y="146755"/>
                      <a:pt x="32053" y="111016"/>
                      <a:pt x="0" y="90000"/>
                    </a:cubicBezTo>
                    <a:close/>
                  </a:path>
                  <a:path w="180000" h="180000" stroke="0" extrusionOk="0">
                    <a:moveTo>
                      <a:pt x="0" y="90000"/>
                    </a:moveTo>
                    <a:cubicBezTo>
                      <a:pt x="6776" y="86295"/>
                      <a:pt x="37533" y="92462"/>
                      <a:pt x="45000" y="90000"/>
                    </a:cubicBezTo>
                    <a:cubicBezTo>
                      <a:pt x="52182" y="53570"/>
                      <a:pt x="48749" y="30367"/>
                      <a:pt x="45000" y="0"/>
                    </a:cubicBezTo>
                    <a:cubicBezTo>
                      <a:pt x="79956" y="1700"/>
                      <a:pt x="120120" y="-4504"/>
                      <a:pt x="135000" y="0"/>
                    </a:cubicBezTo>
                    <a:cubicBezTo>
                      <a:pt x="129087" y="44123"/>
                      <a:pt x="126980" y="67773"/>
                      <a:pt x="135000" y="90000"/>
                    </a:cubicBezTo>
                    <a:cubicBezTo>
                      <a:pt x="141267" y="87917"/>
                      <a:pt x="163663" y="90541"/>
                      <a:pt x="180000" y="90000"/>
                    </a:cubicBezTo>
                    <a:cubicBezTo>
                      <a:pt x="174176" y="107124"/>
                      <a:pt x="105916" y="176190"/>
                      <a:pt x="90000" y="180000"/>
                    </a:cubicBezTo>
                    <a:cubicBezTo>
                      <a:pt x="64370" y="165990"/>
                      <a:pt x="47854" y="132103"/>
                      <a:pt x="0" y="90000"/>
                    </a:cubicBezTo>
                    <a:close/>
                  </a:path>
                </a:pathLst>
              </a:custGeom>
              <a:solidFill>
                <a:schemeClr val="accent5">
                  <a:lumMod val="20000"/>
                  <a:lumOff val="80000"/>
                </a:schemeClr>
              </a:solidFill>
              <a:ln>
                <a:solidFill>
                  <a:schemeClr val="accent5"/>
                </a:solidFill>
                <a:extLst>
                  <a:ext uri="{C807C97D-BFC1-408E-A445-0C87EB9F89A2}">
                    <ask:lineSketchStyleProps xmlns="" xmlns:ask="http://schemas.microsoft.com/office/drawing/2018/sketchyshapes" sd="121903347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pic>
          <p:nvPicPr>
            <p:cNvPr id="1026" name="Picture 2">
              <a:extLst>
                <a:ext uri="{FF2B5EF4-FFF2-40B4-BE49-F238E27FC236}">
                  <a16:creationId xmlns:a16="http://schemas.microsoft.com/office/drawing/2014/main" id="{933830CA-E482-1443-9C79-442E4C65C7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1152877" y="3254499"/>
              <a:ext cx="3374589" cy="109035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文本框 18">
            <a:extLst>
              <a:ext uri="{FF2B5EF4-FFF2-40B4-BE49-F238E27FC236}">
                <a16:creationId xmlns:a16="http://schemas.microsoft.com/office/drawing/2014/main" id="{F6F15D1F-F959-564A-99CB-CAB5888B31FC}"/>
              </a:ext>
            </a:extLst>
          </p:cNvPr>
          <p:cNvSpPr txBox="1"/>
          <p:nvPr/>
        </p:nvSpPr>
        <p:spPr>
          <a:xfrm>
            <a:off x="4681099" y="1685035"/>
            <a:ext cx="291201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000" b="1" dirty="0">
                <a:latin typeface="Calibri" panose="020F0502020204030204" pitchFamily="34" charset="0"/>
                <a:cs typeface="Calibri" panose="020F0502020204030204" pitchFamily="34" charset="0"/>
              </a:rPr>
              <a:t>Protocol</a:t>
            </a:r>
            <a:r>
              <a:rPr lang="zh-CN" altLang="en-US" sz="2000" b="1" dirty="0">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Packets/Message</a:t>
            </a:r>
            <a:endParaRPr kumimoji="0" lang="zh-CN" altLang="en-US" sz="20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
        <p:nvSpPr>
          <p:cNvPr id="20" name="任意形状 19">
            <a:extLst>
              <a:ext uri="{FF2B5EF4-FFF2-40B4-BE49-F238E27FC236}">
                <a16:creationId xmlns:a16="http://schemas.microsoft.com/office/drawing/2014/main" id="{45E9ED88-430A-4643-B958-75484D4A6BE7}"/>
              </a:ext>
            </a:extLst>
          </p:cNvPr>
          <p:cNvSpPr/>
          <p:nvPr/>
        </p:nvSpPr>
        <p:spPr>
          <a:xfrm>
            <a:off x="3137335" y="2050057"/>
            <a:ext cx="3168869" cy="606817"/>
          </a:xfrm>
          <a:custGeom>
            <a:avLst/>
            <a:gdLst>
              <a:gd name="connsiteX0" fmla="*/ 0 w 3168869"/>
              <a:gd name="connsiteY0" fmla="*/ 854157 h 854157"/>
              <a:gd name="connsiteX1" fmla="*/ 993228 w 3168869"/>
              <a:gd name="connsiteY1" fmla="*/ 2819 h 854157"/>
              <a:gd name="connsiteX2" fmla="*/ 3168869 w 3168869"/>
              <a:gd name="connsiteY2" fmla="*/ 601909 h 854157"/>
            </a:gdLst>
            <a:ahLst/>
            <a:cxnLst>
              <a:cxn ang="0">
                <a:pos x="connsiteX0" y="connsiteY0"/>
              </a:cxn>
              <a:cxn ang="0">
                <a:pos x="connsiteX1" y="connsiteY1"/>
              </a:cxn>
              <a:cxn ang="0">
                <a:pos x="connsiteX2" y="connsiteY2"/>
              </a:cxn>
            </a:cxnLst>
            <a:rect l="l" t="t" r="r" b="b"/>
            <a:pathLst>
              <a:path w="3168869" h="854157">
                <a:moveTo>
                  <a:pt x="0" y="854157"/>
                </a:moveTo>
                <a:cubicBezTo>
                  <a:pt x="232541" y="449508"/>
                  <a:pt x="465083" y="44860"/>
                  <a:pt x="993228" y="2819"/>
                </a:cubicBezTo>
                <a:cubicBezTo>
                  <a:pt x="1521373" y="-39222"/>
                  <a:pt x="2498835" y="399585"/>
                  <a:pt x="3168869" y="601909"/>
                </a:cubicBezTo>
              </a:path>
            </a:pathLst>
          </a:custGeom>
          <a:noFill/>
          <a:ln w="41275"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25" name="灯片编号占位符 7">
            <a:extLst>
              <a:ext uri="{FF2B5EF4-FFF2-40B4-BE49-F238E27FC236}">
                <a16:creationId xmlns:a16="http://schemas.microsoft.com/office/drawing/2014/main" id="{C5FA8851-E003-D04B-B4EB-77C9B680FD27}"/>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11</a:t>
            </a:fld>
            <a:endParaRPr lang="zh-CN" altLang="en-US"/>
          </a:p>
        </p:txBody>
      </p:sp>
    </p:spTree>
    <p:extLst>
      <p:ext uri="{BB962C8B-B14F-4D97-AF65-F5344CB8AC3E}">
        <p14:creationId xmlns:p14="http://schemas.microsoft.com/office/powerpoint/2010/main" val="374904818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88A157FB-A4A6-D24E-AB86-DA2E98762D88}"/>
              </a:ext>
            </a:extLst>
          </p:cNvPr>
          <p:cNvSpPr/>
          <p:nvPr/>
        </p:nvSpPr>
        <p:spPr>
          <a:xfrm>
            <a:off x="5798419" y="5091953"/>
            <a:ext cx="4539863" cy="133134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b="1" dirty="0">
              <a:solidFill>
                <a:srgbClr val="FF0000"/>
              </a:solidFill>
              <a:latin typeface="Chalkboard" panose="03050602040202020205" pitchFamily="66" charset="0"/>
              <a:cs typeface="Calibri" panose="020F0502020204030204" pitchFamily="34" charset="0"/>
            </a:endParaRPr>
          </a:p>
        </p:txBody>
      </p:sp>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a:xfrm>
            <a:off x="838200" y="365125"/>
            <a:ext cx="10904034" cy="1325563"/>
          </a:xfrm>
        </p:spPr>
        <p:txBody>
          <a:bodyPr/>
          <a:lstStyle/>
          <a:p>
            <a:r>
              <a:rPr kumimoji="1" lang="en-US" altLang="zh-CN" dirty="0"/>
              <a:t>Application II: Network Fuzzing (</a:t>
            </a:r>
            <a:r>
              <a:rPr kumimoji="1" lang="en-US" altLang="zh-CN" b="1" dirty="0"/>
              <a:t>NetLifter@CCS’23</a:t>
            </a:r>
            <a:r>
              <a:rPr kumimoji="1" lang="en-US" altLang="zh-CN" dirty="0"/>
              <a:t>)</a:t>
            </a:r>
            <a:endParaRPr kumimoji="1" lang="zh-CN" altLang="en-US" dirty="0"/>
          </a:p>
        </p:txBody>
      </p:sp>
      <p:grpSp>
        <p:nvGrpSpPr>
          <p:cNvPr id="17" name="组合 16">
            <a:extLst>
              <a:ext uri="{FF2B5EF4-FFF2-40B4-BE49-F238E27FC236}">
                <a16:creationId xmlns:a16="http://schemas.microsoft.com/office/drawing/2014/main" id="{EABEF150-289D-AE41-B57A-01186CF4203C}"/>
              </a:ext>
            </a:extLst>
          </p:cNvPr>
          <p:cNvGrpSpPr/>
          <p:nvPr/>
        </p:nvGrpSpPr>
        <p:grpSpPr>
          <a:xfrm>
            <a:off x="1115902" y="2299577"/>
            <a:ext cx="9546399" cy="2138855"/>
            <a:chOff x="1152877" y="2732744"/>
            <a:chExt cx="9546399" cy="2138855"/>
          </a:xfrm>
        </p:grpSpPr>
        <p:grpSp>
          <p:nvGrpSpPr>
            <p:cNvPr id="16" name="组合 15">
              <a:extLst>
                <a:ext uri="{FF2B5EF4-FFF2-40B4-BE49-F238E27FC236}">
                  <a16:creationId xmlns:a16="http://schemas.microsoft.com/office/drawing/2014/main" id="{B3D005F4-D7C5-9D40-A665-6CBF51A1C2F9}"/>
                </a:ext>
              </a:extLst>
            </p:cNvPr>
            <p:cNvGrpSpPr/>
            <p:nvPr/>
          </p:nvGrpSpPr>
          <p:grpSpPr>
            <a:xfrm>
              <a:off x="4728035" y="2732744"/>
              <a:ext cx="5971241" cy="2138855"/>
              <a:chOff x="4416560" y="1954313"/>
              <a:chExt cx="1820447" cy="652071"/>
            </a:xfrm>
          </p:grpSpPr>
          <p:sp>
            <p:nvSpPr>
              <p:cNvPr id="8" name="文本框 7">
                <a:extLst>
                  <a:ext uri="{FF2B5EF4-FFF2-40B4-BE49-F238E27FC236}">
                    <a16:creationId xmlns:a16="http://schemas.microsoft.com/office/drawing/2014/main" id="{FFA9DC0D-8F7E-FB45-8827-810AE0514A39}"/>
                  </a:ext>
                </a:extLst>
              </p:cNvPr>
              <p:cNvSpPr txBox="1"/>
              <p:nvPr/>
            </p:nvSpPr>
            <p:spPr>
              <a:xfrm>
                <a:off x="4802680" y="2484403"/>
                <a:ext cx="566508" cy="121981"/>
              </a:xfrm>
              <a:prstGeom prst="rect">
                <a:avLst/>
              </a:prstGeom>
              <a:noFill/>
            </p:spPr>
            <p:txBody>
              <a:bodyPr wrap="none" rtlCol="0">
                <a:spAutoFit/>
              </a:bodyPr>
              <a:lstStyle/>
              <a:p>
                <a:pPr algn="ctr"/>
                <a:r>
                  <a:rPr kumimoji="1" lang="en-US" altLang="zh-CN" sz="2000" b="1" dirty="0">
                    <a:latin typeface="Calibri" panose="020F0502020204030204" pitchFamily="34" charset="0"/>
                    <a:cs typeface="Calibri" panose="020F0502020204030204" pitchFamily="34" charset="0"/>
                  </a:rPr>
                  <a:t>Network Server</a:t>
                </a:r>
              </a:p>
            </p:txBody>
          </p:sp>
          <p:pic>
            <p:nvPicPr>
              <p:cNvPr id="9" name="图形 8" descr="服务器 轮廓">
                <a:extLst>
                  <a:ext uri="{FF2B5EF4-FFF2-40B4-BE49-F238E27FC236}">
                    <a16:creationId xmlns:a16="http://schemas.microsoft.com/office/drawing/2014/main" id="{41EF27B5-8AD9-1B43-A94A-30EC06355D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0932" y="1954313"/>
                <a:ext cx="526813" cy="526814"/>
              </a:xfrm>
              <a:prstGeom prst="rect">
                <a:avLst/>
              </a:prstGeom>
            </p:spPr>
          </p:pic>
          <p:cxnSp>
            <p:nvCxnSpPr>
              <p:cNvPr id="10" name="直线箭头连接符 9">
                <a:extLst>
                  <a:ext uri="{FF2B5EF4-FFF2-40B4-BE49-F238E27FC236}">
                    <a16:creationId xmlns:a16="http://schemas.microsoft.com/office/drawing/2014/main" id="{E2116D7C-F287-5340-A2AF-B08273BC8D75}"/>
                  </a:ext>
                </a:extLst>
              </p:cNvPr>
              <p:cNvCxnSpPr/>
              <p:nvPr/>
            </p:nvCxnSpPr>
            <p:spPr>
              <a:xfrm>
                <a:off x="4416560" y="2200499"/>
                <a:ext cx="320400" cy="0"/>
              </a:xfrm>
              <a:prstGeom prst="straightConnector1">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27D5BB3C-9BBD-C04F-8450-7C6430C9C0F7}"/>
                  </a:ext>
                </a:extLst>
              </p:cNvPr>
              <p:cNvCxnSpPr/>
              <p:nvPr/>
            </p:nvCxnSpPr>
            <p:spPr>
              <a:xfrm>
                <a:off x="4416560" y="2321681"/>
                <a:ext cx="320400" cy="0"/>
              </a:xfrm>
              <a:prstGeom prst="straightConnector1">
                <a:avLst/>
              </a:prstGeom>
              <a:ln w="50800">
                <a:solidFill>
                  <a:schemeClr val="accent6"/>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2" name="图形 11" descr="数据库 轮廓">
                <a:extLst>
                  <a:ext uri="{FF2B5EF4-FFF2-40B4-BE49-F238E27FC236}">
                    <a16:creationId xmlns:a16="http://schemas.microsoft.com/office/drawing/2014/main" id="{07203D70-97E9-0E4C-A5E3-BACC8228B9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7965" y="1966036"/>
                <a:ext cx="518958" cy="439012"/>
              </a:xfrm>
              <a:prstGeom prst="rect">
                <a:avLst/>
              </a:prstGeom>
            </p:spPr>
          </p:pic>
          <p:pic>
            <p:nvPicPr>
              <p:cNvPr id="13" name="图形 12" descr="甲壳虫 纯色填充">
                <a:extLst>
                  <a:ext uri="{FF2B5EF4-FFF2-40B4-BE49-F238E27FC236}">
                    <a16:creationId xmlns:a16="http://schemas.microsoft.com/office/drawing/2014/main" id="{8A1DFFC7-3EEF-7942-AC78-E8851CCCDB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7501" y="2246516"/>
                <a:ext cx="219506" cy="219506"/>
              </a:xfrm>
              <a:prstGeom prst="rect">
                <a:avLst/>
              </a:prstGeom>
            </p:spPr>
          </p:pic>
          <p:sp>
            <p:nvSpPr>
              <p:cNvPr id="14" name="文本框 13">
                <a:extLst>
                  <a:ext uri="{FF2B5EF4-FFF2-40B4-BE49-F238E27FC236}">
                    <a16:creationId xmlns:a16="http://schemas.microsoft.com/office/drawing/2014/main" id="{080691B4-EFF2-2B4F-B4D2-59D0329F7324}"/>
                  </a:ext>
                </a:extLst>
              </p:cNvPr>
              <p:cNvSpPr txBox="1"/>
              <p:nvPr/>
            </p:nvSpPr>
            <p:spPr>
              <a:xfrm>
                <a:off x="5766913" y="2477478"/>
                <a:ext cx="450685" cy="121981"/>
              </a:xfrm>
              <a:prstGeom prst="rect">
                <a:avLst/>
              </a:prstGeom>
              <a:noFill/>
            </p:spPr>
            <p:txBody>
              <a:bodyPr wrap="none" rtlCol="0">
                <a:spAutoFit/>
              </a:bodyPr>
              <a:lstStyle/>
              <a:p>
                <a:pPr algn="ctr"/>
                <a:r>
                  <a:rPr kumimoji="1" lang="en-US" altLang="zh-CN" sz="2000" b="1" dirty="0">
                    <a:latin typeface="Calibri" panose="020F0502020204030204" pitchFamily="34" charset="0"/>
                    <a:cs typeface="Calibri" panose="020F0502020204030204" pitchFamily="34" charset="0"/>
                  </a:rPr>
                  <a:t>Bug</a:t>
                </a:r>
                <a:r>
                  <a:rPr kumimoji="1" lang="zh-CN" altLang="en-US" sz="2000" b="1" dirty="0">
                    <a:latin typeface="Calibri" panose="020F0502020204030204" pitchFamily="34" charset="0"/>
                    <a:cs typeface="Calibri" panose="020F0502020204030204" pitchFamily="34" charset="0"/>
                  </a:rPr>
                  <a:t> </a:t>
                </a:r>
                <a:r>
                  <a:rPr kumimoji="1" lang="en-US" altLang="zh-CN" sz="2000" b="1" dirty="0">
                    <a:latin typeface="Calibri" panose="020F0502020204030204" pitchFamily="34" charset="0"/>
                    <a:cs typeface="Calibri" panose="020F0502020204030204" pitchFamily="34" charset="0"/>
                  </a:rPr>
                  <a:t>Reports</a:t>
                </a:r>
              </a:p>
            </p:txBody>
          </p:sp>
          <p:sp>
            <p:nvSpPr>
              <p:cNvPr id="15" name="下箭头 14">
                <a:extLst>
                  <a:ext uri="{FF2B5EF4-FFF2-40B4-BE49-F238E27FC236}">
                    <a16:creationId xmlns:a16="http://schemas.microsoft.com/office/drawing/2014/main" id="{FFBBC0B1-D18F-0C41-92B9-DA42AF0C663D}"/>
                  </a:ext>
                </a:extLst>
              </p:cNvPr>
              <p:cNvSpPr/>
              <p:nvPr/>
            </p:nvSpPr>
            <p:spPr>
              <a:xfrm rot="5400000" flipV="1">
                <a:off x="5461327" y="2163417"/>
                <a:ext cx="180000" cy="180000"/>
              </a:xfrm>
              <a:custGeom>
                <a:avLst/>
                <a:gdLst>
                  <a:gd name="connsiteX0" fmla="*/ 0 w 180000"/>
                  <a:gd name="connsiteY0" fmla="*/ 90000 h 180000"/>
                  <a:gd name="connsiteX1" fmla="*/ 45000 w 180000"/>
                  <a:gd name="connsiteY1" fmla="*/ 90000 h 180000"/>
                  <a:gd name="connsiteX2" fmla="*/ 45000 w 180000"/>
                  <a:gd name="connsiteY2" fmla="*/ 0 h 180000"/>
                  <a:gd name="connsiteX3" fmla="*/ 135000 w 180000"/>
                  <a:gd name="connsiteY3" fmla="*/ 0 h 180000"/>
                  <a:gd name="connsiteX4" fmla="*/ 135000 w 180000"/>
                  <a:gd name="connsiteY4" fmla="*/ 90000 h 180000"/>
                  <a:gd name="connsiteX5" fmla="*/ 180000 w 180000"/>
                  <a:gd name="connsiteY5" fmla="*/ 90000 h 180000"/>
                  <a:gd name="connsiteX6" fmla="*/ 90000 w 180000"/>
                  <a:gd name="connsiteY6" fmla="*/ 180000 h 180000"/>
                  <a:gd name="connsiteX7" fmla="*/ 0 w 180000"/>
                  <a:gd name="connsiteY7" fmla="*/ 9000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fill="none" extrusionOk="0">
                    <a:moveTo>
                      <a:pt x="0" y="90000"/>
                    </a:moveTo>
                    <a:cubicBezTo>
                      <a:pt x="10976" y="91269"/>
                      <a:pt x="33549" y="87691"/>
                      <a:pt x="45000" y="90000"/>
                    </a:cubicBezTo>
                    <a:cubicBezTo>
                      <a:pt x="40503" y="62563"/>
                      <a:pt x="46538" y="17209"/>
                      <a:pt x="45000" y="0"/>
                    </a:cubicBezTo>
                    <a:cubicBezTo>
                      <a:pt x="57377" y="-6146"/>
                      <a:pt x="100705" y="-526"/>
                      <a:pt x="135000" y="0"/>
                    </a:cubicBezTo>
                    <a:cubicBezTo>
                      <a:pt x="135482" y="37140"/>
                      <a:pt x="130755" y="68581"/>
                      <a:pt x="135000" y="90000"/>
                    </a:cubicBezTo>
                    <a:cubicBezTo>
                      <a:pt x="153577" y="88289"/>
                      <a:pt x="175415" y="88271"/>
                      <a:pt x="180000" y="90000"/>
                    </a:cubicBezTo>
                    <a:cubicBezTo>
                      <a:pt x="142930" y="136956"/>
                      <a:pt x="125645" y="134456"/>
                      <a:pt x="90000" y="180000"/>
                    </a:cubicBezTo>
                    <a:cubicBezTo>
                      <a:pt x="58684" y="146755"/>
                      <a:pt x="32053" y="111016"/>
                      <a:pt x="0" y="90000"/>
                    </a:cubicBezTo>
                    <a:close/>
                  </a:path>
                  <a:path w="180000" h="180000" stroke="0" extrusionOk="0">
                    <a:moveTo>
                      <a:pt x="0" y="90000"/>
                    </a:moveTo>
                    <a:cubicBezTo>
                      <a:pt x="6776" y="86295"/>
                      <a:pt x="37533" y="92462"/>
                      <a:pt x="45000" y="90000"/>
                    </a:cubicBezTo>
                    <a:cubicBezTo>
                      <a:pt x="52182" y="53570"/>
                      <a:pt x="48749" y="30367"/>
                      <a:pt x="45000" y="0"/>
                    </a:cubicBezTo>
                    <a:cubicBezTo>
                      <a:pt x="79956" y="1700"/>
                      <a:pt x="120120" y="-4504"/>
                      <a:pt x="135000" y="0"/>
                    </a:cubicBezTo>
                    <a:cubicBezTo>
                      <a:pt x="129087" y="44123"/>
                      <a:pt x="126980" y="67773"/>
                      <a:pt x="135000" y="90000"/>
                    </a:cubicBezTo>
                    <a:cubicBezTo>
                      <a:pt x="141267" y="87917"/>
                      <a:pt x="163663" y="90541"/>
                      <a:pt x="180000" y="90000"/>
                    </a:cubicBezTo>
                    <a:cubicBezTo>
                      <a:pt x="174176" y="107124"/>
                      <a:pt x="105916" y="176190"/>
                      <a:pt x="90000" y="180000"/>
                    </a:cubicBezTo>
                    <a:cubicBezTo>
                      <a:pt x="64370" y="165990"/>
                      <a:pt x="47854" y="132103"/>
                      <a:pt x="0" y="90000"/>
                    </a:cubicBezTo>
                    <a:close/>
                  </a:path>
                </a:pathLst>
              </a:custGeom>
              <a:solidFill>
                <a:schemeClr val="accent5">
                  <a:lumMod val="20000"/>
                  <a:lumOff val="80000"/>
                </a:schemeClr>
              </a:solidFill>
              <a:ln>
                <a:solidFill>
                  <a:schemeClr val="accent5"/>
                </a:solidFill>
                <a:extLst>
                  <a:ext uri="{C807C97D-BFC1-408E-A445-0C87EB9F89A2}">
                    <ask:lineSketchStyleProps xmlns="" xmlns:ask="http://schemas.microsoft.com/office/drawing/2018/sketchyshapes" sd="121903347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pic>
          <p:nvPicPr>
            <p:cNvPr id="1026" name="Picture 2">
              <a:extLst>
                <a:ext uri="{FF2B5EF4-FFF2-40B4-BE49-F238E27FC236}">
                  <a16:creationId xmlns:a16="http://schemas.microsoft.com/office/drawing/2014/main" id="{933830CA-E482-1443-9C79-442E4C65C7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1152877" y="3254499"/>
              <a:ext cx="3374589" cy="109035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文本框 18">
            <a:extLst>
              <a:ext uri="{FF2B5EF4-FFF2-40B4-BE49-F238E27FC236}">
                <a16:creationId xmlns:a16="http://schemas.microsoft.com/office/drawing/2014/main" id="{F6F15D1F-F959-564A-99CB-CAB5888B31FC}"/>
              </a:ext>
            </a:extLst>
          </p:cNvPr>
          <p:cNvSpPr txBox="1"/>
          <p:nvPr/>
        </p:nvSpPr>
        <p:spPr>
          <a:xfrm>
            <a:off x="4681099" y="1685035"/>
            <a:ext cx="291201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000" b="1" dirty="0">
                <a:latin typeface="Calibri" panose="020F0502020204030204" pitchFamily="34" charset="0"/>
                <a:cs typeface="Calibri" panose="020F0502020204030204" pitchFamily="34" charset="0"/>
              </a:rPr>
              <a:t>Protocol</a:t>
            </a:r>
            <a:r>
              <a:rPr lang="zh-CN" altLang="en-US" sz="2000" b="1" dirty="0">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Packets/Message</a:t>
            </a:r>
            <a:endParaRPr kumimoji="0" lang="zh-CN" altLang="en-US" sz="20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
        <p:nvSpPr>
          <p:cNvPr id="20" name="任意形状 19">
            <a:extLst>
              <a:ext uri="{FF2B5EF4-FFF2-40B4-BE49-F238E27FC236}">
                <a16:creationId xmlns:a16="http://schemas.microsoft.com/office/drawing/2014/main" id="{45E9ED88-430A-4643-B958-75484D4A6BE7}"/>
              </a:ext>
            </a:extLst>
          </p:cNvPr>
          <p:cNvSpPr/>
          <p:nvPr/>
        </p:nvSpPr>
        <p:spPr>
          <a:xfrm>
            <a:off x="3137335" y="2050057"/>
            <a:ext cx="3168869" cy="606817"/>
          </a:xfrm>
          <a:custGeom>
            <a:avLst/>
            <a:gdLst>
              <a:gd name="connsiteX0" fmla="*/ 0 w 3168869"/>
              <a:gd name="connsiteY0" fmla="*/ 854157 h 854157"/>
              <a:gd name="connsiteX1" fmla="*/ 993228 w 3168869"/>
              <a:gd name="connsiteY1" fmla="*/ 2819 h 854157"/>
              <a:gd name="connsiteX2" fmla="*/ 3168869 w 3168869"/>
              <a:gd name="connsiteY2" fmla="*/ 601909 h 854157"/>
            </a:gdLst>
            <a:ahLst/>
            <a:cxnLst>
              <a:cxn ang="0">
                <a:pos x="connsiteX0" y="connsiteY0"/>
              </a:cxn>
              <a:cxn ang="0">
                <a:pos x="connsiteX1" y="connsiteY1"/>
              </a:cxn>
              <a:cxn ang="0">
                <a:pos x="connsiteX2" y="connsiteY2"/>
              </a:cxn>
            </a:cxnLst>
            <a:rect l="l" t="t" r="r" b="b"/>
            <a:pathLst>
              <a:path w="3168869" h="854157">
                <a:moveTo>
                  <a:pt x="0" y="854157"/>
                </a:moveTo>
                <a:cubicBezTo>
                  <a:pt x="232541" y="449508"/>
                  <a:pt x="465083" y="44860"/>
                  <a:pt x="993228" y="2819"/>
                </a:cubicBezTo>
                <a:cubicBezTo>
                  <a:pt x="1521373" y="-39222"/>
                  <a:pt x="2498835" y="399585"/>
                  <a:pt x="3168869" y="601909"/>
                </a:cubicBezTo>
              </a:path>
            </a:pathLst>
          </a:custGeom>
          <a:noFill/>
          <a:ln w="41275"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21" name="文本框 20">
            <a:extLst>
              <a:ext uri="{FF2B5EF4-FFF2-40B4-BE49-F238E27FC236}">
                <a16:creationId xmlns:a16="http://schemas.microsoft.com/office/drawing/2014/main" id="{C5E71D96-4CE4-D047-80F9-B2AB40AEC29B}"/>
              </a:ext>
            </a:extLst>
          </p:cNvPr>
          <p:cNvSpPr txBox="1"/>
          <p:nvPr/>
        </p:nvSpPr>
        <p:spPr>
          <a:xfrm>
            <a:off x="5746242" y="4636466"/>
            <a:ext cx="2322109"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000" b="1" dirty="0">
                <a:solidFill>
                  <a:srgbClr val="FF0000"/>
                </a:solidFill>
                <a:latin typeface="Calibri" panose="020F0502020204030204" pitchFamily="34" charset="0"/>
                <a:cs typeface="Calibri" panose="020F0502020204030204" pitchFamily="34" charset="0"/>
              </a:rPr>
              <a:t>Drop</a:t>
            </a:r>
            <a:r>
              <a:rPr lang="zh-CN" altLang="en-US" sz="2000" b="1" dirty="0">
                <a:solidFill>
                  <a:srgbClr val="FF0000"/>
                </a:solidFill>
                <a:latin typeface="Calibri" panose="020F0502020204030204" pitchFamily="34" charset="0"/>
                <a:cs typeface="Calibri" panose="020F0502020204030204" pitchFamily="34" charset="0"/>
              </a:rPr>
              <a:t> </a:t>
            </a:r>
            <a:r>
              <a:rPr lang="en-US" altLang="zh-CN" sz="2000" b="1" dirty="0">
                <a:solidFill>
                  <a:srgbClr val="FF0000"/>
                </a:solidFill>
                <a:latin typeface="Calibri" panose="020F0502020204030204" pitchFamily="34" charset="0"/>
                <a:cs typeface="Calibri" panose="020F0502020204030204" pitchFamily="34" charset="0"/>
              </a:rPr>
              <a:t>Invalid</a:t>
            </a:r>
            <a:r>
              <a:rPr lang="zh-CN" altLang="en-US" sz="2000" b="1" dirty="0">
                <a:solidFill>
                  <a:srgbClr val="FF0000"/>
                </a:solidFill>
                <a:latin typeface="Calibri" panose="020F0502020204030204" pitchFamily="34" charset="0"/>
                <a:cs typeface="Calibri" panose="020F0502020204030204" pitchFamily="34" charset="0"/>
              </a:rPr>
              <a:t> </a:t>
            </a:r>
            <a:r>
              <a:rPr lang="en-US" altLang="zh-CN" sz="2000" b="1" dirty="0">
                <a:solidFill>
                  <a:srgbClr val="FF0000"/>
                </a:solidFill>
                <a:latin typeface="Calibri" panose="020F0502020204030204" pitchFamily="34" charset="0"/>
                <a:cs typeface="Calibri" panose="020F0502020204030204" pitchFamily="34" charset="0"/>
              </a:rPr>
              <a:t>Packets</a:t>
            </a:r>
            <a:r>
              <a:rPr lang="zh-CN" altLang="en-US" sz="2000" b="1" dirty="0">
                <a:solidFill>
                  <a:srgbClr val="FF0000"/>
                </a:solidFill>
                <a:latin typeface="Calibri" panose="020F0502020204030204" pitchFamily="34" charset="0"/>
                <a:cs typeface="Calibri" panose="020F0502020204030204" pitchFamily="34" charset="0"/>
              </a:rPr>
              <a:t> </a:t>
            </a:r>
            <a:endParaRPr kumimoji="0" lang="zh-CN" altLang="en-US" sz="2000" b="1"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等线"/>
            </a:endParaRPr>
          </a:p>
        </p:txBody>
      </p:sp>
      <p:sp>
        <p:nvSpPr>
          <p:cNvPr id="25" name="灯片编号占位符 7">
            <a:extLst>
              <a:ext uri="{FF2B5EF4-FFF2-40B4-BE49-F238E27FC236}">
                <a16:creationId xmlns:a16="http://schemas.microsoft.com/office/drawing/2014/main" id="{C5FA8851-E003-D04B-B4EB-77C9B680FD27}"/>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12</a:t>
            </a:fld>
            <a:endParaRPr lang="zh-CN" altLang="en-US"/>
          </a:p>
        </p:txBody>
      </p:sp>
      <p:sp>
        <p:nvSpPr>
          <p:cNvPr id="23" name="文本框 22">
            <a:extLst>
              <a:ext uri="{FF2B5EF4-FFF2-40B4-BE49-F238E27FC236}">
                <a16:creationId xmlns:a16="http://schemas.microsoft.com/office/drawing/2014/main" id="{FD2B1D49-7DC0-2146-A171-D9A826001407}"/>
              </a:ext>
            </a:extLst>
          </p:cNvPr>
          <p:cNvSpPr txBox="1">
            <a:spLocks/>
          </p:cNvSpPr>
          <p:nvPr/>
        </p:nvSpPr>
        <p:spPr>
          <a:xfrm>
            <a:off x="6032689" y="5178911"/>
            <a:ext cx="3062696"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b="1" i="0" u="none" strike="noStrike" cap="none" spc="0" normalizeH="0" baseline="0" dirty="0">
                <a:ln>
                  <a:noFill/>
                </a:ln>
                <a:solidFill>
                  <a:srgbClr val="0432FF"/>
                </a:solidFill>
                <a:effectLst/>
                <a:uFillTx/>
                <a:latin typeface="Calibri" panose="020F0502020204030204" pitchFamily="34" charset="0"/>
                <a:ea typeface="Ayuthaya" pitchFamily="2" charset="-34"/>
                <a:cs typeface="Calibri" panose="020F0502020204030204" pitchFamily="34" charset="0"/>
                <a:sym typeface="等线"/>
              </a:rPr>
              <a:t>if</a:t>
            </a:r>
            <a:r>
              <a:rPr kumimoji="0" lang="zh-CN" alt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rPr>
              <a:t> </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(packet[0]</a:t>
            </a:r>
            <a:r>
              <a:rPr kumimoji="0" lang="zh-CN" alt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rPr>
              <a:t> </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r>
              <a:rPr lang="en-US" altLang="zh-CN" dirty="0">
                <a:latin typeface="Calibri" panose="020F0502020204030204" pitchFamily="34" charset="0"/>
                <a:ea typeface="Ayuthaya" pitchFamily="2" charset="-34"/>
                <a:cs typeface="Calibri" panose="020F0502020204030204" pitchFamily="34" charset="0"/>
              </a:rPr>
              <a:t>=</a:t>
            </a:r>
            <a:r>
              <a:rPr lang="zh-CN" altLang="en-US"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ea typeface="Ayuthaya" pitchFamily="2" charset="-34"/>
                <a:cs typeface="Calibri" panose="020F0502020204030204" pitchFamily="34" charset="0"/>
              </a:rPr>
              <a:t>packet_length</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r>
              <a:rPr kumimoji="0" lang="zh-CN" alt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rPr>
              <a:t> </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p>
          <a:p>
            <a:pPr marL="0" marR="0" indent="0" algn="l" defTabSz="914400" rtl="0" fontAlgn="auto" latinLnBrk="0" hangingPunct="0">
              <a:lnSpc>
                <a:spcPct val="100000"/>
              </a:lnSpc>
              <a:spcBef>
                <a:spcPts val="0"/>
              </a:spcBef>
              <a:spcAft>
                <a:spcPts val="0"/>
              </a:spcAft>
              <a:buClrTx/>
              <a:buSzTx/>
              <a:buFontTx/>
              <a:buNone/>
              <a:tabLst/>
            </a:pPr>
            <a:r>
              <a:rPr lang="zh-CN" altLang="en-US" dirty="0">
                <a:latin typeface="Calibri" panose="020F0502020204030204" pitchFamily="34" charset="0"/>
                <a:cs typeface="Calibri" panose="020F0502020204030204" pitchFamily="34" charset="0"/>
              </a:rPr>
              <a:t>     </a:t>
            </a:r>
            <a:r>
              <a:rPr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ea typeface="Ayuthaya" pitchFamily="2" charset="-34"/>
                <a:cs typeface="Calibri" panose="020F0502020204030204" pitchFamily="34" charset="0"/>
              </a:rPr>
              <a:t>ERROR;</a:t>
            </a:r>
          </a:p>
          <a:p>
            <a:pPr marL="0" marR="0" indent="0" algn="l" defTabSz="914400" rtl="0" fontAlgn="auto" latinLnBrk="0" hangingPunct="0">
              <a:lnSpc>
                <a:spcPct val="100000"/>
              </a:lnSpc>
              <a:spcBef>
                <a:spcPts val="0"/>
              </a:spcBef>
              <a:spcAft>
                <a:spcPts val="0"/>
              </a:spcAft>
              <a:buClrTx/>
              <a:buSzTx/>
              <a:buFontTx/>
              <a:buNone/>
              <a:tabLst/>
            </a:pP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p>
          <a:p>
            <a:pPr marL="0" marR="0" indent="0" algn="l" defTabSz="914400" rtl="0" fontAlgn="auto" latinLnBrk="0" hangingPunct="0">
              <a:lnSpc>
                <a:spcPct val="100000"/>
              </a:lnSpc>
              <a:spcBef>
                <a:spcPts val="0"/>
              </a:spcBef>
              <a:spcAft>
                <a:spcPts val="0"/>
              </a:spcAft>
              <a:buClrTx/>
              <a:buSzTx/>
              <a:buFontTx/>
              <a:buNone/>
              <a:tabLst/>
            </a:pPr>
            <a:r>
              <a:rPr lang="en-US" altLang="zh-CN" dirty="0">
                <a:latin typeface="Calibri" panose="020F0502020204030204" pitchFamily="34" charset="0"/>
                <a:ea typeface="Ayuthaya" pitchFamily="2" charset="-34"/>
                <a:cs typeface="Calibri" panose="020F0502020204030204" pitchFamily="34" charset="0"/>
              </a:rPr>
              <a:t>……</a:t>
            </a:r>
            <a:r>
              <a:rPr lang="zh-CN" altLang="en-US" dirty="0">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all</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business</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logics</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a:t>
            </a:r>
            <a:endParaRPr kumimoji="0" lang="zh-CN" altLang="en-US" b="0" i="0" u="none" strike="noStrike" cap="none" spc="0" normalizeH="0" baseline="0" dirty="0">
              <a:ln>
                <a:noFill/>
              </a:ln>
              <a:solidFill>
                <a:srgbClr val="00B050"/>
              </a:solidFill>
              <a:effectLst/>
              <a:uFillTx/>
              <a:latin typeface="Calibri" panose="020F0502020204030204" pitchFamily="34" charset="0"/>
              <a:cs typeface="Calibri" panose="020F0502020204030204" pitchFamily="34" charset="0"/>
              <a:sym typeface="等线"/>
            </a:endParaRPr>
          </a:p>
        </p:txBody>
      </p:sp>
    </p:spTree>
    <p:extLst>
      <p:ext uri="{BB962C8B-B14F-4D97-AF65-F5344CB8AC3E}">
        <p14:creationId xmlns:p14="http://schemas.microsoft.com/office/powerpoint/2010/main" val="273997510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矩形 26">
            <a:extLst>
              <a:ext uri="{FF2B5EF4-FFF2-40B4-BE49-F238E27FC236}">
                <a16:creationId xmlns:a16="http://schemas.microsoft.com/office/drawing/2014/main" id="{88A157FB-A4A6-D24E-AB86-DA2E98762D88}"/>
              </a:ext>
            </a:extLst>
          </p:cNvPr>
          <p:cNvSpPr/>
          <p:nvPr/>
        </p:nvSpPr>
        <p:spPr>
          <a:xfrm>
            <a:off x="5798419" y="5091953"/>
            <a:ext cx="4539863" cy="133134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2000" b="1" dirty="0">
              <a:solidFill>
                <a:srgbClr val="FF0000"/>
              </a:solidFill>
              <a:latin typeface="Chalkboard" panose="03050602040202020205" pitchFamily="66" charset="0"/>
              <a:cs typeface="Calibri" panose="020F0502020204030204" pitchFamily="34" charset="0"/>
            </a:endParaRPr>
          </a:p>
        </p:txBody>
      </p:sp>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a:xfrm>
            <a:off x="838199" y="365125"/>
            <a:ext cx="10781371" cy="1325563"/>
          </a:xfrm>
        </p:spPr>
        <p:txBody>
          <a:bodyPr/>
          <a:lstStyle/>
          <a:p>
            <a:r>
              <a:rPr kumimoji="1" lang="en-US" altLang="zh-CN" dirty="0"/>
              <a:t>Application II: Network Fuzzing (</a:t>
            </a:r>
            <a:r>
              <a:rPr kumimoji="1" lang="en-US" altLang="zh-CN" b="1" dirty="0"/>
              <a:t>NetLifter@CCS’23</a:t>
            </a:r>
            <a:r>
              <a:rPr kumimoji="1" lang="en-US" altLang="zh-CN" dirty="0"/>
              <a:t>)</a:t>
            </a:r>
            <a:endParaRPr kumimoji="1" lang="zh-CN" altLang="en-US" dirty="0"/>
          </a:p>
        </p:txBody>
      </p:sp>
      <p:grpSp>
        <p:nvGrpSpPr>
          <p:cNvPr id="17" name="组合 16">
            <a:extLst>
              <a:ext uri="{FF2B5EF4-FFF2-40B4-BE49-F238E27FC236}">
                <a16:creationId xmlns:a16="http://schemas.microsoft.com/office/drawing/2014/main" id="{EABEF150-289D-AE41-B57A-01186CF4203C}"/>
              </a:ext>
            </a:extLst>
          </p:cNvPr>
          <p:cNvGrpSpPr/>
          <p:nvPr/>
        </p:nvGrpSpPr>
        <p:grpSpPr>
          <a:xfrm>
            <a:off x="1115902" y="2299577"/>
            <a:ext cx="9546399" cy="2138855"/>
            <a:chOff x="1152877" y="2732744"/>
            <a:chExt cx="9546399" cy="2138855"/>
          </a:xfrm>
        </p:grpSpPr>
        <p:grpSp>
          <p:nvGrpSpPr>
            <p:cNvPr id="16" name="组合 15">
              <a:extLst>
                <a:ext uri="{FF2B5EF4-FFF2-40B4-BE49-F238E27FC236}">
                  <a16:creationId xmlns:a16="http://schemas.microsoft.com/office/drawing/2014/main" id="{B3D005F4-D7C5-9D40-A665-6CBF51A1C2F9}"/>
                </a:ext>
              </a:extLst>
            </p:cNvPr>
            <p:cNvGrpSpPr/>
            <p:nvPr/>
          </p:nvGrpSpPr>
          <p:grpSpPr>
            <a:xfrm>
              <a:off x="4728035" y="2732744"/>
              <a:ext cx="5971241" cy="2138855"/>
              <a:chOff x="4416560" y="1954313"/>
              <a:chExt cx="1820447" cy="652071"/>
            </a:xfrm>
          </p:grpSpPr>
          <p:sp>
            <p:nvSpPr>
              <p:cNvPr id="8" name="文本框 7">
                <a:extLst>
                  <a:ext uri="{FF2B5EF4-FFF2-40B4-BE49-F238E27FC236}">
                    <a16:creationId xmlns:a16="http://schemas.microsoft.com/office/drawing/2014/main" id="{FFA9DC0D-8F7E-FB45-8827-810AE0514A39}"/>
                  </a:ext>
                </a:extLst>
              </p:cNvPr>
              <p:cNvSpPr txBox="1"/>
              <p:nvPr/>
            </p:nvSpPr>
            <p:spPr>
              <a:xfrm>
                <a:off x="4802680" y="2484403"/>
                <a:ext cx="566508" cy="121981"/>
              </a:xfrm>
              <a:prstGeom prst="rect">
                <a:avLst/>
              </a:prstGeom>
              <a:noFill/>
            </p:spPr>
            <p:txBody>
              <a:bodyPr wrap="none" rtlCol="0">
                <a:spAutoFit/>
              </a:bodyPr>
              <a:lstStyle/>
              <a:p>
                <a:pPr algn="ctr"/>
                <a:r>
                  <a:rPr kumimoji="1" lang="en-US" altLang="zh-CN" sz="2000" b="1" dirty="0">
                    <a:latin typeface="Calibri" panose="020F0502020204030204" pitchFamily="34" charset="0"/>
                    <a:cs typeface="Calibri" panose="020F0502020204030204" pitchFamily="34" charset="0"/>
                  </a:rPr>
                  <a:t>Network Server</a:t>
                </a:r>
              </a:p>
            </p:txBody>
          </p:sp>
          <p:pic>
            <p:nvPicPr>
              <p:cNvPr id="9" name="图形 8" descr="服务器 轮廓">
                <a:extLst>
                  <a:ext uri="{FF2B5EF4-FFF2-40B4-BE49-F238E27FC236}">
                    <a16:creationId xmlns:a16="http://schemas.microsoft.com/office/drawing/2014/main" id="{41EF27B5-8AD9-1B43-A94A-30EC06355D9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0932" y="1954313"/>
                <a:ext cx="526813" cy="526814"/>
              </a:xfrm>
              <a:prstGeom prst="rect">
                <a:avLst/>
              </a:prstGeom>
            </p:spPr>
          </p:pic>
          <p:cxnSp>
            <p:nvCxnSpPr>
              <p:cNvPr id="10" name="直线箭头连接符 9">
                <a:extLst>
                  <a:ext uri="{FF2B5EF4-FFF2-40B4-BE49-F238E27FC236}">
                    <a16:creationId xmlns:a16="http://schemas.microsoft.com/office/drawing/2014/main" id="{E2116D7C-F287-5340-A2AF-B08273BC8D75}"/>
                  </a:ext>
                </a:extLst>
              </p:cNvPr>
              <p:cNvCxnSpPr/>
              <p:nvPr/>
            </p:nvCxnSpPr>
            <p:spPr>
              <a:xfrm>
                <a:off x="4416560" y="2200499"/>
                <a:ext cx="320400" cy="0"/>
              </a:xfrm>
              <a:prstGeom prst="straightConnector1">
                <a:avLst/>
              </a:prstGeom>
              <a:ln w="508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11" name="直线箭头连接符 10">
                <a:extLst>
                  <a:ext uri="{FF2B5EF4-FFF2-40B4-BE49-F238E27FC236}">
                    <a16:creationId xmlns:a16="http://schemas.microsoft.com/office/drawing/2014/main" id="{27D5BB3C-9BBD-C04F-8450-7C6430C9C0F7}"/>
                  </a:ext>
                </a:extLst>
              </p:cNvPr>
              <p:cNvCxnSpPr/>
              <p:nvPr/>
            </p:nvCxnSpPr>
            <p:spPr>
              <a:xfrm>
                <a:off x="4416560" y="2321681"/>
                <a:ext cx="320400" cy="0"/>
              </a:xfrm>
              <a:prstGeom prst="straightConnector1">
                <a:avLst/>
              </a:prstGeom>
              <a:ln w="50800">
                <a:solidFill>
                  <a:schemeClr val="accent6"/>
                </a:solidFill>
                <a:headEnd type="arrow"/>
                <a:tailEnd type="none"/>
              </a:ln>
            </p:spPr>
            <p:style>
              <a:lnRef idx="1">
                <a:schemeClr val="accent1"/>
              </a:lnRef>
              <a:fillRef idx="0">
                <a:schemeClr val="accent1"/>
              </a:fillRef>
              <a:effectRef idx="0">
                <a:schemeClr val="accent1"/>
              </a:effectRef>
              <a:fontRef idx="minor">
                <a:schemeClr val="tx1"/>
              </a:fontRef>
            </p:style>
          </p:cxnSp>
          <p:pic>
            <p:nvPicPr>
              <p:cNvPr id="12" name="图形 11" descr="数据库 轮廓">
                <a:extLst>
                  <a:ext uri="{FF2B5EF4-FFF2-40B4-BE49-F238E27FC236}">
                    <a16:creationId xmlns:a16="http://schemas.microsoft.com/office/drawing/2014/main" id="{07203D70-97E9-0E4C-A5E3-BACC8228B9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77965" y="1966036"/>
                <a:ext cx="518958" cy="439012"/>
              </a:xfrm>
              <a:prstGeom prst="rect">
                <a:avLst/>
              </a:prstGeom>
            </p:spPr>
          </p:pic>
          <p:pic>
            <p:nvPicPr>
              <p:cNvPr id="13" name="图形 12" descr="甲壳虫 纯色填充">
                <a:extLst>
                  <a:ext uri="{FF2B5EF4-FFF2-40B4-BE49-F238E27FC236}">
                    <a16:creationId xmlns:a16="http://schemas.microsoft.com/office/drawing/2014/main" id="{8A1DFFC7-3EEF-7942-AC78-E8851CCCDBA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7501" y="2246516"/>
                <a:ext cx="219506" cy="219506"/>
              </a:xfrm>
              <a:prstGeom prst="rect">
                <a:avLst/>
              </a:prstGeom>
            </p:spPr>
          </p:pic>
          <p:sp>
            <p:nvSpPr>
              <p:cNvPr id="14" name="文本框 13">
                <a:extLst>
                  <a:ext uri="{FF2B5EF4-FFF2-40B4-BE49-F238E27FC236}">
                    <a16:creationId xmlns:a16="http://schemas.microsoft.com/office/drawing/2014/main" id="{080691B4-EFF2-2B4F-B4D2-59D0329F7324}"/>
                  </a:ext>
                </a:extLst>
              </p:cNvPr>
              <p:cNvSpPr txBox="1"/>
              <p:nvPr/>
            </p:nvSpPr>
            <p:spPr>
              <a:xfrm>
                <a:off x="5766913" y="2477478"/>
                <a:ext cx="450685" cy="121981"/>
              </a:xfrm>
              <a:prstGeom prst="rect">
                <a:avLst/>
              </a:prstGeom>
              <a:noFill/>
            </p:spPr>
            <p:txBody>
              <a:bodyPr wrap="none" rtlCol="0">
                <a:spAutoFit/>
              </a:bodyPr>
              <a:lstStyle/>
              <a:p>
                <a:pPr algn="ctr"/>
                <a:r>
                  <a:rPr kumimoji="1" lang="en-US" altLang="zh-CN" sz="2000" b="1" dirty="0">
                    <a:latin typeface="Calibri" panose="020F0502020204030204" pitchFamily="34" charset="0"/>
                    <a:cs typeface="Calibri" panose="020F0502020204030204" pitchFamily="34" charset="0"/>
                  </a:rPr>
                  <a:t>Bug</a:t>
                </a:r>
                <a:r>
                  <a:rPr kumimoji="1" lang="zh-CN" altLang="en-US" sz="2000" b="1" dirty="0">
                    <a:latin typeface="Calibri" panose="020F0502020204030204" pitchFamily="34" charset="0"/>
                    <a:cs typeface="Calibri" panose="020F0502020204030204" pitchFamily="34" charset="0"/>
                  </a:rPr>
                  <a:t> </a:t>
                </a:r>
                <a:r>
                  <a:rPr kumimoji="1" lang="en-US" altLang="zh-CN" sz="2000" b="1" dirty="0">
                    <a:latin typeface="Calibri" panose="020F0502020204030204" pitchFamily="34" charset="0"/>
                    <a:cs typeface="Calibri" panose="020F0502020204030204" pitchFamily="34" charset="0"/>
                  </a:rPr>
                  <a:t>Reports</a:t>
                </a:r>
              </a:p>
            </p:txBody>
          </p:sp>
          <p:sp>
            <p:nvSpPr>
              <p:cNvPr id="15" name="下箭头 14">
                <a:extLst>
                  <a:ext uri="{FF2B5EF4-FFF2-40B4-BE49-F238E27FC236}">
                    <a16:creationId xmlns:a16="http://schemas.microsoft.com/office/drawing/2014/main" id="{FFBBC0B1-D18F-0C41-92B9-DA42AF0C663D}"/>
                  </a:ext>
                </a:extLst>
              </p:cNvPr>
              <p:cNvSpPr/>
              <p:nvPr/>
            </p:nvSpPr>
            <p:spPr>
              <a:xfrm rot="5400000" flipV="1">
                <a:off x="5461327" y="2163417"/>
                <a:ext cx="180000" cy="180000"/>
              </a:xfrm>
              <a:custGeom>
                <a:avLst/>
                <a:gdLst>
                  <a:gd name="connsiteX0" fmla="*/ 0 w 180000"/>
                  <a:gd name="connsiteY0" fmla="*/ 90000 h 180000"/>
                  <a:gd name="connsiteX1" fmla="*/ 45000 w 180000"/>
                  <a:gd name="connsiteY1" fmla="*/ 90000 h 180000"/>
                  <a:gd name="connsiteX2" fmla="*/ 45000 w 180000"/>
                  <a:gd name="connsiteY2" fmla="*/ 0 h 180000"/>
                  <a:gd name="connsiteX3" fmla="*/ 135000 w 180000"/>
                  <a:gd name="connsiteY3" fmla="*/ 0 h 180000"/>
                  <a:gd name="connsiteX4" fmla="*/ 135000 w 180000"/>
                  <a:gd name="connsiteY4" fmla="*/ 90000 h 180000"/>
                  <a:gd name="connsiteX5" fmla="*/ 180000 w 180000"/>
                  <a:gd name="connsiteY5" fmla="*/ 90000 h 180000"/>
                  <a:gd name="connsiteX6" fmla="*/ 90000 w 180000"/>
                  <a:gd name="connsiteY6" fmla="*/ 180000 h 180000"/>
                  <a:gd name="connsiteX7" fmla="*/ 0 w 180000"/>
                  <a:gd name="connsiteY7" fmla="*/ 90000 h 1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000" h="180000" fill="none" extrusionOk="0">
                    <a:moveTo>
                      <a:pt x="0" y="90000"/>
                    </a:moveTo>
                    <a:cubicBezTo>
                      <a:pt x="10976" y="91269"/>
                      <a:pt x="33549" y="87691"/>
                      <a:pt x="45000" y="90000"/>
                    </a:cubicBezTo>
                    <a:cubicBezTo>
                      <a:pt x="40503" y="62563"/>
                      <a:pt x="46538" y="17209"/>
                      <a:pt x="45000" y="0"/>
                    </a:cubicBezTo>
                    <a:cubicBezTo>
                      <a:pt x="57377" y="-6146"/>
                      <a:pt x="100705" y="-526"/>
                      <a:pt x="135000" y="0"/>
                    </a:cubicBezTo>
                    <a:cubicBezTo>
                      <a:pt x="135482" y="37140"/>
                      <a:pt x="130755" y="68581"/>
                      <a:pt x="135000" y="90000"/>
                    </a:cubicBezTo>
                    <a:cubicBezTo>
                      <a:pt x="153577" y="88289"/>
                      <a:pt x="175415" y="88271"/>
                      <a:pt x="180000" y="90000"/>
                    </a:cubicBezTo>
                    <a:cubicBezTo>
                      <a:pt x="142930" y="136956"/>
                      <a:pt x="125645" y="134456"/>
                      <a:pt x="90000" y="180000"/>
                    </a:cubicBezTo>
                    <a:cubicBezTo>
                      <a:pt x="58684" y="146755"/>
                      <a:pt x="32053" y="111016"/>
                      <a:pt x="0" y="90000"/>
                    </a:cubicBezTo>
                    <a:close/>
                  </a:path>
                  <a:path w="180000" h="180000" stroke="0" extrusionOk="0">
                    <a:moveTo>
                      <a:pt x="0" y="90000"/>
                    </a:moveTo>
                    <a:cubicBezTo>
                      <a:pt x="6776" y="86295"/>
                      <a:pt x="37533" y="92462"/>
                      <a:pt x="45000" y="90000"/>
                    </a:cubicBezTo>
                    <a:cubicBezTo>
                      <a:pt x="52182" y="53570"/>
                      <a:pt x="48749" y="30367"/>
                      <a:pt x="45000" y="0"/>
                    </a:cubicBezTo>
                    <a:cubicBezTo>
                      <a:pt x="79956" y="1700"/>
                      <a:pt x="120120" y="-4504"/>
                      <a:pt x="135000" y="0"/>
                    </a:cubicBezTo>
                    <a:cubicBezTo>
                      <a:pt x="129087" y="44123"/>
                      <a:pt x="126980" y="67773"/>
                      <a:pt x="135000" y="90000"/>
                    </a:cubicBezTo>
                    <a:cubicBezTo>
                      <a:pt x="141267" y="87917"/>
                      <a:pt x="163663" y="90541"/>
                      <a:pt x="180000" y="90000"/>
                    </a:cubicBezTo>
                    <a:cubicBezTo>
                      <a:pt x="174176" y="107124"/>
                      <a:pt x="105916" y="176190"/>
                      <a:pt x="90000" y="180000"/>
                    </a:cubicBezTo>
                    <a:cubicBezTo>
                      <a:pt x="64370" y="165990"/>
                      <a:pt x="47854" y="132103"/>
                      <a:pt x="0" y="90000"/>
                    </a:cubicBezTo>
                    <a:close/>
                  </a:path>
                </a:pathLst>
              </a:custGeom>
              <a:solidFill>
                <a:schemeClr val="accent5">
                  <a:lumMod val="20000"/>
                  <a:lumOff val="80000"/>
                </a:schemeClr>
              </a:solidFill>
              <a:ln>
                <a:solidFill>
                  <a:schemeClr val="accent5"/>
                </a:solidFill>
                <a:extLst>
                  <a:ext uri="{C807C97D-BFC1-408E-A445-0C87EB9F89A2}">
                    <ask:lineSketchStyleProps xmlns="" xmlns:ask="http://schemas.microsoft.com/office/drawing/2018/sketchyshapes" sd="1219033472">
                      <a:prstGeom prst="down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grpSp>
        <p:pic>
          <p:nvPicPr>
            <p:cNvPr id="1026" name="Picture 2">
              <a:extLst>
                <a:ext uri="{FF2B5EF4-FFF2-40B4-BE49-F238E27FC236}">
                  <a16:creationId xmlns:a16="http://schemas.microsoft.com/office/drawing/2014/main" id="{933830CA-E482-1443-9C79-442E4C65C7E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1152877" y="3254499"/>
              <a:ext cx="3374589" cy="1090358"/>
            </a:xfrm>
            <a:prstGeom prst="rect">
              <a:avLst/>
            </a:prstGeom>
            <a:noFill/>
            <a:extLst>
              <a:ext uri="{909E8E84-426E-40DD-AFC4-6F175D3DCCD1}">
                <a14:hiddenFill xmlns:a14="http://schemas.microsoft.com/office/drawing/2010/main">
                  <a:solidFill>
                    <a:srgbClr val="FFFFFF"/>
                  </a:solidFill>
                </a14:hiddenFill>
              </a:ext>
            </a:extLst>
          </p:spPr>
        </p:pic>
      </p:grpSp>
      <p:sp>
        <p:nvSpPr>
          <p:cNvPr id="19" name="文本框 18">
            <a:extLst>
              <a:ext uri="{FF2B5EF4-FFF2-40B4-BE49-F238E27FC236}">
                <a16:creationId xmlns:a16="http://schemas.microsoft.com/office/drawing/2014/main" id="{F6F15D1F-F959-564A-99CB-CAB5888B31FC}"/>
              </a:ext>
            </a:extLst>
          </p:cNvPr>
          <p:cNvSpPr txBox="1"/>
          <p:nvPr/>
        </p:nvSpPr>
        <p:spPr>
          <a:xfrm>
            <a:off x="4681099" y="1685035"/>
            <a:ext cx="2912014"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000" b="1" dirty="0">
                <a:latin typeface="Calibri" panose="020F0502020204030204" pitchFamily="34" charset="0"/>
                <a:cs typeface="Calibri" panose="020F0502020204030204" pitchFamily="34" charset="0"/>
              </a:rPr>
              <a:t>Protocol</a:t>
            </a:r>
            <a:r>
              <a:rPr lang="zh-CN" altLang="en-US" sz="2000" b="1" dirty="0">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Packets/Message</a:t>
            </a:r>
            <a:endParaRPr kumimoji="0" lang="zh-CN" altLang="en-US" sz="2000" b="1"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
        <p:nvSpPr>
          <p:cNvPr id="20" name="任意形状 19">
            <a:extLst>
              <a:ext uri="{FF2B5EF4-FFF2-40B4-BE49-F238E27FC236}">
                <a16:creationId xmlns:a16="http://schemas.microsoft.com/office/drawing/2014/main" id="{45E9ED88-430A-4643-B958-75484D4A6BE7}"/>
              </a:ext>
            </a:extLst>
          </p:cNvPr>
          <p:cNvSpPr/>
          <p:nvPr/>
        </p:nvSpPr>
        <p:spPr>
          <a:xfrm>
            <a:off x="3137335" y="2050057"/>
            <a:ext cx="3168869" cy="606817"/>
          </a:xfrm>
          <a:custGeom>
            <a:avLst/>
            <a:gdLst>
              <a:gd name="connsiteX0" fmla="*/ 0 w 3168869"/>
              <a:gd name="connsiteY0" fmla="*/ 854157 h 854157"/>
              <a:gd name="connsiteX1" fmla="*/ 993228 w 3168869"/>
              <a:gd name="connsiteY1" fmla="*/ 2819 h 854157"/>
              <a:gd name="connsiteX2" fmla="*/ 3168869 w 3168869"/>
              <a:gd name="connsiteY2" fmla="*/ 601909 h 854157"/>
            </a:gdLst>
            <a:ahLst/>
            <a:cxnLst>
              <a:cxn ang="0">
                <a:pos x="connsiteX0" y="connsiteY0"/>
              </a:cxn>
              <a:cxn ang="0">
                <a:pos x="connsiteX1" y="connsiteY1"/>
              </a:cxn>
              <a:cxn ang="0">
                <a:pos x="connsiteX2" y="connsiteY2"/>
              </a:cxn>
            </a:cxnLst>
            <a:rect l="l" t="t" r="r" b="b"/>
            <a:pathLst>
              <a:path w="3168869" h="854157">
                <a:moveTo>
                  <a:pt x="0" y="854157"/>
                </a:moveTo>
                <a:cubicBezTo>
                  <a:pt x="232541" y="449508"/>
                  <a:pt x="465083" y="44860"/>
                  <a:pt x="993228" y="2819"/>
                </a:cubicBezTo>
                <a:cubicBezTo>
                  <a:pt x="1521373" y="-39222"/>
                  <a:pt x="2498835" y="399585"/>
                  <a:pt x="3168869" y="601909"/>
                </a:cubicBezTo>
              </a:path>
            </a:pathLst>
          </a:custGeom>
          <a:noFill/>
          <a:ln w="41275" cap="flat">
            <a:solidFill>
              <a:schemeClr val="accent1"/>
            </a:solidFill>
            <a:prstDash val="solid"/>
            <a:miter lim="800000"/>
            <a:tailEnd type="arrow"/>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21" name="文本框 20">
            <a:extLst>
              <a:ext uri="{FF2B5EF4-FFF2-40B4-BE49-F238E27FC236}">
                <a16:creationId xmlns:a16="http://schemas.microsoft.com/office/drawing/2014/main" id="{C5E71D96-4CE4-D047-80F9-B2AB40AEC29B}"/>
              </a:ext>
            </a:extLst>
          </p:cNvPr>
          <p:cNvSpPr txBox="1"/>
          <p:nvPr/>
        </p:nvSpPr>
        <p:spPr>
          <a:xfrm>
            <a:off x="5746242" y="4636466"/>
            <a:ext cx="2322109" cy="40010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altLang="zh-CN" sz="2000" b="1" dirty="0">
                <a:solidFill>
                  <a:srgbClr val="FF0000"/>
                </a:solidFill>
                <a:latin typeface="Calibri" panose="020F0502020204030204" pitchFamily="34" charset="0"/>
                <a:cs typeface="Calibri" panose="020F0502020204030204" pitchFamily="34" charset="0"/>
              </a:rPr>
              <a:t>Drop</a:t>
            </a:r>
            <a:r>
              <a:rPr lang="zh-CN" altLang="en-US" sz="2000" b="1" dirty="0">
                <a:solidFill>
                  <a:srgbClr val="FF0000"/>
                </a:solidFill>
                <a:latin typeface="Calibri" panose="020F0502020204030204" pitchFamily="34" charset="0"/>
                <a:cs typeface="Calibri" panose="020F0502020204030204" pitchFamily="34" charset="0"/>
              </a:rPr>
              <a:t> </a:t>
            </a:r>
            <a:r>
              <a:rPr lang="en-US" altLang="zh-CN" sz="2000" b="1" dirty="0">
                <a:solidFill>
                  <a:srgbClr val="FF0000"/>
                </a:solidFill>
                <a:latin typeface="Calibri" panose="020F0502020204030204" pitchFamily="34" charset="0"/>
                <a:cs typeface="Calibri" panose="020F0502020204030204" pitchFamily="34" charset="0"/>
              </a:rPr>
              <a:t>Invalid</a:t>
            </a:r>
            <a:r>
              <a:rPr lang="zh-CN" altLang="en-US" sz="2000" b="1" dirty="0">
                <a:solidFill>
                  <a:srgbClr val="FF0000"/>
                </a:solidFill>
                <a:latin typeface="Calibri" panose="020F0502020204030204" pitchFamily="34" charset="0"/>
                <a:cs typeface="Calibri" panose="020F0502020204030204" pitchFamily="34" charset="0"/>
              </a:rPr>
              <a:t> </a:t>
            </a:r>
            <a:r>
              <a:rPr lang="en-US" altLang="zh-CN" sz="2000" b="1" dirty="0">
                <a:solidFill>
                  <a:srgbClr val="FF0000"/>
                </a:solidFill>
                <a:latin typeface="Calibri" panose="020F0502020204030204" pitchFamily="34" charset="0"/>
                <a:cs typeface="Calibri" panose="020F0502020204030204" pitchFamily="34" charset="0"/>
              </a:rPr>
              <a:t>Packets</a:t>
            </a:r>
            <a:r>
              <a:rPr lang="zh-CN" altLang="en-US" sz="2000" b="1" dirty="0">
                <a:solidFill>
                  <a:srgbClr val="FF0000"/>
                </a:solidFill>
                <a:latin typeface="Calibri" panose="020F0502020204030204" pitchFamily="34" charset="0"/>
                <a:cs typeface="Calibri" panose="020F0502020204030204" pitchFamily="34" charset="0"/>
              </a:rPr>
              <a:t> </a:t>
            </a:r>
            <a:endParaRPr kumimoji="0" lang="zh-CN" altLang="en-US" sz="2000" b="1" i="0" u="none" strike="noStrike" cap="none" spc="0" normalizeH="0" baseline="0" dirty="0">
              <a:ln>
                <a:noFill/>
              </a:ln>
              <a:solidFill>
                <a:srgbClr val="FF0000"/>
              </a:solidFill>
              <a:effectLst/>
              <a:uFillTx/>
              <a:latin typeface="Calibri" panose="020F0502020204030204" pitchFamily="34" charset="0"/>
              <a:cs typeface="Calibri" panose="020F0502020204030204" pitchFamily="34" charset="0"/>
              <a:sym typeface="等线"/>
            </a:endParaRPr>
          </a:p>
        </p:txBody>
      </p:sp>
      <p:sp>
        <p:nvSpPr>
          <p:cNvPr id="25" name="灯片编号占位符 7">
            <a:extLst>
              <a:ext uri="{FF2B5EF4-FFF2-40B4-BE49-F238E27FC236}">
                <a16:creationId xmlns:a16="http://schemas.microsoft.com/office/drawing/2014/main" id="{C5FA8851-E003-D04B-B4EB-77C9B680FD27}"/>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13</a:t>
            </a:fld>
            <a:endParaRPr lang="zh-CN" altLang="en-US"/>
          </a:p>
        </p:txBody>
      </p:sp>
      <p:sp>
        <p:nvSpPr>
          <p:cNvPr id="23" name="文本框 22">
            <a:extLst>
              <a:ext uri="{FF2B5EF4-FFF2-40B4-BE49-F238E27FC236}">
                <a16:creationId xmlns:a16="http://schemas.microsoft.com/office/drawing/2014/main" id="{FD2B1D49-7DC0-2146-A171-D9A826001407}"/>
              </a:ext>
            </a:extLst>
          </p:cNvPr>
          <p:cNvSpPr txBox="1"/>
          <p:nvPr/>
        </p:nvSpPr>
        <p:spPr>
          <a:xfrm>
            <a:off x="6032689" y="5178911"/>
            <a:ext cx="3062696"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b="1" i="0" u="none" strike="noStrike" cap="none" spc="0" normalizeH="0" baseline="0" dirty="0">
                <a:ln>
                  <a:noFill/>
                </a:ln>
                <a:solidFill>
                  <a:srgbClr val="0432FF"/>
                </a:solidFill>
                <a:effectLst/>
                <a:uFillTx/>
                <a:latin typeface="Calibri" panose="020F0502020204030204" pitchFamily="34" charset="0"/>
                <a:ea typeface="Ayuthaya" pitchFamily="2" charset="-34"/>
                <a:cs typeface="Calibri" panose="020F0502020204030204" pitchFamily="34" charset="0"/>
                <a:sym typeface="等线"/>
              </a:rPr>
              <a:t>if</a:t>
            </a:r>
            <a:r>
              <a:rPr kumimoji="0" lang="zh-CN" alt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rPr>
              <a:t> </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(packet[0]</a:t>
            </a:r>
            <a:r>
              <a:rPr kumimoji="0" lang="zh-CN" alt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rPr>
              <a:t> </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r>
              <a:rPr lang="en-US" altLang="zh-CN" dirty="0">
                <a:latin typeface="Calibri" panose="020F0502020204030204" pitchFamily="34" charset="0"/>
                <a:ea typeface="Ayuthaya" pitchFamily="2" charset="-34"/>
                <a:cs typeface="Calibri" panose="020F0502020204030204" pitchFamily="34" charset="0"/>
              </a:rPr>
              <a:t>=</a:t>
            </a:r>
            <a:r>
              <a:rPr lang="zh-CN" altLang="en-US" dirty="0">
                <a:latin typeface="Calibri" panose="020F0502020204030204" pitchFamily="34" charset="0"/>
                <a:cs typeface="Calibri" panose="020F0502020204030204" pitchFamily="34" charset="0"/>
              </a:rPr>
              <a:t> </a:t>
            </a:r>
            <a:r>
              <a:rPr lang="en-US" altLang="zh-CN" dirty="0" err="1">
                <a:latin typeface="Calibri" panose="020F0502020204030204" pitchFamily="34" charset="0"/>
                <a:ea typeface="Ayuthaya" pitchFamily="2" charset="-34"/>
                <a:cs typeface="Calibri" panose="020F0502020204030204" pitchFamily="34" charset="0"/>
              </a:rPr>
              <a:t>packet_length</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r>
              <a:rPr kumimoji="0" lang="zh-CN" altLang="en-US"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rPr>
              <a:t> </a:t>
            </a: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p>
          <a:p>
            <a:pPr marL="0" marR="0" indent="0" algn="l" defTabSz="914400" rtl="0" fontAlgn="auto" latinLnBrk="0" hangingPunct="0">
              <a:lnSpc>
                <a:spcPct val="100000"/>
              </a:lnSpc>
              <a:spcBef>
                <a:spcPts val="0"/>
              </a:spcBef>
              <a:spcAft>
                <a:spcPts val="0"/>
              </a:spcAft>
              <a:buClrTx/>
              <a:buSzTx/>
              <a:buFontTx/>
              <a:buNone/>
              <a:tabLst/>
            </a:pPr>
            <a:r>
              <a:rPr lang="zh-CN" altLang="en-US" dirty="0">
                <a:latin typeface="Calibri" panose="020F0502020204030204" pitchFamily="34" charset="0"/>
                <a:cs typeface="Calibri" panose="020F0502020204030204" pitchFamily="34" charset="0"/>
              </a:rPr>
              <a:t>     </a:t>
            </a:r>
            <a:r>
              <a:rPr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lang="zh-CN" altLang="en-US" dirty="0">
                <a:latin typeface="Calibri" panose="020F0502020204030204" pitchFamily="34" charset="0"/>
                <a:cs typeface="Calibri" panose="020F0502020204030204" pitchFamily="34" charset="0"/>
              </a:rPr>
              <a:t> </a:t>
            </a:r>
            <a:r>
              <a:rPr lang="en-US" altLang="zh-CN" dirty="0">
                <a:latin typeface="Calibri" panose="020F0502020204030204" pitchFamily="34" charset="0"/>
                <a:ea typeface="Ayuthaya" pitchFamily="2" charset="-34"/>
                <a:cs typeface="Calibri" panose="020F0502020204030204" pitchFamily="34" charset="0"/>
              </a:rPr>
              <a:t>ERROR;</a:t>
            </a:r>
          </a:p>
          <a:p>
            <a:pPr marL="0" marR="0" indent="0" algn="l" defTabSz="914400" rtl="0" fontAlgn="auto" latinLnBrk="0" hangingPunct="0">
              <a:lnSpc>
                <a:spcPct val="100000"/>
              </a:lnSpc>
              <a:spcBef>
                <a:spcPts val="0"/>
              </a:spcBef>
              <a:spcAft>
                <a:spcPts val="0"/>
              </a:spcAft>
              <a:buClrTx/>
              <a:buSzTx/>
              <a:buFontTx/>
              <a:buNone/>
              <a:tabLst/>
            </a:pPr>
            <a:r>
              <a:rPr kumimoji="0" lang="en-US" altLang="zh-CN"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a:t>
            </a:r>
          </a:p>
          <a:p>
            <a:pPr marL="0" marR="0" indent="0" algn="l" defTabSz="914400" rtl="0" fontAlgn="auto" latinLnBrk="0" hangingPunct="0">
              <a:lnSpc>
                <a:spcPct val="100000"/>
              </a:lnSpc>
              <a:spcBef>
                <a:spcPts val="0"/>
              </a:spcBef>
              <a:spcAft>
                <a:spcPts val="0"/>
              </a:spcAft>
              <a:buClrTx/>
              <a:buSzTx/>
              <a:buFontTx/>
              <a:buNone/>
              <a:tabLst/>
            </a:pPr>
            <a:r>
              <a:rPr lang="en-US" altLang="zh-CN" dirty="0">
                <a:latin typeface="Calibri" panose="020F0502020204030204" pitchFamily="34" charset="0"/>
                <a:ea typeface="Ayuthaya" pitchFamily="2" charset="-34"/>
                <a:cs typeface="Calibri" panose="020F0502020204030204" pitchFamily="34" charset="0"/>
              </a:rPr>
              <a:t>……</a:t>
            </a:r>
            <a:r>
              <a:rPr lang="zh-CN" altLang="en-US" dirty="0">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all</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business</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logics</a:t>
            </a:r>
            <a:r>
              <a:rPr lang="zh-CN" altLang="en-US" dirty="0">
                <a:solidFill>
                  <a:srgbClr val="00B050"/>
                </a:solidFill>
                <a:latin typeface="Calibri" panose="020F0502020204030204" pitchFamily="34" charset="0"/>
                <a:ea typeface="Ayuthaya" pitchFamily="2" charset="-34"/>
                <a:cs typeface="Calibri" panose="020F0502020204030204" pitchFamily="34" charset="0"/>
              </a:rPr>
              <a:t> *</a:t>
            </a:r>
            <a:r>
              <a:rPr lang="en-US" altLang="zh-CN" dirty="0">
                <a:solidFill>
                  <a:srgbClr val="00B050"/>
                </a:solidFill>
                <a:latin typeface="Calibri" panose="020F0502020204030204" pitchFamily="34" charset="0"/>
                <a:ea typeface="Ayuthaya" pitchFamily="2" charset="-34"/>
                <a:cs typeface="Calibri" panose="020F0502020204030204" pitchFamily="34" charset="0"/>
              </a:rPr>
              <a:t>/</a:t>
            </a:r>
            <a:endParaRPr kumimoji="0" lang="zh-CN" altLang="en-US" b="0" i="0" u="none" strike="noStrike" cap="none" spc="0" normalizeH="0" baseline="0" dirty="0">
              <a:ln>
                <a:noFill/>
              </a:ln>
              <a:solidFill>
                <a:srgbClr val="00B050"/>
              </a:solidFill>
              <a:effectLst/>
              <a:uFillTx/>
              <a:latin typeface="Calibri" panose="020F0502020204030204" pitchFamily="34" charset="0"/>
              <a:cs typeface="Calibri" panose="020F0502020204030204" pitchFamily="34" charset="0"/>
              <a:sym typeface="等线"/>
            </a:endParaRPr>
          </a:p>
        </p:txBody>
      </p:sp>
      <p:sp>
        <p:nvSpPr>
          <p:cNvPr id="24" name="矩形 23">
            <a:extLst>
              <a:ext uri="{FF2B5EF4-FFF2-40B4-BE49-F238E27FC236}">
                <a16:creationId xmlns:a16="http://schemas.microsoft.com/office/drawing/2014/main" id="{06708A94-65EC-AD4E-9D06-E0629C9AEA1E}"/>
              </a:ext>
            </a:extLst>
          </p:cNvPr>
          <p:cNvSpPr/>
          <p:nvPr/>
        </p:nvSpPr>
        <p:spPr>
          <a:xfrm>
            <a:off x="1492843" y="5091953"/>
            <a:ext cx="3942791" cy="984645"/>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kumimoji="1" lang="en-US" altLang="zh-CN" sz="1600" b="1" dirty="0">
                <a:solidFill>
                  <a:schemeClr val="tx1"/>
                </a:solidFill>
                <a:latin typeface="Chalkboard" panose="03050602040202020205" pitchFamily="66" charset="0"/>
                <a:cs typeface="Calibri" panose="020F0502020204030204" pitchFamily="34" charset="0"/>
              </a:rPr>
              <a:t>Using format to avoid generating a large number of invalid packets  </a:t>
            </a:r>
          </a:p>
        </p:txBody>
      </p:sp>
    </p:spTree>
    <p:extLst>
      <p:ext uri="{BB962C8B-B14F-4D97-AF65-F5344CB8AC3E}">
        <p14:creationId xmlns:p14="http://schemas.microsoft.com/office/powerpoint/2010/main" val="373151401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8B99F9-9CDB-1F47-A820-7DF1D15D30D4}"/>
              </a:ext>
            </a:extLst>
          </p:cNvPr>
          <p:cNvSpPr>
            <a:spLocks noGrp="1"/>
          </p:cNvSpPr>
          <p:nvPr>
            <p:ph type="title"/>
          </p:nvPr>
        </p:nvSpPr>
        <p:spPr>
          <a:xfrm>
            <a:off x="838199" y="365125"/>
            <a:ext cx="11182815" cy="1325563"/>
          </a:xfrm>
        </p:spPr>
        <p:txBody>
          <a:bodyPr/>
          <a:lstStyle/>
          <a:p>
            <a:r>
              <a:rPr kumimoji="1" lang="en-US" altLang="zh-CN" dirty="0"/>
              <a:t>Application II: Network Fuzzing (</a:t>
            </a:r>
            <a:r>
              <a:rPr kumimoji="1" lang="en-US" altLang="zh-CN" b="1" dirty="0"/>
              <a:t>NetLifter@CCS’23</a:t>
            </a:r>
            <a:r>
              <a:rPr kumimoji="1" lang="en-US" altLang="zh-CN" dirty="0"/>
              <a:t>)</a:t>
            </a:r>
            <a:endParaRPr kumimoji="1" lang="zh-CN" altLang="en-US" dirty="0"/>
          </a:p>
        </p:txBody>
      </p:sp>
      <p:pic>
        <p:nvPicPr>
          <p:cNvPr id="5" name="内容占位符 4" descr="图表, 条形图&#10;&#10;描述已自动生成">
            <a:extLst>
              <a:ext uri="{FF2B5EF4-FFF2-40B4-BE49-F238E27FC236}">
                <a16:creationId xmlns:a16="http://schemas.microsoft.com/office/drawing/2014/main" id="{F88EF3D7-C353-8D4B-944B-0F98E64D2F8C}"/>
              </a:ext>
            </a:extLst>
          </p:cNvPr>
          <p:cNvPicPr>
            <a:picLocks noGrp="1" noChangeAspect="1"/>
          </p:cNvPicPr>
          <p:nvPr>
            <p:ph idx="1"/>
          </p:nvPr>
        </p:nvPicPr>
        <p:blipFill>
          <a:blip r:embed="rId3"/>
          <a:stretch>
            <a:fillRect/>
          </a:stretch>
        </p:blipFill>
        <p:spPr>
          <a:xfrm>
            <a:off x="0" y="1564166"/>
            <a:ext cx="6647823" cy="2301853"/>
          </a:xfrm>
        </p:spPr>
      </p:pic>
      <p:sp>
        <p:nvSpPr>
          <p:cNvPr id="6" name="文本框 5">
            <a:extLst>
              <a:ext uri="{FF2B5EF4-FFF2-40B4-BE49-F238E27FC236}">
                <a16:creationId xmlns:a16="http://schemas.microsoft.com/office/drawing/2014/main" id="{CA0995BE-80DD-1B4F-9C1C-E5E9000E1F84}"/>
              </a:ext>
            </a:extLst>
          </p:cNvPr>
          <p:cNvSpPr txBox="1"/>
          <p:nvPr/>
        </p:nvSpPr>
        <p:spPr>
          <a:xfrm>
            <a:off x="1644135" y="3807547"/>
            <a:ext cx="3877985" cy="369332"/>
          </a:xfrm>
          <a:prstGeom prst="rect">
            <a:avLst/>
          </a:prstGeom>
          <a:noFill/>
        </p:spPr>
        <p:txBody>
          <a:bodyPr wrap="none" rtlCol="0">
            <a:spAutoFit/>
          </a:bodyPr>
          <a:lstStyle/>
          <a:p>
            <a:r>
              <a:rPr kumimoji="1" lang="en-US" altLang="zh-CN" b="1" dirty="0"/>
              <a:t>Branch coverage normalized to 1.</a:t>
            </a:r>
            <a:endParaRPr kumimoji="1" lang="zh-CN" altLang="en-US" b="1" dirty="0"/>
          </a:p>
        </p:txBody>
      </p:sp>
      <p:pic>
        <p:nvPicPr>
          <p:cNvPr id="8" name="图片 7" descr="表格&#10;&#10;描述已自动生成">
            <a:extLst>
              <a:ext uri="{FF2B5EF4-FFF2-40B4-BE49-F238E27FC236}">
                <a16:creationId xmlns:a16="http://schemas.microsoft.com/office/drawing/2014/main" id="{68347725-9727-8543-8B29-989F41B7E78F}"/>
              </a:ext>
            </a:extLst>
          </p:cNvPr>
          <p:cNvPicPr>
            <a:picLocks noChangeAspect="1"/>
          </p:cNvPicPr>
          <p:nvPr/>
        </p:nvPicPr>
        <p:blipFill>
          <a:blip r:embed="rId4"/>
          <a:stretch>
            <a:fillRect/>
          </a:stretch>
        </p:blipFill>
        <p:spPr>
          <a:xfrm>
            <a:off x="4423718" y="4463339"/>
            <a:ext cx="7461765" cy="2103678"/>
          </a:xfrm>
          <a:prstGeom prst="rect">
            <a:avLst/>
          </a:prstGeom>
        </p:spPr>
      </p:pic>
      <p:sp>
        <p:nvSpPr>
          <p:cNvPr id="13" name="文本框 12">
            <a:extLst>
              <a:ext uri="{FF2B5EF4-FFF2-40B4-BE49-F238E27FC236}">
                <a16:creationId xmlns:a16="http://schemas.microsoft.com/office/drawing/2014/main" id="{B208F995-AB19-A64C-8924-6089BAD7319B}"/>
              </a:ext>
            </a:extLst>
          </p:cNvPr>
          <p:cNvSpPr txBox="1"/>
          <p:nvPr/>
        </p:nvSpPr>
        <p:spPr>
          <a:xfrm>
            <a:off x="7335792" y="2288008"/>
            <a:ext cx="3015600" cy="40862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zh-CN" dirty="0">
                <a:latin typeface="Comic Sans MS" panose="030F0902030302020204" pitchFamily="66" charset="0"/>
              </a:rPr>
              <a:t>20% ~ 260% improvement</a:t>
            </a:r>
            <a:endParaRPr kumimoji="1" lang="zh-CN" altLang="en-US" dirty="0">
              <a:latin typeface="Comic Sans MS" panose="030F0902030302020204" pitchFamily="66" charset="0"/>
            </a:endParaRPr>
          </a:p>
        </p:txBody>
      </p:sp>
      <p:sp>
        <p:nvSpPr>
          <p:cNvPr id="14" name="文本框 13">
            <a:extLst>
              <a:ext uri="{FF2B5EF4-FFF2-40B4-BE49-F238E27FC236}">
                <a16:creationId xmlns:a16="http://schemas.microsoft.com/office/drawing/2014/main" id="{214E0B84-CAC1-F642-82BF-47AF718C01C0}"/>
              </a:ext>
            </a:extLst>
          </p:cNvPr>
          <p:cNvSpPr txBox="1"/>
          <p:nvPr/>
        </p:nvSpPr>
        <p:spPr>
          <a:xfrm>
            <a:off x="726989" y="5286198"/>
            <a:ext cx="3310168" cy="408623"/>
          </a:xfrm>
          <a:prstGeom prst="round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kumimoji="1" lang="en-US" altLang="zh-CN" dirty="0">
                <a:latin typeface="Comic Sans MS" panose="030F0902030302020204" pitchFamily="66" charset="0"/>
              </a:rPr>
              <a:t>53 zero-days, including CVEs</a:t>
            </a:r>
            <a:endParaRPr kumimoji="1" lang="zh-CN" altLang="en-US" dirty="0">
              <a:latin typeface="Comic Sans MS" panose="030F0902030302020204" pitchFamily="66" charset="0"/>
            </a:endParaRPr>
          </a:p>
        </p:txBody>
      </p:sp>
      <p:sp>
        <p:nvSpPr>
          <p:cNvPr id="3" name="灯片编号占位符 2">
            <a:extLst>
              <a:ext uri="{FF2B5EF4-FFF2-40B4-BE49-F238E27FC236}">
                <a16:creationId xmlns:a16="http://schemas.microsoft.com/office/drawing/2014/main" id="{9ED97340-3905-5E46-8450-F46A5B4DFE93}"/>
              </a:ext>
            </a:extLst>
          </p:cNvPr>
          <p:cNvSpPr>
            <a:spLocks noGrp="1"/>
          </p:cNvSpPr>
          <p:nvPr>
            <p:ph type="sldNum" sz="quarter" idx="2"/>
          </p:nvPr>
        </p:nvSpPr>
        <p:spPr/>
        <p:txBody>
          <a:bodyPr/>
          <a:lstStyle/>
          <a:p>
            <a:fld id="{86CB4B4D-7CA3-9044-876B-883B54F8677D}" type="slidenum">
              <a:rPr lang="en-US" altLang="zh-CN" smtClean="0"/>
              <a:t>14</a:t>
            </a:fld>
            <a:endParaRPr lang="zh-CN" altLang="en-US"/>
          </a:p>
        </p:txBody>
      </p:sp>
      <p:sp>
        <p:nvSpPr>
          <p:cNvPr id="4" name="Rectangle 3">
            <a:extLst>
              <a:ext uri="{FF2B5EF4-FFF2-40B4-BE49-F238E27FC236}">
                <a16:creationId xmlns:a16="http://schemas.microsoft.com/office/drawing/2014/main" id="{CD704F17-A2E8-496F-9E5D-F905593051BE}"/>
              </a:ext>
            </a:extLst>
          </p:cNvPr>
          <p:cNvSpPr/>
          <p:nvPr/>
        </p:nvSpPr>
        <p:spPr>
          <a:xfrm>
            <a:off x="3523785" y="1564166"/>
            <a:ext cx="513372" cy="2037678"/>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等线"/>
            </a:endParaRPr>
          </a:p>
        </p:txBody>
      </p:sp>
      <p:sp>
        <p:nvSpPr>
          <p:cNvPr id="11" name="Rectangle 10">
            <a:extLst>
              <a:ext uri="{FF2B5EF4-FFF2-40B4-BE49-F238E27FC236}">
                <a16:creationId xmlns:a16="http://schemas.microsoft.com/office/drawing/2014/main" id="{CC477693-0131-4777-935E-DA6D71F0E083}"/>
              </a:ext>
            </a:extLst>
          </p:cNvPr>
          <p:cNvSpPr/>
          <p:nvPr/>
        </p:nvSpPr>
        <p:spPr>
          <a:xfrm>
            <a:off x="6084849" y="5782396"/>
            <a:ext cx="474766" cy="710479"/>
          </a:xfrm>
          <a:prstGeom prst="rect">
            <a:avLst/>
          </a:prstGeom>
          <a:noFill/>
          <a:ln w="28575" cap="flat">
            <a:solidFill>
              <a:srgbClr val="FF0000"/>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等线"/>
            </a:endParaRPr>
          </a:p>
        </p:txBody>
      </p:sp>
    </p:spTree>
    <p:extLst>
      <p:ext uri="{BB962C8B-B14F-4D97-AF65-F5344CB8AC3E}">
        <p14:creationId xmlns:p14="http://schemas.microsoft.com/office/powerpoint/2010/main" val="273224095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3200FD-C02C-0A79-5243-802733DF5B62}"/>
              </a:ext>
            </a:extLst>
          </p:cNvPr>
          <p:cNvSpPr>
            <a:spLocks noGrp="1"/>
          </p:cNvSpPr>
          <p:nvPr>
            <p:ph type="title"/>
          </p:nvPr>
        </p:nvSpPr>
        <p:spPr>
          <a:xfrm>
            <a:off x="838199" y="365125"/>
            <a:ext cx="10813541" cy="1325563"/>
          </a:xfrm>
        </p:spPr>
        <p:txBody>
          <a:bodyPr>
            <a:normAutofit/>
          </a:bodyPr>
          <a:lstStyle/>
          <a:p>
            <a:r>
              <a:rPr kumimoji="1" lang="en-US" altLang="zh-CN" sz="3200" dirty="0">
                <a:latin typeface="Calibri" panose="020F0502020204030204" pitchFamily="34" charset="0"/>
                <a:cs typeface="Calibri" panose="020F0502020204030204" pitchFamily="34" charset="0"/>
              </a:rPr>
              <a:t>Application III: </a:t>
            </a:r>
            <a:r>
              <a:rPr kumimoji="1" lang="en-US" altLang="zh-CN" sz="3200" b="1" dirty="0">
                <a:latin typeface="Calibri" panose="020F0502020204030204" pitchFamily="34" charset="0"/>
                <a:cs typeface="Calibri" panose="020F0502020204030204" pitchFamily="34" charset="0"/>
              </a:rPr>
              <a:t>ParDiff@OOPSLA24</a:t>
            </a:r>
            <a:r>
              <a:rPr kumimoji="1" lang="en-US" altLang="zh-CN" sz="3200" dirty="0">
                <a:latin typeface="Calibri" panose="020F0502020204030204" pitchFamily="34" charset="0"/>
                <a:cs typeface="Calibri" panose="020F0502020204030204" pitchFamily="34" charset="0"/>
              </a:rPr>
              <a:t> - parser differential analysis</a:t>
            </a:r>
            <a:endParaRPr kumimoji="1" lang="zh-CN" altLang="en-US" sz="3200" dirty="0">
              <a:latin typeface="Calibri" panose="020F0502020204030204" pitchFamily="34" charset="0"/>
              <a:cs typeface="Calibri" panose="020F0502020204030204" pitchFamily="34" charset="0"/>
            </a:endParaRPr>
          </a:p>
        </p:txBody>
      </p:sp>
      <p:sp>
        <p:nvSpPr>
          <p:cNvPr id="3" name="内容占位符 2">
            <a:extLst>
              <a:ext uri="{FF2B5EF4-FFF2-40B4-BE49-F238E27FC236}">
                <a16:creationId xmlns:a16="http://schemas.microsoft.com/office/drawing/2014/main" id="{0381DB9B-6D85-5610-9391-9EEE353EC8A5}"/>
              </a:ext>
            </a:extLst>
          </p:cNvPr>
          <p:cNvSpPr>
            <a:spLocks noGrp="1"/>
          </p:cNvSpPr>
          <p:nvPr>
            <p:ph idx="1"/>
          </p:nvPr>
        </p:nvSpPr>
        <p:spPr/>
        <p:txBody>
          <a:bodyPr>
            <a:normAutofit/>
          </a:bodyPr>
          <a:lstStyle/>
          <a:p>
            <a:r>
              <a:rPr lang="en-US" altLang="zh-CN" sz="2400" dirty="0">
                <a:latin typeface="Calibri" panose="020F0502020204030204" pitchFamily="34" charset="0"/>
                <a:cs typeface="Calibri" panose="020F0502020204030204" pitchFamily="34" charset="0"/>
              </a:rPr>
              <a:t>D</a:t>
            </a:r>
            <a:r>
              <a:rPr lang="en-US" altLang="zh-CN" sz="2400" i="0" u="none" strike="noStrike" dirty="0">
                <a:effectLst/>
                <a:latin typeface="Calibri" panose="020F0502020204030204" pitchFamily="34" charset="0"/>
                <a:cs typeface="Calibri" panose="020F0502020204030204" pitchFamily="34" charset="0"/>
              </a:rPr>
              <a:t>iscover</a:t>
            </a:r>
            <a:r>
              <a:rPr lang="en-US" altLang="zh-CN" sz="2400" b="1" i="0" u="none" strike="noStrike" dirty="0">
                <a:effectLst/>
                <a:latin typeface="Calibri" panose="020F0502020204030204" pitchFamily="34" charset="0"/>
                <a:cs typeface="Calibri" panose="020F0502020204030204" pitchFamily="34" charset="0"/>
              </a:rPr>
              <a:t> logical bugs</a:t>
            </a:r>
            <a:r>
              <a:rPr lang="zh-CN" altLang="en-US" sz="2400" b="1" i="0" u="none" strike="noStrike" dirty="0">
                <a:effectLst/>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in network protocol parsers</a:t>
            </a:r>
          </a:p>
          <a:p>
            <a:pPr>
              <a:buFont typeface="Wingdings" pitchFamily="2" charset="2"/>
              <a:buChar char="Ø"/>
            </a:pPr>
            <a:r>
              <a:rPr lang="en-US" altLang="zh-CN" sz="2400" b="1" dirty="0">
                <a:latin typeface="Calibri" panose="020F0502020204030204" pitchFamily="34" charset="0"/>
                <a:cs typeface="Calibri" panose="020F0502020204030204" pitchFamily="34" charset="0"/>
              </a:rPr>
              <a:t>L</a:t>
            </a:r>
            <a:r>
              <a:rPr lang="en-US" altLang="zh-CN" sz="2400" b="1" i="0" u="none" strike="noStrike" dirty="0">
                <a:effectLst/>
                <a:latin typeface="Calibri" panose="020F0502020204030204" pitchFamily="34" charset="0"/>
                <a:cs typeface="Calibri" panose="020F0502020204030204" pitchFamily="34" charset="0"/>
              </a:rPr>
              <a:t>ogical bugs</a:t>
            </a:r>
            <a:r>
              <a:rPr lang="en-US" altLang="zh-CN" sz="2400" b="1" dirty="0">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missing- and </a:t>
            </a:r>
            <a:r>
              <a:rPr lang="en-US" altLang="zh-CN" sz="2400" dirty="0">
                <a:latin typeface="Calibri" panose="020F0502020204030204" pitchFamily="34" charset="0"/>
                <a:cs typeface="Calibri" panose="020F0502020204030204" pitchFamily="34" charset="0"/>
              </a:rPr>
              <a:t>incorrect</a:t>
            </a:r>
            <a:r>
              <a:rPr lang="en-US" altLang="zh-CN" sz="2400" b="0" i="0" u="none" strike="noStrike" dirty="0">
                <a:effectLst/>
                <a:latin typeface="Calibri" panose="020F0502020204030204" pitchFamily="34" charset="0"/>
                <a:cs typeface="Calibri" panose="020F0502020204030204" pitchFamily="34" charset="0"/>
              </a:rPr>
              <a:t>-implementations of protocol format</a:t>
            </a:r>
            <a:r>
              <a:rPr lang="zh-CN" altLang="en-US" sz="2400" b="0" i="0" u="none" strike="noStrike" dirty="0">
                <a:effectLst/>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specifications</a:t>
            </a:r>
          </a:p>
          <a:p>
            <a:pPr>
              <a:buFont typeface="Wingdings" pitchFamily="2" charset="2"/>
              <a:buChar char="Ø"/>
            </a:pPr>
            <a:endParaRPr lang="en-US" altLang="zh-CN" sz="2000" dirty="0">
              <a:latin typeface="Calibri" panose="020F0502020204030204" pitchFamily="34" charset="0"/>
              <a:cs typeface="Calibri" panose="020F0502020204030204" pitchFamily="34" charset="0"/>
            </a:endParaRPr>
          </a:p>
          <a:p>
            <a:r>
              <a:rPr lang="en-US" altLang="zh-CN" sz="2400" dirty="0">
                <a:latin typeface="Calibri" panose="020F0502020204030204" pitchFamily="34" charset="0"/>
                <a:cs typeface="Calibri" panose="020F0502020204030204" pitchFamily="34" charset="0"/>
              </a:rPr>
              <a:t>Basic idea</a:t>
            </a:r>
            <a:endParaRPr kumimoji="1" lang="en-US" altLang="zh-CN" sz="2400" dirty="0">
              <a:latin typeface="Arial" panose="020B0604020202020204" pitchFamily="34" charset="0"/>
            </a:endParaRPr>
          </a:p>
          <a:p>
            <a:endParaRPr kumimoji="1" lang="zh-CN" altLang="en-US" dirty="0"/>
          </a:p>
        </p:txBody>
      </p:sp>
      <p:sp>
        <p:nvSpPr>
          <p:cNvPr id="8" name="矩形 7">
            <a:extLst>
              <a:ext uri="{FF2B5EF4-FFF2-40B4-BE49-F238E27FC236}">
                <a16:creationId xmlns:a16="http://schemas.microsoft.com/office/drawing/2014/main" id="{F95D08C6-005B-FB3B-6FEA-0A0E1ED319C0}"/>
              </a:ext>
            </a:extLst>
          </p:cNvPr>
          <p:cNvSpPr/>
          <p:nvPr/>
        </p:nvSpPr>
        <p:spPr>
          <a:xfrm>
            <a:off x="967333" y="3557072"/>
            <a:ext cx="1081354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b="1" dirty="0">
                <a:solidFill>
                  <a:srgbClr val="0432FF"/>
                </a:solidFill>
                <a:latin typeface="Chalkboard" panose="03050602040202020205" pitchFamily="66" charset="0"/>
                <a:cs typeface="Calibri" panose="020F0502020204030204" pitchFamily="34" charset="0"/>
              </a:rPr>
              <a:t>Step I. Lifted constrained BNFs  ===&gt; Symbolic Finite Automata </a:t>
            </a:r>
          </a:p>
        </p:txBody>
      </p:sp>
      <p:pic>
        <p:nvPicPr>
          <p:cNvPr id="10" name="图形 9" descr="文档 轮廓">
            <a:extLst>
              <a:ext uri="{FF2B5EF4-FFF2-40B4-BE49-F238E27FC236}">
                <a16:creationId xmlns:a16="http://schemas.microsoft.com/office/drawing/2014/main" id="{CFE16CB6-97CE-13B9-02F9-49D6F5AC1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722214" y="4608592"/>
            <a:ext cx="778398" cy="778398"/>
          </a:xfrm>
          <a:prstGeom prst="rect">
            <a:avLst/>
          </a:prstGeom>
        </p:spPr>
      </p:pic>
      <p:pic>
        <p:nvPicPr>
          <p:cNvPr id="11" name="图形 10" descr="纸张 轮廓">
            <a:extLst>
              <a:ext uri="{FF2B5EF4-FFF2-40B4-BE49-F238E27FC236}">
                <a16:creationId xmlns:a16="http://schemas.microsoft.com/office/drawing/2014/main" id="{F34B6958-AD32-6DB8-F040-0AD26EAB19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22214" y="5521927"/>
            <a:ext cx="778398" cy="778398"/>
          </a:xfrm>
          <a:prstGeom prst="rect">
            <a:avLst/>
          </a:prstGeom>
        </p:spPr>
      </p:pic>
      <p:sp>
        <p:nvSpPr>
          <p:cNvPr id="12" name="右箭头 11">
            <a:extLst>
              <a:ext uri="{FF2B5EF4-FFF2-40B4-BE49-F238E27FC236}">
                <a16:creationId xmlns:a16="http://schemas.microsoft.com/office/drawing/2014/main" id="{EA15FBA0-FB18-06E4-1F1A-A44075945D1A}"/>
              </a:ext>
            </a:extLst>
          </p:cNvPr>
          <p:cNvSpPr/>
          <p:nvPr/>
        </p:nvSpPr>
        <p:spPr>
          <a:xfrm>
            <a:off x="2720047" y="4997791"/>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右箭头 12">
            <a:extLst>
              <a:ext uri="{FF2B5EF4-FFF2-40B4-BE49-F238E27FC236}">
                <a16:creationId xmlns:a16="http://schemas.microsoft.com/office/drawing/2014/main" id="{A68AFBBD-D48C-51C9-814A-F1010DA512AC}"/>
              </a:ext>
            </a:extLst>
          </p:cNvPr>
          <p:cNvSpPr/>
          <p:nvPr/>
        </p:nvSpPr>
        <p:spPr>
          <a:xfrm>
            <a:off x="2720047" y="5838061"/>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7BCADAA4-9490-BA10-8EE3-03C053A89D25}"/>
              </a:ext>
            </a:extLst>
          </p:cNvPr>
          <p:cNvSpPr txBox="1"/>
          <p:nvPr/>
        </p:nvSpPr>
        <p:spPr>
          <a:xfrm>
            <a:off x="3414044" y="4886190"/>
            <a:ext cx="898003" cy="400110"/>
          </a:xfrm>
          <a:prstGeom prst="rect">
            <a:avLst/>
          </a:prstGeom>
          <a:noFill/>
        </p:spPr>
        <p:txBody>
          <a:bodyPr wrap="none" rtlCol="0">
            <a:spAutoFit/>
          </a:bodyPr>
          <a:lstStyle/>
          <a:p>
            <a:r>
              <a:rPr kumimoji="1" lang="en-US" altLang="zh-CN" sz="2000" b="1" dirty="0"/>
              <a:t>SFA- I</a:t>
            </a:r>
            <a:endParaRPr kumimoji="1" lang="zh-CN" altLang="en-US" sz="2000" b="1" dirty="0"/>
          </a:p>
        </p:txBody>
      </p:sp>
      <p:sp>
        <p:nvSpPr>
          <p:cNvPr id="15" name="文本框 14">
            <a:extLst>
              <a:ext uri="{FF2B5EF4-FFF2-40B4-BE49-F238E27FC236}">
                <a16:creationId xmlns:a16="http://schemas.microsoft.com/office/drawing/2014/main" id="{2202B267-534B-B006-5F79-C50CA88326A3}"/>
              </a:ext>
            </a:extLst>
          </p:cNvPr>
          <p:cNvSpPr txBox="1"/>
          <p:nvPr/>
        </p:nvSpPr>
        <p:spPr>
          <a:xfrm>
            <a:off x="3414044" y="5726460"/>
            <a:ext cx="973343" cy="400110"/>
          </a:xfrm>
          <a:prstGeom prst="rect">
            <a:avLst/>
          </a:prstGeom>
          <a:noFill/>
        </p:spPr>
        <p:txBody>
          <a:bodyPr wrap="none" rtlCol="0">
            <a:spAutoFit/>
          </a:bodyPr>
          <a:lstStyle/>
          <a:p>
            <a:r>
              <a:rPr kumimoji="1" lang="en-US" altLang="zh-CN" sz="2000" b="1" dirty="0"/>
              <a:t>SFA- II</a:t>
            </a:r>
            <a:endParaRPr kumimoji="1" lang="zh-CN" altLang="en-US" sz="2000" b="1" dirty="0"/>
          </a:p>
        </p:txBody>
      </p:sp>
      <p:sp>
        <p:nvSpPr>
          <p:cNvPr id="16" name="文本框 15">
            <a:extLst>
              <a:ext uri="{FF2B5EF4-FFF2-40B4-BE49-F238E27FC236}">
                <a16:creationId xmlns:a16="http://schemas.microsoft.com/office/drawing/2014/main" id="{8195FFA3-1A18-96AD-57B1-B86B98F749F9}"/>
              </a:ext>
            </a:extLst>
          </p:cNvPr>
          <p:cNvSpPr txBox="1"/>
          <p:nvPr/>
        </p:nvSpPr>
        <p:spPr>
          <a:xfrm>
            <a:off x="809077" y="4886190"/>
            <a:ext cx="1133644" cy="400110"/>
          </a:xfrm>
          <a:prstGeom prst="rect">
            <a:avLst/>
          </a:prstGeom>
          <a:noFill/>
        </p:spPr>
        <p:txBody>
          <a:bodyPr wrap="none" rtlCol="0">
            <a:spAutoFit/>
          </a:bodyPr>
          <a:lstStyle/>
          <a:p>
            <a:r>
              <a:rPr kumimoji="1" lang="en-US" altLang="zh-CN" sz="2000" b="1" dirty="0"/>
              <a:t>Repo - I</a:t>
            </a:r>
            <a:endParaRPr kumimoji="1" lang="zh-CN" altLang="en-US" sz="2000" b="1" dirty="0"/>
          </a:p>
        </p:txBody>
      </p:sp>
      <p:sp>
        <p:nvSpPr>
          <p:cNvPr id="17" name="文本框 16">
            <a:extLst>
              <a:ext uri="{FF2B5EF4-FFF2-40B4-BE49-F238E27FC236}">
                <a16:creationId xmlns:a16="http://schemas.microsoft.com/office/drawing/2014/main" id="{0C2E5765-6AFD-255A-16B5-D67DA34D34AA}"/>
              </a:ext>
            </a:extLst>
          </p:cNvPr>
          <p:cNvSpPr txBox="1"/>
          <p:nvPr/>
        </p:nvSpPr>
        <p:spPr>
          <a:xfrm>
            <a:off x="733736" y="5739998"/>
            <a:ext cx="1208985" cy="400110"/>
          </a:xfrm>
          <a:prstGeom prst="rect">
            <a:avLst/>
          </a:prstGeom>
          <a:noFill/>
        </p:spPr>
        <p:txBody>
          <a:bodyPr wrap="none" rtlCol="0">
            <a:spAutoFit/>
          </a:bodyPr>
          <a:lstStyle/>
          <a:p>
            <a:r>
              <a:rPr kumimoji="1" lang="en-US" altLang="zh-CN" sz="2000" b="1" dirty="0"/>
              <a:t>Repo - II</a:t>
            </a:r>
            <a:endParaRPr kumimoji="1" lang="zh-CN" altLang="en-US" sz="2000" b="1" dirty="0"/>
          </a:p>
        </p:txBody>
      </p:sp>
    </p:spTree>
    <p:extLst>
      <p:ext uri="{BB962C8B-B14F-4D97-AF65-F5344CB8AC3E}">
        <p14:creationId xmlns:p14="http://schemas.microsoft.com/office/powerpoint/2010/main" val="279544255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animBg="1"/>
      <p:bldP spid="14" grpId="0"/>
      <p:bldP spid="15" grpId="0"/>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381DB9B-6D85-5610-9391-9EEE353EC8A5}"/>
              </a:ext>
            </a:extLst>
          </p:cNvPr>
          <p:cNvSpPr>
            <a:spLocks noGrp="1"/>
          </p:cNvSpPr>
          <p:nvPr>
            <p:ph idx="1"/>
          </p:nvPr>
        </p:nvSpPr>
        <p:spPr/>
        <p:txBody>
          <a:bodyPr>
            <a:normAutofit/>
          </a:bodyPr>
          <a:lstStyle/>
          <a:p>
            <a:r>
              <a:rPr lang="en-US" altLang="zh-CN" sz="2400" dirty="0">
                <a:latin typeface="Calibri" panose="020F0502020204030204" pitchFamily="34" charset="0"/>
                <a:cs typeface="Calibri" panose="020F0502020204030204" pitchFamily="34" charset="0"/>
              </a:rPr>
              <a:t>D</a:t>
            </a:r>
            <a:r>
              <a:rPr lang="en-US" altLang="zh-CN" sz="2400" i="0" u="none" strike="noStrike" dirty="0">
                <a:effectLst/>
                <a:latin typeface="Calibri" panose="020F0502020204030204" pitchFamily="34" charset="0"/>
                <a:cs typeface="Calibri" panose="020F0502020204030204" pitchFamily="34" charset="0"/>
              </a:rPr>
              <a:t>iscover</a:t>
            </a:r>
            <a:r>
              <a:rPr lang="en-US" altLang="zh-CN" sz="2400" b="1" i="0" u="none" strike="noStrike" dirty="0">
                <a:effectLst/>
                <a:latin typeface="Calibri" panose="020F0502020204030204" pitchFamily="34" charset="0"/>
                <a:cs typeface="Calibri" panose="020F0502020204030204" pitchFamily="34" charset="0"/>
              </a:rPr>
              <a:t> logical bugs</a:t>
            </a:r>
            <a:r>
              <a:rPr lang="zh-CN" altLang="en-US" sz="2400" b="1" i="0" u="none" strike="noStrike" dirty="0">
                <a:effectLst/>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in network protocol parsers</a:t>
            </a:r>
          </a:p>
          <a:p>
            <a:pPr>
              <a:buFont typeface="Wingdings" pitchFamily="2" charset="2"/>
              <a:buChar char="Ø"/>
            </a:pPr>
            <a:r>
              <a:rPr lang="en-US" altLang="zh-CN" sz="2400" b="1" dirty="0">
                <a:latin typeface="Calibri" panose="020F0502020204030204" pitchFamily="34" charset="0"/>
                <a:cs typeface="Calibri" panose="020F0502020204030204" pitchFamily="34" charset="0"/>
              </a:rPr>
              <a:t>L</a:t>
            </a:r>
            <a:r>
              <a:rPr lang="en-US" altLang="zh-CN" sz="2400" b="1" i="0" u="none" strike="noStrike" dirty="0">
                <a:effectLst/>
                <a:latin typeface="Calibri" panose="020F0502020204030204" pitchFamily="34" charset="0"/>
                <a:cs typeface="Calibri" panose="020F0502020204030204" pitchFamily="34" charset="0"/>
              </a:rPr>
              <a:t>ogical bugs</a:t>
            </a:r>
            <a:r>
              <a:rPr lang="en-US" altLang="zh-CN" sz="2400" b="1" dirty="0">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missing- and </a:t>
            </a:r>
            <a:r>
              <a:rPr lang="en-US" altLang="zh-CN" sz="2400" dirty="0">
                <a:latin typeface="Calibri" panose="020F0502020204030204" pitchFamily="34" charset="0"/>
                <a:cs typeface="Calibri" panose="020F0502020204030204" pitchFamily="34" charset="0"/>
              </a:rPr>
              <a:t>incorrect</a:t>
            </a:r>
            <a:r>
              <a:rPr lang="en-US" altLang="zh-CN" sz="2400" b="0" i="0" u="none" strike="noStrike" dirty="0">
                <a:effectLst/>
                <a:latin typeface="Calibri" panose="020F0502020204030204" pitchFamily="34" charset="0"/>
                <a:cs typeface="Calibri" panose="020F0502020204030204" pitchFamily="34" charset="0"/>
              </a:rPr>
              <a:t>-implementations of protocol format</a:t>
            </a:r>
            <a:r>
              <a:rPr lang="zh-CN" altLang="en-US" sz="2400" b="0" i="0" u="none" strike="noStrike" dirty="0">
                <a:effectLst/>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specifications</a:t>
            </a:r>
          </a:p>
          <a:p>
            <a:pPr>
              <a:buFont typeface="Wingdings" pitchFamily="2" charset="2"/>
              <a:buChar char="Ø"/>
            </a:pPr>
            <a:endParaRPr lang="en-US" altLang="zh-CN" sz="1800" dirty="0">
              <a:latin typeface="Calibri" panose="020F0502020204030204" pitchFamily="34" charset="0"/>
              <a:cs typeface="Calibri" panose="020F0502020204030204" pitchFamily="34" charset="0"/>
            </a:endParaRPr>
          </a:p>
          <a:p>
            <a:r>
              <a:rPr lang="en-US" altLang="zh-CN" sz="2400" dirty="0">
                <a:latin typeface="Calibri" panose="020F0502020204030204" pitchFamily="34" charset="0"/>
                <a:cs typeface="Calibri" panose="020F0502020204030204" pitchFamily="34" charset="0"/>
              </a:rPr>
              <a:t>Basic idea</a:t>
            </a:r>
            <a:endParaRPr kumimoji="1" lang="en-US" altLang="zh-CN" dirty="0">
              <a:latin typeface="Arial" panose="020B0604020202020204" pitchFamily="34" charset="0"/>
            </a:endParaRPr>
          </a:p>
          <a:p>
            <a:endParaRPr kumimoji="1" lang="zh-CN" altLang="en-US" dirty="0"/>
          </a:p>
        </p:txBody>
      </p:sp>
      <p:sp>
        <p:nvSpPr>
          <p:cNvPr id="8" name="矩形 7">
            <a:extLst>
              <a:ext uri="{FF2B5EF4-FFF2-40B4-BE49-F238E27FC236}">
                <a16:creationId xmlns:a16="http://schemas.microsoft.com/office/drawing/2014/main" id="{F95D08C6-005B-FB3B-6FEA-0A0E1ED319C0}"/>
              </a:ext>
            </a:extLst>
          </p:cNvPr>
          <p:cNvSpPr/>
          <p:nvPr/>
        </p:nvSpPr>
        <p:spPr>
          <a:xfrm>
            <a:off x="967333" y="3557072"/>
            <a:ext cx="9475115"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b="1" dirty="0">
                <a:solidFill>
                  <a:srgbClr val="0432FF"/>
                </a:solidFill>
                <a:latin typeface="Chalkboard" panose="03050602040202020205" pitchFamily="66" charset="0"/>
                <a:cs typeface="Calibri" panose="020F0502020204030204" pitchFamily="34" charset="0"/>
              </a:rPr>
              <a:t>Step </a:t>
            </a:r>
            <a:r>
              <a:rPr lang="en-US" altLang="zh-CN" sz="2000" b="1" dirty="0">
                <a:solidFill>
                  <a:srgbClr val="0432FF"/>
                </a:solidFill>
                <a:latin typeface="Chalkboard" panose="03050602040202020205" pitchFamily="66" charset="0"/>
                <a:cs typeface="Calibri" panose="020F0502020204030204" pitchFamily="34" charset="0"/>
              </a:rPr>
              <a:t>II</a:t>
            </a:r>
            <a:r>
              <a:rPr lang="en" altLang="zh-CN" sz="2000" b="1" dirty="0">
                <a:solidFill>
                  <a:srgbClr val="0432FF"/>
                </a:solidFill>
                <a:latin typeface="Chalkboard" panose="03050602040202020205" pitchFamily="66" charset="0"/>
                <a:cs typeface="Calibri" panose="020F0502020204030204" pitchFamily="34" charset="0"/>
              </a:rPr>
              <a:t>. Find diffs </a:t>
            </a:r>
            <a:r>
              <a:rPr lang="en-US" altLang="zh-CN" sz="2000" b="1" dirty="0">
                <a:solidFill>
                  <a:srgbClr val="0432FF"/>
                </a:solidFill>
                <a:latin typeface="Chalkboard" panose="03050602040202020205" pitchFamily="66" charset="0"/>
                <a:cs typeface="Calibri" panose="020F0502020204030204" pitchFamily="34" charset="0"/>
              </a:rPr>
              <a:t>of SFAs </a:t>
            </a:r>
            <a:r>
              <a:rPr lang="en-US" altLang="zh-CN" sz="2000" b="1">
                <a:solidFill>
                  <a:srgbClr val="0432FF"/>
                </a:solidFill>
                <a:latin typeface="Chalkboard" panose="03050602040202020205" pitchFamily="66" charset="0"/>
                <a:cs typeface="Calibri" panose="020F0502020204030204" pitchFamily="34" charset="0"/>
              </a:rPr>
              <a:t>via synchronized </a:t>
            </a:r>
            <a:r>
              <a:rPr lang="en-US" altLang="zh-CN" sz="2000" b="1" dirty="0">
                <a:solidFill>
                  <a:srgbClr val="0432FF"/>
                </a:solidFill>
                <a:latin typeface="Chalkboard" panose="03050602040202020205" pitchFamily="66" charset="0"/>
                <a:cs typeface="Calibri" panose="020F0502020204030204" pitchFamily="34" charset="0"/>
              </a:rPr>
              <a:t>bi-simulation</a:t>
            </a:r>
            <a:endParaRPr lang="en" altLang="zh-CN" sz="2000" b="1" dirty="0">
              <a:solidFill>
                <a:srgbClr val="0432FF"/>
              </a:solidFill>
              <a:latin typeface="Chalkboard" panose="03050602040202020205" pitchFamily="66" charset="0"/>
              <a:cs typeface="Calibri" panose="020F0502020204030204" pitchFamily="34" charset="0"/>
            </a:endParaRPr>
          </a:p>
        </p:txBody>
      </p:sp>
      <p:grpSp>
        <p:nvGrpSpPr>
          <p:cNvPr id="9" name="组合 8">
            <a:extLst>
              <a:ext uri="{FF2B5EF4-FFF2-40B4-BE49-F238E27FC236}">
                <a16:creationId xmlns:a16="http://schemas.microsoft.com/office/drawing/2014/main" id="{62A37612-E103-7591-C022-5884E88B0D98}"/>
              </a:ext>
            </a:extLst>
          </p:cNvPr>
          <p:cNvGrpSpPr/>
          <p:nvPr/>
        </p:nvGrpSpPr>
        <p:grpSpPr>
          <a:xfrm>
            <a:off x="739908" y="4608592"/>
            <a:ext cx="5770092" cy="1691733"/>
            <a:chOff x="716762" y="4620167"/>
            <a:chExt cx="5770092" cy="1691733"/>
          </a:xfrm>
        </p:grpSpPr>
        <p:pic>
          <p:nvPicPr>
            <p:cNvPr id="10" name="图形 9" descr="文档 轮廓">
              <a:extLst>
                <a:ext uri="{FF2B5EF4-FFF2-40B4-BE49-F238E27FC236}">
                  <a16:creationId xmlns:a16="http://schemas.microsoft.com/office/drawing/2014/main" id="{CFE16CB6-97CE-13B9-02F9-49D6F5AC1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068" y="4620167"/>
              <a:ext cx="778398" cy="778398"/>
            </a:xfrm>
            <a:prstGeom prst="rect">
              <a:avLst/>
            </a:prstGeom>
          </p:spPr>
        </p:pic>
        <p:pic>
          <p:nvPicPr>
            <p:cNvPr id="11" name="图形 10" descr="纸张 轮廓">
              <a:extLst>
                <a:ext uri="{FF2B5EF4-FFF2-40B4-BE49-F238E27FC236}">
                  <a16:creationId xmlns:a16="http://schemas.microsoft.com/office/drawing/2014/main" id="{F34B6958-AD32-6DB8-F040-0AD26EAB19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068" y="5533502"/>
              <a:ext cx="778398" cy="778398"/>
            </a:xfrm>
            <a:prstGeom prst="rect">
              <a:avLst/>
            </a:prstGeom>
          </p:spPr>
        </p:pic>
        <p:sp>
          <p:nvSpPr>
            <p:cNvPr id="12" name="右箭头 11">
              <a:extLst>
                <a:ext uri="{FF2B5EF4-FFF2-40B4-BE49-F238E27FC236}">
                  <a16:creationId xmlns:a16="http://schemas.microsoft.com/office/drawing/2014/main" id="{EA15FBA0-FB18-06E4-1F1A-A44075945D1A}"/>
                </a:ext>
              </a:extLst>
            </p:cNvPr>
            <p:cNvSpPr/>
            <p:nvPr/>
          </p:nvSpPr>
          <p:spPr>
            <a:xfrm>
              <a:off x="2696901" y="5009366"/>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右箭头 12">
              <a:extLst>
                <a:ext uri="{FF2B5EF4-FFF2-40B4-BE49-F238E27FC236}">
                  <a16:creationId xmlns:a16="http://schemas.microsoft.com/office/drawing/2014/main" id="{A68AFBBD-D48C-51C9-814A-F1010DA512AC}"/>
                </a:ext>
              </a:extLst>
            </p:cNvPr>
            <p:cNvSpPr/>
            <p:nvPr/>
          </p:nvSpPr>
          <p:spPr>
            <a:xfrm>
              <a:off x="2696901" y="5849636"/>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7BCADAA4-9490-BA10-8EE3-03C053A89D25}"/>
                </a:ext>
              </a:extLst>
            </p:cNvPr>
            <p:cNvSpPr txBox="1"/>
            <p:nvPr/>
          </p:nvSpPr>
          <p:spPr>
            <a:xfrm>
              <a:off x="3390898" y="4897765"/>
              <a:ext cx="898003" cy="400110"/>
            </a:xfrm>
            <a:prstGeom prst="rect">
              <a:avLst/>
            </a:prstGeom>
            <a:noFill/>
          </p:spPr>
          <p:txBody>
            <a:bodyPr wrap="none" rtlCol="0">
              <a:spAutoFit/>
            </a:bodyPr>
            <a:lstStyle/>
            <a:p>
              <a:r>
                <a:rPr kumimoji="1" lang="en-US" altLang="zh-CN" sz="2000" b="1" dirty="0"/>
                <a:t>SFA- I</a:t>
              </a:r>
              <a:endParaRPr kumimoji="1" lang="zh-CN" altLang="en-US" sz="2000" b="1" dirty="0"/>
            </a:p>
          </p:txBody>
        </p:sp>
        <p:sp>
          <p:nvSpPr>
            <p:cNvPr id="15" name="文本框 14">
              <a:extLst>
                <a:ext uri="{FF2B5EF4-FFF2-40B4-BE49-F238E27FC236}">
                  <a16:creationId xmlns:a16="http://schemas.microsoft.com/office/drawing/2014/main" id="{2202B267-534B-B006-5F79-C50CA88326A3}"/>
                </a:ext>
              </a:extLst>
            </p:cNvPr>
            <p:cNvSpPr txBox="1"/>
            <p:nvPr/>
          </p:nvSpPr>
          <p:spPr>
            <a:xfrm>
              <a:off x="3390898" y="5738035"/>
              <a:ext cx="973343" cy="400110"/>
            </a:xfrm>
            <a:prstGeom prst="rect">
              <a:avLst/>
            </a:prstGeom>
            <a:noFill/>
          </p:spPr>
          <p:txBody>
            <a:bodyPr wrap="none" rtlCol="0">
              <a:spAutoFit/>
            </a:bodyPr>
            <a:lstStyle/>
            <a:p>
              <a:r>
                <a:rPr kumimoji="1" lang="en-US" altLang="zh-CN" sz="2000" b="1" dirty="0"/>
                <a:t>SFA- II</a:t>
              </a:r>
              <a:endParaRPr kumimoji="1" lang="zh-CN" altLang="en-US" sz="2000" b="1" dirty="0"/>
            </a:p>
          </p:txBody>
        </p:sp>
        <p:sp>
          <p:nvSpPr>
            <p:cNvPr id="16" name="文本框 15">
              <a:extLst>
                <a:ext uri="{FF2B5EF4-FFF2-40B4-BE49-F238E27FC236}">
                  <a16:creationId xmlns:a16="http://schemas.microsoft.com/office/drawing/2014/main" id="{8195FFA3-1A18-96AD-57B1-B86B98F749F9}"/>
                </a:ext>
              </a:extLst>
            </p:cNvPr>
            <p:cNvSpPr txBox="1"/>
            <p:nvPr/>
          </p:nvSpPr>
          <p:spPr>
            <a:xfrm>
              <a:off x="785931" y="4897765"/>
              <a:ext cx="1133644" cy="400110"/>
            </a:xfrm>
            <a:prstGeom prst="rect">
              <a:avLst/>
            </a:prstGeom>
            <a:noFill/>
          </p:spPr>
          <p:txBody>
            <a:bodyPr wrap="none" rtlCol="0">
              <a:spAutoFit/>
            </a:bodyPr>
            <a:lstStyle/>
            <a:p>
              <a:r>
                <a:rPr kumimoji="1" lang="en-US" altLang="zh-CN" sz="2000" b="1" dirty="0"/>
                <a:t>Repo - I</a:t>
              </a:r>
              <a:endParaRPr kumimoji="1" lang="zh-CN" altLang="en-US" sz="2000" b="1" dirty="0"/>
            </a:p>
          </p:txBody>
        </p:sp>
        <p:sp>
          <p:nvSpPr>
            <p:cNvPr id="17" name="文本框 16">
              <a:extLst>
                <a:ext uri="{FF2B5EF4-FFF2-40B4-BE49-F238E27FC236}">
                  <a16:creationId xmlns:a16="http://schemas.microsoft.com/office/drawing/2014/main" id="{0C2E5765-6AFD-255A-16B5-D67DA34D34AA}"/>
                </a:ext>
              </a:extLst>
            </p:cNvPr>
            <p:cNvSpPr txBox="1"/>
            <p:nvPr/>
          </p:nvSpPr>
          <p:spPr>
            <a:xfrm>
              <a:off x="716762" y="5738035"/>
              <a:ext cx="1208985" cy="400110"/>
            </a:xfrm>
            <a:prstGeom prst="rect">
              <a:avLst/>
            </a:prstGeom>
            <a:noFill/>
          </p:spPr>
          <p:txBody>
            <a:bodyPr wrap="none" rtlCol="0">
              <a:spAutoFit/>
            </a:bodyPr>
            <a:lstStyle/>
            <a:p>
              <a:r>
                <a:rPr kumimoji="1" lang="en-US" altLang="zh-CN" sz="2000" b="1" dirty="0"/>
                <a:t>Repo - II</a:t>
              </a:r>
              <a:endParaRPr kumimoji="1" lang="zh-CN" altLang="en-US" sz="2000" b="1" dirty="0"/>
            </a:p>
          </p:txBody>
        </p:sp>
        <p:sp>
          <p:nvSpPr>
            <p:cNvPr id="19" name="右箭头 18">
              <a:extLst>
                <a:ext uri="{FF2B5EF4-FFF2-40B4-BE49-F238E27FC236}">
                  <a16:creationId xmlns:a16="http://schemas.microsoft.com/office/drawing/2014/main" id="{E445BF4C-B691-54CD-24F3-438E9A1DBD52}"/>
                </a:ext>
              </a:extLst>
            </p:cNvPr>
            <p:cNvSpPr/>
            <p:nvPr/>
          </p:nvSpPr>
          <p:spPr>
            <a:xfrm rot="1115463">
              <a:off x="5151837" y="5154265"/>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右箭头 19">
              <a:extLst>
                <a:ext uri="{FF2B5EF4-FFF2-40B4-BE49-F238E27FC236}">
                  <a16:creationId xmlns:a16="http://schemas.microsoft.com/office/drawing/2014/main" id="{94743708-1F5B-9FAB-7763-6FC2CA17422C}"/>
                </a:ext>
              </a:extLst>
            </p:cNvPr>
            <p:cNvSpPr/>
            <p:nvPr/>
          </p:nvSpPr>
          <p:spPr>
            <a:xfrm rot="20484537" flipV="1">
              <a:off x="5147710" y="5627304"/>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C583E458-749F-D75C-0791-483871BF232C}"/>
                </a:ext>
              </a:extLst>
            </p:cNvPr>
            <p:cNvSpPr txBox="1"/>
            <p:nvPr/>
          </p:nvSpPr>
          <p:spPr>
            <a:xfrm>
              <a:off x="5772507" y="5607692"/>
              <a:ext cx="692818" cy="400110"/>
            </a:xfrm>
            <a:prstGeom prst="rect">
              <a:avLst/>
            </a:prstGeom>
            <a:noFill/>
          </p:spPr>
          <p:txBody>
            <a:bodyPr wrap="none" rtlCol="0">
              <a:spAutoFit/>
            </a:bodyPr>
            <a:lstStyle/>
            <a:p>
              <a:r>
                <a:rPr kumimoji="1" lang="en-US" altLang="zh-CN" sz="2000" b="1" dirty="0"/>
                <a:t>diffs</a:t>
              </a:r>
              <a:endParaRPr kumimoji="1" lang="zh-CN" altLang="en-US" sz="2000" b="1" dirty="0"/>
            </a:p>
          </p:txBody>
        </p:sp>
        <p:pic>
          <p:nvPicPr>
            <p:cNvPr id="25" name="图形 24" descr="维恩图 轮廓">
              <a:extLst>
                <a:ext uri="{FF2B5EF4-FFF2-40B4-BE49-F238E27FC236}">
                  <a16:creationId xmlns:a16="http://schemas.microsoft.com/office/drawing/2014/main" id="{4B9299C7-507B-21B9-09DB-F454377442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8854" y="4832917"/>
              <a:ext cx="828000" cy="828000"/>
            </a:xfrm>
            <a:prstGeom prst="rect">
              <a:avLst/>
            </a:prstGeom>
          </p:spPr>
        </p:pic>
      </p:grpSp>
      <p:sp>
        <p:nvSpPr>
          <p:cNvPr id="22" name="标题 1">
            <a:extLst>
              <a:ext uri="{FF2B5EF4-FFF2-40B4-BE49-F238E27FC236}">
                <a16:creationId xmlns:a16="http://schemas.microsoft.com/office/drawing/2014/main" id="{C959CA8E-AC10-4123-8DC1-41A15852CEBD}"/>
              </a:ext>
            </a:extLst>
          </p:cNvPr>
          <p:cNvSpPr>
            <a:spLocks noGrp="1"/>
          </p:cNvSpPr>
          <p:nvPr>
            <p:ph type="title"/>
          </p:nvPr>
        </p:nvSpPr>
        <p:spPr>
          <a:xfrm>
            <a:off x="838199" y="365125"/>
            <a:ext cx="10813541" cy="1325563"/>
          </a:xfrm>
        </p:spPr>
        <p:txBody>
          <a:bodyPr>
            <a:normAutofit/>
          </a:bodyPr>
          <a:lstStyle/>
          <a:p>
            <a:r>
              <a:rPr kumimoji="1" lang="en-US" altLang="zh-CN" sz="3200" dirty="0">
                <a:latin typeface="Calibri" panose="020F0502020204030204" pitchFamily="34" charset="0"/>
                <a:cs typeface="Calibri" panose="020F0502020204030204" pitchFamily="34" charset="0"/>
              </a:rPr>
              <a:t>Application III: </a:t>
            </a:r>
            <a:r>
              <a:rPr kumimoji="1" lang="en-US" altLang="zh-CN" sz="3200" b="1" dirty="0">
                <a:latin typeface="Calibri" panose="020F0502020204030204" pitchFamily="34" charset="0"/>
                <a:cs typeface="Calibri" panose="020F0502020204030204" pitchFamily="34" charset="0"/>
              </a:rPr>
              <a:t>ParDiff@OOPSLA24</a:t>
            </a:r>
            <a:r>
              <a:rPr kumimoji="1" lang="en-US" altLang="zh-CN" sz="3200" dirty="0">
                <a:latin typeface="Calibri" panose="020F0502020204030204" pitchFamily="34" charset="0"/>
                <a:cs typeface="Calibri" panose="020F0502020204030204" pitchFamily="34" charset="0"/>
              </a:rPr>
              <a:t> - parser differential analysis</a:t>
            </a:r>
            <a:endParaRPr kumimoji="1" lang="zh-CN"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763119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381DB9B-6D85-5610-9391-9EEE353EC8A5}"/>
              </a:ext>
            </a:extLst>
          </p:cNvPr>
          <p:cNvSpPr>
            <a:spLocks noGrp="1"/>
          </p:cNvSpPr>
          <p:nvPr>
            <p:ph idx="1"/>
          </p:nvPr>
        </p:nvSpPr>
        <p:spPr/>
        <p:txBody>
          <a:bodyPr>
            <a:normAutofit/>
          </a:bodyPr>
          <a:lstStyle/>
          <a:p>
            <a:r>
              <a:rPr lang="en-US" altLang="zh-CN" sz="2400" dirty="0">
                <a:latin typeface="Calibri" panose="020F0502020204030204" pitchFamily="34" charset="0"/>
                <a:cs typeface="Calibri" panose="020F0502020204030204" pitchFamily="34" charset="0"/>
              </a:rPr>
              <a:t>D</a:t>
            </a:r>
            <a:r>
              <a:rPr lang="en-US" altLang="zh-CN" sz="2400" i="0" u="none" strike="noStrike" dirty="0">
                <a:effectLst/>
                <a:latin typeface="Calibri" panose="020F0502020204030204" pitchFamily="34" charset="0"/>
                <a:cs typeface="Calibri" panose="020F0502020204030204" pitchFamily="34" charset="0"/>
              </a:rPr>
              <a:t>iscover</a:t>
            </a:r>
            <a:r>
              <a:rPr lang="en-US" altLang="zh-CN" sz="2400" b="1" i="0" u="none" strike="noStrike" dirty="0">
                <a:effectLst/>
                <a:latin typeface="Calibri" panose="020F0502020204030204" pitchFamily="34" charset="0"/>
                <a:cs typeface="Calibri" panose="020F0502020204030204" pitchFamily="34" charset="0"/>
              </a:rPr>
              <a:t> logical bugs</a:t>
            </a:r>
            <a:r>
              <a:rPr lang="zh-CN" altLang="en-US" sz="2400" b="1" i="0" u="none" strike="noStrike" dirty="0">
                <a:effectLst/>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in network protocol parsers</a:t>
            </a:r>
          </a:p>
          <a:p>
            <a:pPr>
              <a:buFont typeface="Wingdings" pitchFamily="2" charset="2"/>
              <a:buChar char="Ø"/>
            </a:pPr>
            <a:r>
              <a:rPr lang="en-US" altLang="zh-CN" sz="2400" b="1" dirty="0">
                <a:latin typeface="Calibri" panose="020F0502020204030204" pitchFamily="34" charset="0"/>
                <a:cs typeface="Calibri" panose="020F0502020204030204" pitchFamily="34" charset="0"/>
              </a:rPr>
              <a:t>Lo</a:t>
            </a:r>
            <a:r>
              <a:rPr lang="en-US" altLang="zh-CN" sz="2400" b="1" i="0" u="none" strike="noStrike" dirty="0">
                <a:effectLst/>
                <a:latin typeface="Calibri" panose="020F0502020204030204" pitchFamily="34" charset="0"/>
                <a:cs typeface="Calibri" panose="020F0502020204030204" pitchFamily="34" charset="0"/>
              </a:rPr>
              <a:t>gical bugs</a:t>
            </a:r>
            <a:r>
              <a:rPr lang="en-US" altLang="zh-CN" sz="2400" b="1" dirty="0">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missing- </a:t>
            </a:r>
            <a:r>
              <a:rPr lang="en-US" altLang="zh-CN" sz="2400" b="0" i="0" u="none" strike="noStrike">
                <a:effectLst/>
                <a:latin typeface="Calibri" panose="020F0502020204030204" pitchFamily="34" charset="0"/>
                <a:cs typeface="Calibri" panose="020F0502020204030204" pitchFamily="34" charset="0"/>
              </a:rPr>
              <a:t>and </a:t>
            </a:r>
            <a:r>
              <a:rPr lang="en-US" altLang="zh-CN" sz="2400">
                <a:latin typeface="Calibri" panose="020F0502020204030204" pitchFamily="34" charset="0"/>
                <a:cs typeface="Calibri" panose="020F0502020204030204" pitchFamily="34" charset="0"/>
              </a:rPr>
              <a:t>incorrect</a:t>
            </a:r>
            <a:r>
              <a:rPr lang="en-US" altLang="zh-CN" sz="2400" b="0" i="0" u="none" strike="noStrike">
                <a:effectLst/>
                <a:latin typeface="Calibri" panose="020F0502020204030204" pitchFamily="34" charset="0"/>
                <a:cs typeface="Calibri" panose="020F0502020204030204" pitchFamily="34" charset="0"/>
              </a:rPr>
              <a:t>-implementations </a:t>
            </a:r>
            <a:r>
              <a:rPr lang="en-US" altLang="zh-CN" sz="2400" b="0" i="0" u="none" strike="noStrike" dirty="0">
                <a:effectLst/>
                <a:latin typeface="Calibri" panose="020F0502020204030204" pitchFamily="34" charset="0"/>
                <a:cs typeface="Calibri" panose="020F0502020204030204" pitchFamily="34" charset="0"/>
              </a:rPr>
              <a:t>of protocol format</a:t>
            </a:r>
            <a:r>
              <a:rPr lang="zh-CN" altLang="en-US" sz="2400" b="0" i="0" u="none" strike="noStrike" dirty="0">
                <a:effectLst/>
                <a:latin typeface="Calibri" panose="020F0502020204030204" pitchFamily="34" charset="0"/>
                <a:cs typeface="Calibri" panose="020F0502020204030204" pitchFamily="34" charset="0"/>
              </a:rPr>
              <a:t> </a:t>
            </a:r>
            <a:r>
              <a:rPr lang="en-US" altLang="zh-CN" sz="2400" b="0" i="0" u="none" strike="noStrike" dirty="0">
                <a:effectLst/>
                <a:latin typeface="Calibri" panose="020F0502020204030204" pitchFamily="34" charset="0"/>
                <a:cs typeface="Calibri" panose="020F0502020204030204" pitchFamily="34" charset="0"/>
              </a:rPr>
              <a:t>specifications</a:t>
            </a:r>
          </a:p>
          <a:p>
            <a:pPr>
              <a:buFont typeface="Wingdings" pitchFamily="2" charset="2"/>
              <a:buChar char="Ø"/>
            </a:pPr>
            <a:endParaRPr lang="en-US" altLang="zh-CN" sz="1800" dirty="0">
              <a:latin typeface="Calibri" panose="020F0502020204030204" pitchFamily="34" charset="0"/>
              <a:cs typeface="Calibri" panose="020F0502020204030204" pitchFamily="34" charset="0"/>
            </a:endParaRPr>
          </a:p>
          <a:p>
            <a:r>
              <a:rPr lang="en-US" altLang="zh-CN" sz="2400" dirty="0">
                <a:latin typeface="Calibri" panose="020F0502020204030204" pitchFamily="34" charset="0"/>
                <a:cs typeface="Calibri" panose="020F0502020204030204" pitchFamily="34" charset="0"/>
              </a:rPr>
              <a:t>Basic idea</a:t>
            </a:r>
            <a:endParaRPr kumimoji="1" lang="en-US" altLang="zh-CN" dirty="0">
              <a:latin typeface="Arial" panose="020B0604020202020204" pitchFamily="34" charset="0"/>
            </a:endParaRPr>
          </a:p>
          <a:p>
            <a:endParaRPr kumimoji="1" lang="zh-CN" altLang="en-US" dirty="0"/>
          </a:p>
        </p:txBody>
      </p:sp>
      <p:sp>
        <p:nvSpPr>
          <p:cNvPr id="8" name="矩形 7">
            <a:extLst>
              <a:ext uri="{FF2B5EF4-FFF2-40B4-BE49-F238E27FC236}">
                <a16:creationId xmlns:a16="http://schemas.microsoft.com/office/drawing/2014/main" id="{F95D08C6-005B-FB3B-6FEA-0A0E1ED319C0}"/>
              </a:ext>
            </a:extLst>
          </p:cNvPr>
          <p:cNvSpPr/>
          <p:nvPr/>
        </p:nvSpPr>
        <p:spPr>
          <a:xfrm>
            <a:off x="967333" y="3557072"/>
            <a:ext cx="9475115"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sz="2000" b="1" dirty="0">
                <a:solidFill>
                  <a:srgbClr val="0432FF"/>
                </a:solidFill>
                <a:latin typeface="Chalkboard" panose="03050602040202020205" pitchFamily="66" charset="0"/>
                <a:cs typeface="Calibri" panose="020F0502020204030204" pitchFamily="34" charset="0"/>
              </a:rPr>
              <a:t>Step </a:t>
            </a:r>
            <a:r>
              <a:rPr lang="en-US" altLang="zh-CN" sz="2000" b="1" dirty="0">
                <a:solidFill>
                  <a:srgbClr val="0432FF"/>
                </a:solidFill>
                <a:latin typeface="Chalkboard" panose="03050602040202020205" pitchFamily="66" charset="0"/>
                <a:cs typeface="Calibri" panose="020F0502020204030204" pitchFamily="34" charset="0"/>
              </a:rPr>
              <a:t>III</a:t>
            </a:r>
            <a:r>
              <a:rPr lang="en" altLang="zh-CN" sz="2000" b="1" dirty="0">
                <a:solidFill>
                  <a:srgbClr val="0432FF"/>
                </a:solidFill>
                <a:latin typeface="Chalkboard" panose="03050602040202020205" pitchFamily="66" charset="0"/>
                <a:cs typeface="Calibri" panose="020F0502020204030204" pitchFamily="34" charset="0"/>
              </a:rPr>
              <a:t>. </a:t>
            </a:r>
            <a:r>
              <a:rPr lang="en-US" altLang="zh-CN" sz="2000" b="1" dirty="0">
                <a:solidFill>
                  <a:srgbClr val="0432FF"/>
                </a:solidFill>
                <a:latin typeface="Chalkboard" panose="03050602040202020205" pitchFamily="66" charset="0"/>
                <a:cs typeface="Calibri" panose="020F0502020204030204" pitchFamily="34" charset="0"/>
              </a:rPr>
              <a:t>Precisely pin-point buggy statement from bi-simulation traces</a:t>
            </a:r>
            <a:r>
              <a:rPr lang="en" altLang="zh-CN" sz="2000" b="1" dirty="0">
                <a:solidFill>
                  <a:srgbClr val="0432FF"/>
                </a:solidFill>
                <a:latin typeface="Chalkboard" panose="03050602040202020205" pitchFamily="66" charset="0"/>
                <a:cs typeface="Calibri" panose="020F0502020204030204" pitchFamily="34" charset="0"/>
              </a:rPr>
              <a:t> </a:t>
            </a:r>
          </a:p>
        </p:txBody>
      </p:sp>
      <p:grpSp>
        <p:nvGrpSpPr>
          <p:cNvPr id="9" name="组合 8">
            <a:extLst>
              <a:ext uri="{FF2B5EF4-FFF2-40B4-BE49-F238E27FC236}">
                <a16:creationId xmlns:a16="http://schemas.microsoft.com/office/drawing/2014/main" id="{62A37612-E103-7591-C022-5884E88B0D98}"/>
              </a:ext>
            </a:extLst>
          </p:cNvPr>
          <p:cNvGrpSpPr/>
          <p:nvPr/>
        </p:nvGrpSpPr>
        <p:grpSpPr>
          <a:xfrm>
            <a:off x="717606" y="4608592"/>
            <a:ext cx="9724842" cy="1691733"/>
            <a:chOff x="694460" y="4620167"/>
            <a:chExt cx="9724842" cy="1691733"/>
          </a:xfrm>
        </p:grpSpPr>
        <p:pic>
          <p:nvPicPr>
            <p:cNvPr id="10" name="图形 9" descr="文档 轮廓">
              <a:extLst>
                <a:ext uri="{FF2B5EF4-FFF2-40B4-BE49-F238E27FC236}">
                  <a16:creationId xmlns:a16="http://schemas.microsoft.com/office/drawing/2014/main" id="{CFE16CB6-97CE-13B9-02F9-49D6F5AC12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99068" y="4620167"/>
              <a:ext cx="778398" cy="778398"/>
            </a:xfrm>
            <a:prstGeom prst="rect">
              <a:avLst/>
            </a:prstGeom>
          </p:spPr>
        </p:pic>
        <p:pic>
          <p:nvPicPr>
            <p:cNvPr id="11" name="图形 10" descr="纸张 轮廓">
              <a:extLst>
                <a:ext uri="{FF2B5EF4-FFF2-40B4-BE49-F238E27FC236}">
                  <a16:creationId xmlns:a16="http://schemas.microsoft.com/office/drawing/2014/main" id="{F34B6958-AD32-6DB8-F040-0AD26EAB19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99068" y="5533502"/>
              <a:ext cx="778398" cy="778398"/>
            </a:xfrm>
            <a:prstGeom prst="rect">
              <a:avLst/>
            </a:prstGeom>
          </p:spPr>
        </p:pic>
        <p:sp>
          <p:nvSpPr>
            <p:cNvPr id="12" name="右箭头 11">
              <a:extLst>
                <a:ext uri="{FF2B5EF4-FFF2-40B4-BE49-F238E27FC236}">
                  <a16:creationId xmlns:a16="http://schemas.microsoft.com/office/drawing/2014/main" id="{EA15FBA0-FB18-06E4-1F1A-A44075945D1A}"/>
                </a:ext>
              </a:extLst>
            </p:cNvPr>
            <p:cNvSpPr/>
            <p:nvPr/>
          </p:nvSpPr>
          <p:spPr>
            <a:xfrm>
              <a:off x="2696901" y="5009366"/>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3" name="右箭头 12">
              <a:extLst>
                <a:ext uri="{FF2B5EF4-FFF2-40B4-BE49-F238E27FC236}">
                  <a16:creationId xmlns:a16="http://schemas.microsoft.com/office/drawing/2014/main" id="{A68AFBBD-D48C-51C9-814A-F1010DA512AC}"/>
                </a:ext>
              </a:extLst>
            </p:cNvPr>
            <p:cNvSpPr/>
            <p:nvPr/>
          </p:nvSpPr>
          <p:spPr>
            <a:xfrm>
              <a:off x="2696901" y="5849636"/>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4" name="文本框 13">
              <a:extLst>
                <a:ext uri="{FF2B5EF4-FFF2-40B4-BE49-F238E27FC236}">
                  <a16:creationId xmlns:a16="http://schemas.microsoft.com/office/drawing/2014/main" id="{7BCADAA4-9490-BA10-8EE3-03C053A89D25}"/>
                </a:ext>
              </a:extLst>
            </p:cNvPr>
            <p:cNvSpPr txBox="1"/>
            <p:nvPr/>
          </p:nvSpPr>
          <p:spPr>
            <a:xfrm>
              <a:off x="3390898" y="4897765"/>
              <a:ext cx="898003" cy="400110"/>
            </a:xfrm>
            <a:prstGeom prst="rect">
              <a:avLst/>
            </a:prstGeom>
            <a:noFill/>
          </p:spPr>
          <p:txBody>
            <a:bodyPr wrap="none" rtlCol="0">
              <a:spAutoFit/>
            </a:bodyPr>
            <a:lstStyle/>
            <a:p>
              <a:r>
                <a:rPr kumimoji="1" lang="en-US" altLang="zh-CN" sz="2000" b="1" dirty="0"/>
                <a:t>SFA- I</a:t>
              </a:r>
              <a:endParaRPr kumimoji="1" lang="zh-CN" altLang="en-US" sz="2000" b="1" dirty="0"/>
            </a:p>
          </p:txBody>
        </p:sp>
        <p:sp>
          <p:nvSpPr>
            <p:cNvPr id="15" name="文本框 14">
              <a:extLst>
                <a:ext uri="{FF2B5EF4-FFF2-40B4-BE49-F238E27FC236}">
                  <a16:creationId xmlns:a16="http://schemas.microsoft.com/office/drawing/2014/main" id="{2202B267-534B-B006-5F79-C50CA88326A3}"/>
                </a:ext>
              </a:extLst>
            </p:cNvPr>
            <p:cNvSpPr txBox="1"/>
            <p:nvPr/>
          </p:nvSpPr>
          <p:spPr>
            <a:xfrm>
              <a:off x="3390898" y="5738035"/>
              <a:ext cx="973343" cy="400110"/>
            </a:xfrm>
            <a:prstGeom prst="rect">
              <a:avLst/>
            </a:prstGeom>
            <a:noFill/>
          </p:spPr>
          <p:txBody>
            <a:bodyPr wrap="none" rtlCol="0">
              <a:spAutoFit/>
            </a:bodyPr>
            <a:lstStyle/>
            <a:p>
              <a:r>
                <a:rPr kumimoji="1" lang="en-US" altLang="zh-CN" sz="2000" b="1" dirty="0"/>
                <a:t>SFA- II</a:t>
              </a:r>
              <a:endParaRPr kumimoji="1" lang="zh-CN" altLang="en-US" sz="2000" b="1" dirty="0"/>
            </a:p>
          </p:txBody>
        </p:sp>
        <p:sp>
          <p:nvSpPr>
            <p:cNvPr id="16" name="文本框 15">
              <a:extLst>
                <a:ext uri="{FF2B5EF4-FFF2-40B4-BE49-F238E27FC236}">
                  <a16:creationId xmlns:a16="http://schemas.microsoft.com/office/drawing/2014/main" id="{8195FFA3-1A18-96AD-57B1-B86B98F749F9}"/>
                </a:ext>
              </a:extLst>
            </p:cNvPr>
            <p:cNvSpPr txBox="1"/>
            <p:nvPr/>
          </p:nvSpPr>
          <p:spPr>
            <a:xfrm>
              <a:off x="785931" y="4897765"/>
              <a:ext cx="1133644" cy="400110"/>
            </a:xfrm>
            <a:prstGeom prst="rect">
              <a:avLst/>
            </a:prstGeom>
            <a:noFill/>
          </p:spPr>
          <p:txBody>
            <a:bodyPr wrap="none" rtlCol="0">
              <a:spAutoFit/>
            </a:bodyPr>
            <a:lstStyle/>
            <a:p>
              <a:r>
                <a:rPr kumimoji="1" lang="en-US" altLang="zh-CN" sz="2000" b="1" dirty="0"/>
                <a:t>Repo - I</a:t>
              </a:r>
              <a:endParaRPr kumimoji="1" lang="zh-CN" altLang="en-US" sz="2000" b="1" dirty="0"/>
            </a:p>
          </p:txBody>
        </p:sp>
        <p:sp>
          <p:nvSpPr>
            <p:cNvPr id="17" name="文本框 16">
              <a:extLst>
                <a:ext uri="{FF2B5EF4-FFF2-40B4-BE49-F238E27FC236}">
                  <a16:creationId xmlns:a16="http://schemas.microsoft.com/office/drawing/2014/main" id="{0C2E5765-6AFD-255A-16B5-D67DA34D34AA}"/>
                </a:ext>
              </a:extLst>
            </p:cNvPr>
            <p:cNvSpPr txBox="1"/>
            <p:nvPr/>
          </p:nvSpPr>
          <p:spPr>
            <a:xfrm>
              <a:off x="694460" y="5738035"/>
              <a:ext cx="1208985" cy="400110"/>
            </a:xfrm>
            <a:prstGeom prst="rect">
              <a:avLst/>
            </a:prstGeom>
            <a:noFill/>
          </p:spPr>
          <p:txBody>
            <a:bodyPr wrap="none" rtlCol="0">
              <a:spAutoFit/>
            </a:bodyPr>
            <a:lstStyle/>
            <a:p>
              <a:r>
                <a:rPr kumimoji="1" lang="en-US" altLang="zh-CN" sz="2000" b="1" dirty="0"/>
                <a:t>Repo - II</a:t>
              </a:r>
              <a:endParaRPr kumimoji="1" lang="zh-CN" altLang="en-US" sz="2000" b="1" dirty="0"/>
            </a:p>
          </p:txBody>
        </p:sp>
        <p:sp>
          <p:nvSpPr>
            <p:cNvPr id="19" name="右箭头 18">
              <a:extLst>
                <a:ext uri="{FF2B5EF4-FFF2-40B4-BE49-F238E27FC236}">
                  <a16:creationId xmlns:a16="http://schemas.microsoft.com/office/drawing/2014/main" id="{E445BF4C-B691-54CD-24F3-438E9A1DBD52}"/>
                </a:ext>
              </a:extLst>
            </p:cNvPr>
            <p:cNvSpPr/>
            <p:nvPr/>
          </p:nvSpPr>
          <p:spPr>
            <a:xfrm rot="1115463">
              <a:off x="5151837" y="5154265"/>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0" name="右箭头 19">
              <a:extLst>
                <a:ext uri="{FF2B5EF4-FFF2-40B4-BE49-F238E27FC236}">
                  <a16:creationId xmlns:a16="http://schemas.microsoft.com/office/drawing/2014/main" id="{94743708-1F5B-9FAB-7763-6FC2CA17422C}"/>
                </a:ext>
              </a:extLst>
            </p:cNvPr>
            <p:cNvSpPr/>
            <p:nvPr/>
          </p:nvSpPr>
          <p:spPr>
            <a:xfrm rot="20484537" flipV="1">
              <a:off x="5147710" y="5627304"/>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3" name="文本框 22">
              <a:extLst>
                <a:ext uri="{FF2B5EF4-FFF2-40B4-BE49-F238E27FC236}">
                  <a16:creationId xmlns:a16="http://schemas.microsoft.com/office/drawing/2014/main" id="{C583E458-749F-D75C-0791-483871BF232C}"/>
                </a:ext>
              </a:extLst>
            </p:cNvPr>
            <p:cNvSpPr txBox="1"/>
            <p:nvPr/>
          </p:nvSpPr>
          <p:spPr>
            <a:xfrm>
              <a:off x="5772507" y="5607692"/>
              <a:ext cx="692818" cy="400110"/>
            </a:xfrm>
            <a:prstGeom prst="rect">
              <a:avLst/>
            </a:prstGeom>
            <a:noFill/>
          </p:spPr>
          <p:txBody>
            <a:bodyPr wrap="none" rtlCol="0">
              <a:spAutoFit/>
            </a:bodyPr>
            <a:lstStyle/>
            <a:p>
              <a:r>
                <a:rPr kumimoji="1" lang="en-US" altLang="zh-CN" sz="2000" b="1" dirty="0"/>
                <a:t>diffs</a:t>
              </a:r>
              <a:endParaRPr kumimoji="1" lang="zh-CN" altLang="en-US" sz="2000" b="1" dirty="0"/>
            </a:p>
          </p:txBody>
        </p:sp>
        <p:sp>
          <p:nvSpPr>
            <p:cNvPr id="24" name="右箭头 23">
              <a:extLst>
                <a:ext uri="{FF2B5EF4-FFF2-40B4-BE49-F238E27FC236}">
                  <a16:creationId xmlns:a16="http://schemas.microsoft.com/office/drawing/2014/main" id="{945A6E0B-C0DC-8D6F-0A2A-40195E346DE9}"/>
                </a:ext>
              </a:extLst>
            </p:cNvPr>
            <p:cNvSpPr/>
            <p:nvPr/>
          </p:nvSpPr>
          <p:spPr>
            <a:xfrm>
              <a:off x="6690764" y="5241321"/>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25" name="图形 24" descr="维恩图 轮廓">
              <a:extLst>
                <a:ext uri="{FF2B5EF4-FFF2-40B4-BE49-F238E27FC236}">
                  <a16:creationId xmlns:a16="http://schemas.microsoft.com/office/drawing/2014/main" id="{4B9299C7-507B-21B9-09DB-F454377442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58854" y="4832917"/>
              <a:ext cx="828000" cy="828000"/>
            </a:xfrm>
            <a:prstGeom prst="rect">
              <a:avLst/>
            </a:prstGeom>
          </p:spPr>
        </p:pic>
        <p:pic>
          <p:nvPicPr>
            <p:cNvPr id="26" name="图形 25" descr="Internet 轮廓">
              <a:extLst>
                <a:ext uri="{FF2B5EF4-FFF2-40B4-BE49-F238E27FC236}">
                  <a16:creationId xmlns:a16="http://schemas.microsoft.com/office/drawing/2014/main" id="{BFFF45C9-A0C3-C94C-3B8D-53DFCCDC9D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366622" y="4838234"/>
              <a:ext cx="828000" cy="828000"/>
            </a:xfrm>
            <a:prstGeom prst="rect">
              <a:avLst/>
            </a:prstGeom>
          </p:spPr>
        </p:pic>
        <p:sp>
          <p:nvSpPr>
            <p:cNvPr id="27" name="文本框 26">
              <a:extLst>
                <a:ext uri="{FF2B5EF4-FFF2-40B4-BE49-F238E27FC236}">
                  <a16:creationId xmlns:a16="http://schemas.microsoft.com/office/drawing/2014/main" id="{1897F3B4-461F-A6D8-2736-5A8C3A76590B}"/>
                </a:ext>
              </a:extLst>
            </p:cNvPr>
            <p:cNvSpPr txBox="1"/>
            <p:nvPr/>
          </p:nvSpPr>
          <p:spPr>
            <a:xfrm>
              <a:off x="6831139" y="5607692"/>
              <a:ext cx="2039341" cy="400110"/>
            </a:xfrm>
            <a:prstGeom prst="rect">
              <a:avLst/>
            </a:prstGeom>
            <a:noFill/>
          </p:spPr>
          <p:txBody>
            <a:bodyPr wrap="none" rtlCol="0">
              <a:spAutoFit/>
            </a:bodyPr>
            <a:lstStyle/>
            <a:p>
              <a:r>
                <a:rPr kumimoji="1" lang="en-US" altLang="zh-CN" sz="2000" b="1" dirty="0"/>
                <a:t>bug localization</a:t>
              </a:r>
              <a:endParaRPr kumimoji="1" lang="zh-CN" altLang="en-US" sz="2000" b="1" dirty="0"/>
            </a:p>
          </p:txBody>
        </p:sp>
        <p:sp>
          <p:nvSpPr>
            <p:cNvPr id="28" name="右箭头 27">
              <a:extLst>
                <a:ext uri="{FF2B5EF4-FFF2-40B4-BE49-F238E27FC236}">
                  <a16:creationId xmlns:a16="http://schemas.microsoft.com/office/drawing/2014/main" id="{67606808-D7AB-0016-B754-9A672425F505}"/>
                </a:ext>
              </a:extLst>
            </p:cNvPr>
            <p:cNvSpPr/>
            <p:nvPr/>
          </p:nvSpPr>
          <p:spPr>
            <a:xfrm>
              <a:off x="8438080" y="5241321"/>
              <a:ext cx="474562" cy="14613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9" name="文本框 28">
              <a:extLst>
                <a:ext uri="{FF2B5EF4-FFF2-40B4-BE49-F238E27FC236}">
                  <a16:creationId xmlns:a16="http://schemas.microsoft.com/office/drawing/2014/main" id="{08076B79-F09B-BCED-AB80-ADAB4F304AA8}"/>
                </a:ext>
              </a:extLst>
            </p:cNvPr>
            <p:cNvSpPr txBox="1"/>
            <p:nvPr/>
          </p:nvSpPr>
          <p:spPr>
            <a:xfrm>
              <a:off x="8870480" y="5607692"/>
              <a:ext cx="1548822" cy="400110"/>
            </a:xfrm>
            <a:prstGeom prst="rect">
              <a:avLst/>
            </a:prstGeom>
            <a:noFill/>
          </p:spPr>
          <p:txBody>
            <a:bodyPr wrap="none" rtlCol="0">
              <a:spAutoFit/>
            </a:bodyPr>
            <a:lstStyle/>
            <a:p>
              <a:r>
                <a:rPr kumimoji="1" lang="en-US" altLang="zh-CN" sz="2000" b="1" dirty="0"/>
                <a:t>bug reports</a:t>
              </a:r>
              <a:endParaRPr kumimoji="1" lang="zh-CN" altLang="en-US" sz="2000" b="1" dirty="0"/>
            </a:p>
          </p:txBody>
        </p:sp>
        <p:pic>
          <p:nvPicPr>
            <p:cNvPr id="30" name="图形 29" descr="甲壳虫 轮廓">
              <a:extLst>
                <a:ext uri="{FF2B5EF4-FFF2-40B4-BE49-F238E27FC236}">
                  <a16:creationId xmlns:a16="http://schemas.microsoft.com/office/drawing/2014/main" id="{448101D0-FA3C-38E8-E769-9CA6435276E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139773" y="4883875"/>
              <a:ext cx="828000" cy="828000"/>
            </a:xfrm>
            <a:prstGeom prst="rect">
              <a:avLst/>
            </a:prstGeom>
          </p:spPr>
        </p:pic>
      </p:grpSp>
      <p:sp>
        <p:nvSpPr>
          <p:cNvPr id="31" name="标题 1">
            <a:extLst>
              <a:ext uri="{FF2B5EF4-FFF2-40B4-BE49-F238E27FC236}">
                <a16:creationId xmlns:a16="http://schemas.microsoft.com/office/drawing/2014/main" id="{47AC1956-D1BE-4D7A-9435-1303F97FD4B9}"/>
              </a:ext>
            </a:extLst>
          </p:cNvPr>
          <p:cNvSpPr>
            <a:spLocks noGrp="1"/>
          </p:cNvSpPr>
          <p:nvPr>
            <p:ph type="title"/>
          </p:nvPr>
        </p:nvSpPr>
        <p:spPr>
          <a:xfrm>
            <a:off x="838199" y="365125"/>
            <a:ext cx="10813541" cy="1325563"/>
          </a:xfrm>
        </p:spPr>
        <p:txBody>
          <a:bodyPr>
            <a:normAutofit/>
          </a:bodyPr>
          <a:lstStyle/>
          <a:p>
            <a:r>
              <a:rPr kumimoji="1" lang="en-US" altLang="zh-CN" sz="3200" dirty="0">
                <a:latin typeface="Calibri" panose="020F0502020204030204" pitchFamily="34" charset="0"/>
                <a:cs typeface="Calibri" panose="020F0502020204030204" pitchFamily="34" charset="0"/>
              </a:rPr>
              <a:t>Application III: </a:t>
            </a:r>
            <a:r>
              <a:rPr kumimoji="1" lang="en-US" altLang="zh-CN" sz="3200" b="1" dirty="0">
                <a:latin typeface="Calibri" panose="020F0502020204030204" pitchFamily="34" charset="0"/>
                <a:cs typeface="Calibri" panose="020F0502020204030204" pitchFamily="34" charset="0"/>
              </a:rPr>
              <a:t>ParDiff@OOPSLA24</a:t>
            </a:r>
            <a:r>
              <a:rPr kumimoji="1" lang="en-US" altLang="zh-CN" sz="3200" dirty="0">
                <a:latin typeface="Calibri" panose="020F0502020204030204" pitchFamily="34" charset="0"/>
                <a:cs typeface="Calibri" panose="020F0502020204030204" pitchFamily="34" charset="0"/>
              </a:rPr>
              <a:t> - parser differential analysis</a:t>
            </a:r>
            <a:endParaRPr kumimoji="1" lang="zh-CN" altLang="en-US" sz="32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6C906BB2-70D1-4BE7-9D72-C45042FFF2C4}"/>
              </a:ext>
            </a:extLst>
          </p:cNvPr>
          <p:cNvSpPr/>
          <p:nvPr/>
        </p:nvSpPr>
        <p:spPr>
          <a:xfrm>
            <a:off x="5159943" y="6388570"/>
            <a:ext cx="6348213" cy="400110"/>
          </a:xfrm>
          <a:prstGeom prst="rect">
            <a:avLst/>
          </a:prstGeom>
        </p:spPr>
        <p:txBody>
          <a:bodyPr wrap="none">
            <a:spAutoFit/>
          </a:bodyPr>
          <a:lstStyle/>
          <a:p>
            <a:r>
              <a:rPr lang="en-US" altLang="zh-CN" sz="2000" b="1" dirty="0">
                <a:solidFill>
                  <a:srgbClr val="FF0000"/>
                </a:solidFill>
                <a:latin typeface="Söhne"/>
              </a:rPr>
              <a:t>Found 41 logical bugs in mature real-world protocol repos</a:t>
            </a:r>
          </a:p>
        </p:txBody>
      </p:sp>
    </p:spTree>
    <p:extLst>
      <p:ext uri="{BB962C8B-B14F-4D97-AF65-F5344CB8AC3E}">
        <p14:creationId xmlns:p14="http://schemas.microsoft.com/office/powerpoint/2010/main" val="402753190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extLst>
              <p:ext uri="{D42A27DB-BD31-4B8C-83A1-F6EECF244321}">
                <p14:modId xmlns:p14="http://schemas.microsoft.com/office/powerpoint/2010/main" val="4085662877"/>
              </p:ext>
            </p:extLst>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标题 1">
            <a:extLst>
              <a:ext uri="{FF2B5EF4-FFF2-40B4-BE49-F238E27FC236}">
                <a16:creationId xmlns:a16="http://schemas.microsoft.com/office/drawing/2014/main" id="{39FDA897-C21D-4B48-90B0-0AB484306D9C}"/>
              </a:ext>
            </a:extLst>
          </p:cNvPr>
          <p:cNvSpPr>
            <a:spLocks noGrp="1"/>
          </p:cNvSpPr>
          <p:nvPr>
            <p:ph type="title"/>
          </p:nvPr>
        </p:nvSpPr>
        <p:spPr>
          <a:xfrm>
            <a:off x="269488" y="308802"/>
            <a:ext cx="12074913" cy="1325563"/>
          </a:xfrm>
        </p:spPr>
        <p:txBody>
          <a:bodyPr/>
          <a:lstStyle/>
          <a:p>
            <a:r>
              <a:rPr kumimoji="1" lang="en-US" altLang="zh-CN" dirty="0"/>
              <a:t>Existing Works for (Protocol) Format Reverse Engineering </a:t>
            </a:r>
            <a:endParaRPr kumimoji="1" lang="zh-CN" altLang="en-US" dirty="0"/>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3" name="灯片编号占位符 2">
            <a:extLst>
              <a:ext uri="{FF2B5EF4-FFF2-40B4-BE49-F238E27FC236}">
                <a16:creationId xmlns:a16="http://schemas.microsoft.com/office/drawing/2014/main" id="{AAAFA680-6FE1-2743-AF01-2C235C69DDE2}"/>
              </a:ext>
            </a:extLst>
          </p:cNvPr>
          <p:cNvSpPr>
            <a:spLocks noGrp="1"/>
          </p:cNvSpPr>
          <p:nvPr>
            <p:ph type="sldNum" sz="quarter" idx="2"/>
          </p:nvPr>
        </p:nvSpPr>
        <p:spPr/>
        <p:txBody>
          <a:bodyPr/>
          <a:lstStyle/>
          <a:p>
            <a:fld id="{86CB4B4D-7CA3-9044-876B-883B54F8677D}" type="slidenum">
              <a:rPr lang="en-US" altLang="zh-CN" smtClean="0"/>
              <a:t>18</a:t>
            </a:fld>
            <a:endParaRPr lang="zh-CN" altLang="en-US"/>
          </a:p>
        </p:txBody>
      </p:sp>
      <p:sp>
        <p:nvSpPr>
          <p:cNvPr id="22" name="文本框 21">
            <a:extLst>
              <a:ext uri="{FF2B5EF4-FFF2-40B4-BE49-F238E27FC236}">
                <a16:creationId xmlns:a16="http://schemas.microsoft.com/office/drawing/2014/main" id="{6B2B5DB4-C7E1-3743-A210-93366A38F7EC}"/>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Tree>
    <p:extLst>
      <p:ext uri="{BB962C8B-B14F-4D97-AF65-F5344CB8AC3E}">
        <p14:creationId xmlns:p14="http://schemas.microsoft.com/office/powerpoint/2010/main" val="164069797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6D974792-56A4-7A47-9540-3201FF6AD9ED}"/>
              </a:ext>
            </a:extLst>
          </p:cNvPr>
          <p:cNvSpPr/>
          <p:nvPr/>
        </p:nvSpPr>
        <p:spPr>
          <a:xfrm>
            <a:off x="729049" y="1864365"/>
            <a:ext cx="3286897" cy="447314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 name="文本框 4">
            <a:extLst>
              <a:ext uri="{FF2B5EF4-FFF2-40B4-BE49-F238E27FC236}">
                <a16:creationId xmlns:a16="http://schemas.microsoft.com/office/drawing/2014/main" id="{C07B2A19-A5C8-BA47-9CEC-132298035F70}"/>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9" name="文本框 8">
            <a:extLst>
              <a:ext uri="{FF2B5EF4-FFF2-40B4-BE49-F238E27FC236}">
                <a16:creationId xmlns:a16="http://schemas.microsoft.com/office/drawing/2014/main" id="{F14A311B-34EF-FE43-92CA-C7DDE8BF570B}"/>
              </a:ext>
            </a:extLst>
          </p:cNvPr>
          <p:cNvSpPr txBox="1"/>
          <p:nvPr/>
        </p:nvSpPr>
        <p:spPr>
          <a:xfrm>
            <a:off x="1228200" y="4614959"/>
            <a:ext cx="2661177" cy="584775"/>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AutoFormat, </a:t>
            </a:r>
            <a:r>
              <a:rPr kumimoji="1" lang="en-US" altLang="zh-CN" sz="1600" i="1" dirty="0" err="1">
                <a:latin typeface="Times New Roman" panose="02020603050405020304" pitchFamily="18" charset="0"/>
                <a:cs typeface="Times New Roman" panose="02020603050405020304" pitchFamily="18" charset="0"/>
              </a:rPr>
              <a:t>Tupni</a:t>
            </a:r>
            <a:r>
              <a:rPr kumimoji="1" lang="en-US" altLang="zh-CN" sz="1600" i="1" dirty="0">
                <a:latin typeface="Times New Roman" panose="02020603050405020304" pitchFamily="18" charset="0"/>
                <a:cs typeface="Times New Roman" panose="02020603050405020304" pitchFamily="18" charset="0"/>
              </a:rPr>
              <a:t>, Polyglot, </a:t>
            </a:r>
          </a:p>
          <a:p>
            <a:pPr algn="ctr"/>
            <a:r>
              <a:rPr kumimoji="1" lang="en-US" altLang="zh-CN" sz="1600" i="1" dirty="0">
                <a:latin typeface="Times New Roman" panose="02020603050405020304" pitchFamily="18" charset="0"/>
                <a:cs typeface="Times New Roman" panose="02020603050405020304" pitchFamily="18" charset="0"/>
              </a:rPr>
              <a:t>Reformat, Dispatcher, …</a:t>
            </a:r>
            <a:endParaRPr kumimoji="1" lang="zh-CN" altLang="en-US" sz="1600" i="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41BA14E-0B21-D044-BBCD-FB2227BCE90A}"/>
              </a:ext>
            </a:extLst>
          </p:cNvPr>
          <p:cNvSpPr txBox="1"/>
          <p:nvPr/>
        </p:nvSpPr>
        <p:spPr>
          <a:xfrm>
            <a:off x="1365534" y="2557428"/>
            <a:ext cx="2526141" cy="830997"/>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Gopinath et al FSE’20</a:t>
            </a:r>
          </a:p>
          <a:p>
            <a:pPr algn="ctr"/>
            <a:r>
              <a:rPr kumimoji="1" lang="en-US" altLang="zh-CN" sz="1600" i="1" dirty="0" err="1">
                <a:latin typeface="Times New Roman" panose="02020603050405020304" pitchFamily="18" charset="0"/>
                <a:cs typeface="Times New Roman" panose="02020603050405020304" pitchFamily="18" charset="0"/>
              </a:rPr>
              <a:t>Hoschele</a:t>
            </a:r>
            <a:r>
              <a:rPr kumimoji="1" lang="en-US" altLang="zh-CN" sz="1600" i="1" dirty="0">
                <a:latin typeface="Times New Roman" panose="02020603050405020304" pitchFamily="18" charset="0"/>
                <a:cs typeface="Times New Roman" panose="02020603050405020304" pitchFamily="18" charset="0"/>
              </a:rPr>
              <a:t> and Zeller ASE’16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extLst>
              <p:ext uri="{D42A27DB-BD31-4B8C-83A1-F6EECF244321}">
                <p14:modId xmlns:p14="http://schemas.microsoft.com/office/powerpoint/2010/main" val="1967238190"/>
              </p:ext>
            </p:extLst>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3" name="矩形 22">
            <a:extLst>
              <a:ext uri="{FF2B5EF4-FFF2-40B4-BE49-F238E27FC236}">
                <a16:creationId xmlns:a16="http://schemas.microsoft.com/office/drawing/2014/main" id="{68CE255C-1E09-0C4D-A2A4-19B3ACB2F124}"/>
              </a:ext>
            </a:extLst>
          </p:cNvPr>
          <p:cNvSpPr/>
          <p:nvPr/>
        </p:nvSpPr>
        <p:spPr>
          <a:xfrm>
            <a:off x="182881" y="5463045"/>
            <a:ext cx="3990294" cy="65636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 Most existing works for network/file </a:t>
            </a:r>
          </a:p>
          <a:p>
            <a:r>
              <a:rPr kumimoji="1" lang="en-US" altLang="zh-CN" sz="1600" dirty="0">
                <a:solidFill>
                  <a:schemeClr val="tx1"/>
                </a:solidFill>
                <a:latin typeface="Chalkboard" panose="03050602040202020205" pitchFamily="66" charset="0"/>
              </a:rPr>
              <a:t> formats are dynamic program analysis</a:t>
            </a:r>
          </a:p>
        </p:txBody>
      </p:sp>
      <p:sp>
        <p:nvSpPr>
          <p:cNvPr id="14" name="标题 1">
            <a:extLst>
              <a:ext uri="{FF2B5EF4-FFF2-40B4-BE49-F238E27FC236}">
                <a16:creationId xmlns:a16="http://schemas.microsoft.com/office/drawing/2014/main" id="{C3FD1461-2B5F-49BC-B9E1-DA06B333F4DA}"/>
              </a:ext>
            </a:extLst>
          </p:cNvPr>
          <p:cNvSpPr>
            <a:spLocks noGrp="1"/>
          </p:cNvSpPr>
          <p:nvPr>
            <p:ph type="title"/>
          </p:nvPr>
        </p:nvSpPr>
        <p:spPr>
          <a:xfrm>
            <a:off x="91997" y="197716"/>
            <a:ext cx="12008006" cy="1325563"/>
          </a:xfrm>
        </p:spPr>
        <p:txBody>
          <a:bodyPr/>
          <a:lstStyle/>
          <a:p>
            <a:r>
              <a:rPr kumimoji="1" lang="en-US" altLang="zh-CN" dirty="0"/>
              <a:t>Existing Works for (Protocol) Format Reverse Engineering</a:t>
            </a:r>
            <a:endParaRPr kumimoji="1" lang="zh-CN" altLang="en-US" dirty="0"/>
          </a:p>
        </p:txBody>
      </p:sp>
    </p:spTree>
    <p:extLst>
      <p:ext uri="{BB962C8B-B14F-4D97-AF65-F5344CB8AC3E}">
        <p14:creationId xmlns:p14="http://schemas.microsoft.com/office/powerpoint/2010/main" val="369806979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D0970B-5075-E24A-98EB-B08FC0B88007}"/>
              </a:ext>
            </a:extLst>
          </p:cNvPr>
          <p:cNvSpPr>
            <a:spLocks noGrp="1"/>
          </p:cNvSpPr>
          <p:nvPr>
            <p:ph type="title"/>
          </p:nvPr>
        </p:nvSpPr>
        <p:spPr/>
        <p:txBody>
          <a:bodyPr/>
          <a:lstStyle/>
          <a:p>
            <a:r>
              <a:rPr kumimoji="1" lang="en-US" altLang="zh-CN" dirty="0"/>
              <a:t>Protocol Reverse Engineering</a:t>
            </a:r>
            <a:endParaRPr kumimoji="1" lang="zh-CN" altLang="en-US" dirty="0"/>
          </a:p>
        </p:txBody>
      </p:sp>
      <p:sp>
        <p:nvSpPr>
          <p:cNvPr id="4" name="灯片编号占位符 3">
            <a:extLst>
              <a:ext uri="{FF2B5EF4-FFF2-40B4-BE49-F238E27FC236}">
                <a16:creationId xmlns:a16="http://schemas.microsoft.com/office/drawing/2014/main" id="{F4135F3F-C821-4848-A61A-E1BFB67392B0}"/>
              </a:ext>
            </a:extLst>
          </p:cNvPr>
          <p:cNvSpPr>
            <a:spLocks noGrp="1"/>
          </p:cNvSpPr>
          <p:nvPr>
            <p:ph type="sldNum" sz="quarter" idx="2"/>
          </p:nvPr>
        </p:nvSpPr>
        <p:spPr/>
        <p:txBody>
          <a:bodyPr/>
          <a:lstStyle/>
          <a:p>
            <a:fld id="{86CB4B4D-7CA3-9044-876B-883B54F8677D}" type="slidenum">
              <a:rPr lang="en-US" altLang="zh-CN" smtClean="0"/>
              <a:t>2</a:t>
            </a:fld>
            <a:endParaRPr lang="zh-CN" altLang="en-US"/>
          </a:p>
        </p:txBody>
      </p:sp>
      <p:pic>
        <p:nvPicPr>
          <p:cNvPr id="5" name="图片 4">
            <a:extLst>
              <a:ext uri="{FF2B5EF4-FFF2-40B4-BE49-F238E27FC236}">
                <a16:creationId xmlns:a16="http://schemas.microsoft.com/office/drawing/2014/main" id="{4BD28FA8-EF01-3349-8FC3-32BFA6A39139}"/>
              </a:ext>
            </a:extLst>
          </p:cNvPr>
          <p:cNvPicPr>
            <a:picLocks noChangeAspect="1"/>
          </p:cNvPicPr>
          <p:nvPr/>
        </p:nvPicPr>
        <p:blipFill rotWithShape="1">
          <a:blip r:embed="rId3">
            <a:extLst>
              <a:ext uri="{28A0092B-C50C-407E-A947-70E740481C1C}">
                <a14:useLocalDpi xmlns:a14="http://schemas.microsoft.com/office/drawing/2010/main" val="0"/>
              </a:ext>
            </a:extLst>
          </a:blip>
          <a:srcRect l="4323" r="3103" b="46148"/>
          <a:stretch/>
        </p:blipFill>
        <p:spPr>
          <a:xfrm>
            <a:off x="425671" y="1452224"/>
            <a:ext cx="6371596" cy="2804466"/>
          </a:xfrm>
          <a:prstGeom prst="rect">
            <a:avLst/>
          </a:prstGeom>
        </p:spPr>
      </p:pic>
      <p:sp>
        <p:nvSpPr>
          <p:cNvPr id="6" name="右箭头 5">
            <a:extLst>
              <a:ext uri="{FF2B5EF4-FFF2-40B4-BE49-F238E27FC236}">
                <a16:creationId xmlns:a16="http://schemas.microsoft.com/office/drawing/2014/main" id="{EB300542-FCEC-A346-A223-65D4FC9DA24F}"/>
              </a:ext>
            </a:extLst>
          </p:cNvPr>
          <p:cNvSpPr/>
          <p:nvPr/>
        </p:nvSpPr>
        <p:spPr>
          <a:xfrm>
            <a:off x="6943508" y="2857179"/>
            <a:ext cx="529345" cy="311690"/>
          </a:xfrm>
          <a:custGeom>
            <a:avLst/>
            <a:gdLst>
              <a:gd name="connsiteX0" fmla="*/ 0 w 529345"/>
              <a:gd name="connsiteY0" fmla="*/ 77923 h 311690"/>
              <a:gd name="connsiteX1" fmla="*/ 373500 w 529345"/>
              <a:gd name="connsiteY1" fmla="*/ 77923 h 311690"/>
              <a:gd name="connsiteX2" fmla="*/ 373500 w 529345"/>
              <a:gd name="connsiteY2" fmla="*/ 0 h 311690"/>
              <a:gd name="connsiteX3" fmla="*/ 529345 w 529345"/>
              <a:gd name="connsiteY3" fmla="*/ 155845 h 311690"/>
              <a:gd name="connsiteX4" fmla="*/ 373500 w 529345"/>
              <a:gd name="connsiteY4" fmla="*/ 311690 h 311690"/>
              <a:gd name="connsiteX5" fmla="*/ 373500 w 529345"/>
              <a:gd name="connsiteY5" fmla="*/ 233768 h 311690"/>
              <a:gd name="connsiteX6" fmla="*/ 0 w 529345"/>
              <a:gd name="connsiteY6" fmla="*/ 233768 h 311690"/>
              <a:gd name="connsiteX7" fmla="*/ 0 w 529345"/>
              <a:gd name="connsiteY7" fmla="*/ 77923 h 3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45" h="311690" fill="none" extrusionOk="0">
                <a:moveTo>
                  <a:pt x="0" y="77923"/>
                </a:moveTo>
                <a:cubicBezTo>
                  <a:pt x="133850" y="52802"/>
                  <a:pt x="308159" y="82613"/>
                  <a:pt x="373500" y="77923"/>
                </a:cubicBezTo>
                <a:cubicBezTo>
                  <a:pt x="369369" y="52669"/>
                  <a:pt x="371721" y="23774"/>
                  <a:pt x="373500" y="0"/>
                </a:cubicBezTo>
                <a:cubicBezTo>
                  <a:pt x="452060" y="55321"/>
                  <a:pt x="494316" y="106013"/>
                  <a:pt x="529345" y="155845"/>
                </a:cubicBezTo>
                <a:cubicBezTo>
                  <a:pt x="479380" y="205995"/>
                  <a:pt x="454959" y="258230"/>
                  <a:pt x="373500" y="311690"/>
                </a:cubicBezTo>
                <a:cubicBezTo>
                  <a:pt x="367370" y="289945"/>
                  <a:pt x="366909" y="249213"/>
                  <a:pt x="373500" y="233768"/>
                </a:cubicBezTo>
                <a:cubicBezTo>
                  <a:pt x="300242" y="228454"/>
                  <a:pt x="160822" y="261126"/>
                  <a:pt x="0" y="233768"/>
                </a:cubicBezTo>
                <a:cubicBezTo>
                  <a:pt x="-9660" y="215509"/>
                  <a:pt x="7662" y="133169"/>
                  <a:pt x="0" y="77923"/>
                </a:cubicBezTo>
                <a:close/>
              </a:path>
              <a:path w="529345" h="311690" stroke="0" extrusionOk="0">
                <a:moveTo>
                  <a:pt x="0" y="77923"/>
                </a:moveTo>
                <a:cubicBezTo>
                  <a:pt x="136382" y="103140"/>
                  <a:pt x="311786" y="59606"/>
                  <a:pt x="373500" y="77923"/>
                </a:cubicBezTo>
                <a:cubicBezTo>
                  <a:pt x="369620" y="63758"/>
                  <a:pt x="372299" y="11548"/>
                  <a:pt x="373500" y="0"/>
                </a:cubicBezTo>
                <a:cubicBezTo>
                  <a:pt x="387264" y="21556"/>
                  <a:pt x="517856" y="118407"/>
                  <a:pt x="529345" y="155845"/>
                </a:cubicBezTo>
                <a:cubicBezTo>
                  <a:pt x="498319" y="207756"/>
                  <a:pt x="419200" y="265140"/>
                  <a:pt x="373500" y="311690"/>
                </a:cubicBezTo>
                <a:cubicBezTo>
                  <a:pt x="378456" y="291164"/>
                  <a:pt x="369935" y="271508"/>
                  <a:pt x="373500" y="233768"/>
                </a:cubicBezTo>
                <a:cubicBezTo>
                  <a:pt x="242174" y="227085"/>
                  <a:pt x="128328" y="202783"/>
                  <a:pt x="0" y="233768"/>
                </a:cubicBezTo>
                <a:cubicBezTo>
                  <a:pt x="-6467" y="165622"/>
                  <a:pt x="13148" y="152987"/>
                  <a:pt x="0" y="77923"/>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6" name="Picture 2" descr="5 Top Tips in Learning to Code - National Coding Week">
            <a:extLst>
              <a:ext uri="{FF2B5EF4-FFF2-40B4-BE49-F238E27FC236}">
                <a16:creationId xmlns:a16="http://schemas.microsoft.com/office/drawing/2014/main" id="{C0B09556-92F5-D149-BBF7-A3887CBFB5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87" r="45198"/>
          <a:stretch/>
        </p:blipFill>
        <p:spPr bwMode="auto">
          <a:xfrm>
            <a:off x="7793082" y="1262183"/>
            <a:ext cx="4067842" cy="541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213718"/>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1E9095F-A665-914D-9611-59DA68CE7AC4}"/>
              </a:ext>
            </a:extLst>
          </p:cNvPr>
          <p:cNvSpPr/>
          <p:nvPr/>
        </p:nvSpPr>
        <p:spPr>
          <a:xfrm>
            <a:off x="4376049" y="4216002"/>
            <a:ext cx="3124894" cy="2121509"/>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10" name="矩形 9">
            <a:extLst>
              <a:ext uri="{FF2B5EF4-FFF2-40B4-BE49-F238E27FC236}">
                <a16:creationId xmlns:a16="http://schemas.microsoft.com/office/drawing/2014/main" id="{6D974792-56A4-7A47-9540-3201FF6AD9ED}"/>
              </a:ext>
            </a:extLst>
          </p:cNvPr>
          <p:cNvSpPr/>
          <p:nvPr/>
        </p:nvSpPr>
        <p:spPr>
          <a:xfrm>
            <a:off x="729049" y="1864365"/>
            <a:ext cx="3286897" cy="447314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extLst>
              <p:ext uri="{D42A27DB-BD31-4B8C-83A1-F6EECF244321}">
                <p14:modId xmlns:p14="http://schemas.microsoft.com/office/powerpoint/2010/main" val="60034064"/>
              </p:ext>
            </p:extLst>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标题 1">
            <a:extLst>
              <a:ext uri="{FF2B5EF4-FFF2-40B4-BE49-F238E27FC236}">
                <a16:creationId xmlns:a16="http://schemas.microsoft.com/office/drawing/2014/main" id="{39FDA897-C21D-4B48-90B0-0AB484306D9C}"/>
              </a:ext>
            </a:extLst>
          </p:cNvPr>
          <p:cNvSpPr>
            <a:spLocks noGrp="1"/>
          </p:cNvSpPr>
          <p:nvPr>
            <p:ph type="title"/>
          </p:nvPr>
        </p:nvSpPr>
        <p:spPr/>
        <p:txBody>
          <a:bodyPr/>
          <a:lstStyle/>
          <a:p>
            <a:r>
              <a:rPr kumimoji="1" lang="en-US" altLang="zh-CN" dirty="0"/>
              <a:t>Existing Works for Format Reverse Engineering</a:t>
            </a:r>
            <a:endParaRPr kumimoji="1" lang="zh-CN" altLang="en-US" dirty="0"/>
          </a:p>
        </p:txBody>
      </p:sp>
      <p:sp>
        <p:nvSpPr>
          <p:cNvPr id="5" name="文本框 4">
            <a:extLst>
              <a:ext uri="{FF2B5EF4-FFF2-40B4-BE49-F238E27FC236}">
                <a16:creationId xmlns:a16="http://schemas.microsoft.com/office/drawing/2014/main" id="{C07B2A19-A5C8-BA47-9CEC-132298035F70}"/>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9" name="文本框 8">
            <a:extLst>
              <a:ext uri="{FF2B5EF4-FFF2-40B4-BE49-F238E27FC236}">
                <a16:creationId xmlns:a16="http://schemas.microsoft.com/office/drawing/2014/main" id="{F14A311B-34EF-FE43-92CA-C7DDE8BF570B}"/>
              </a:ext>
            </a:extLst>
          </p:cNvPr>
          <p:cNvSpPr txBox="1"/>
          <p:nvPr/>
        </p:nvSpPr>
        <p:spPr>
          <a:xfrm>
            <a:off x="1228200" y="4614959"/>
            <a:ext cx="2661177" cy="584775"/>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AutoFormat, </a:t>
            </a:r>
            <a:r>
              <a:rPr kumimoji="1" lang="en-US" altLang="zh-CN" sz="1600" i="1" dirty="0" err="1">
                <a:latin typeface="Times New Roman" panose="02020603050405020304" pitchFamily="18" charset="0"/>
                <a:cs typeface="Times New Roman" panose="02020603050405020304" pitchFamily="18" charset="0"/>
              </a:rPr>
              <a:t>Tupni</a:t>
            </a:r>
            <a:r>
              <a:rPr kumimoji="1" lang="en-US" altLang="zh-CN" sz="1600" i="1" dirty="0">
                <a:latin typeface="Times New Roman" panose="02020603050405020304" pitchFamily="18" charset="0"/>
                <a:cs typeface="Times New Roman" panose="02020603050405020304" pitchFamily="18" charset="0"/>
              </a:rPr>
              <a:t>, Polyglot, </a:t>
            </a:r>
          </a:p>
          <a:p>
            <a:pPr algn="ctr"/>
            <a:r>
              <a:rPr kumimoji="1" lang="en-US" altLang="zh-CN" sz="1600" i="1" dirty="0">
                <a:latin typeface="Times New Roman" panose="02020603050405020304" pitchFamily="18" charset="0"/>
                <a:cs typeface="Times New Roman" panose="02020603050405020304" pitchFamily="18" charset="0"/>
              </a:rPr>
              <a:t>Reformat, Dispatcher, …</a:t>
            </a:r>
            <a:endParaRPr kumimoji="1" lang="zh-CN" altLang="en-US" sz="1600" i="1" dirty="0">
              <a:latin typeface="Times New Roman" panose="02020603050405020304" pitchFamily="18" charset="0"/>
              <a:cs typeface="Times New Roman" panose="02020603050405020304" pitchFamily="18" charset="0"/>
            </a:endParaRPr>
          </a:p>
        </p:txBody>
      </p:sp>
      <p:sp>
        <p:nvSpPr>
          <p:cNvPr id="15" name="文本框 14">
            <a:extLst>
              <a:ext uri="{FF2B5EF4-FFF2-40B4-BE49-F238E27FC236}">
                <a16:creationId xmlns:a16="http://schemas.microsoft.com/office/drawing/2014/main" id="{C4BBA9EB-2F85-E943-87A0-8A3EF47BB9B2}"/>
              </a:ext>
            </a:extLst>
          </p:cNvPr>
          <p:cNvSpPr txBox="1"/>
          <p:nvPr/>
        </p:nvSpPr>
        <p:spPr>
          <a:xfrm>
            <a:off x="4664481" y="4633478"/>
            <a:ext cx="1798890" cy="584775"/>
          </a:xfrm>
          <a:prstGeom prst="rect">
            <a:avLst/>
          </a:prstGeom>
          <a:noFill/>
        </p:spPr>
        <p:txBody>
          <a:bodyPr wrap="none" rtlCol="0">
            <a:spAutoFit/>
          </a:bodyPr>
          <a:lstStyle/>
          <a:p>
            <a:r>
              <a:rPr kumimoji="1" lang="en-US" altLang="zh-CN" sz="1600" i="1" dirty="0">
                <a:latin typeface="Times New Roman" panose="02020603050405020304" pitchFamily="18" charset="0"/>
                <a:cs typeface="Times New Roman" panose="02020603050405020304" pitchFamily="18" charset="0"/>
              </a:rPr>
              <a:t>Lim et al WCRE’06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41BA14E-0B21-D044-BBCD-FB2227BCE90A}"/>
              </a:ext>
            </a:extLst>
          </p:cNvPr>
          <p:cNvSpPr txBox="1"/>
          <p:nvPr/>
        </p:nvSpPr>
        <p:spPr>
          <a:xfrm>
            <a:off x="1365534" y="2557428"/>
            <a:ext cx="2526141" cy="830997"/>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Gopinath et al FSE’20</a:t>
            </a:r>
          </a:p>
          <a:p>
            <a:pPr algn="ctr"/>
            <a:r>
              <a:rPr kumimoji="1" lang="en-US" altLang="zh-CN" sz="1600" i="1" dirty="0" err="1">
                <a:latin typeface="Times New Roman" panose="02020603050405020304" pitchFamily="18" charset="0"/>
                <a:cs typeface="Times New Roman" panose="02020603050405020304" pitchFamily="18" charset="0"/>
              </a:rPr>
              <a:t>Hoschele</a:t>
            </a:r>
            <a:r>
              <a:rPr kumimoji="1" lang="en-US" altLang="zh-CN" sz="1600" i="1" dirty="0">
                <a:latin typeface="Times New Roman" panose="02020603050405020304" pitchFamily="18" charset="0"/>
                <a:cs typeface="Times New Roman" panose="02020603050405020304" pitchFamily="18" charset="0"/>
              </a:rPr>
              <a:t> and Zeller ASE’16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68CE255C-1E09-0C4D-A2A4-19B3ACB2F124}"/>
              </a:ext>
            </a:extLst>
          </p:cNvPr>
          <p:cNvSpPr/>
          <p:nvPr/>
        </p:nvSpPr>
        <p:spPr>
          <a:xfrm>
            <a:off x="182881" y="5463045"/>
            <a:ext cx="3990294" cy="65636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  Most existing works for network/file </a:t>
            </a:r>
          </a:p>
          <a:p>
            <a:r>
              <a:rPr kumimoji="1" lang="en-US" altLang="zh-CN" sz="1600" dirty="0">
                <a:solidFill>
                  <a:schemeClr val="tx1"/>
                </a:solidFill>
                <a:latin typeface="Chalkboard" panose="03050602040202020205" pitchFamily="66" charset="0"/>
              </a:rPr>
              <a:t> formats are dynamic program analysis</a:t>
            </a: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C37A987D-524E-2841-976C-15CB38FEC07E}"/>
                  </a:ext>
                </a:extLst>
              </p:cNvPr>
              <p:cNvSpPr/>
              <p:nvPr/>
            </p:nvSpPr>
            <p:spPr>
              <a:xfrm>
                <a:off x="4376049" y="5475923"/>
                <a:ext cx="3286881" cy="6588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Imprecise due to approximation</a:t>
                </a:r>
              </a:p>
              <a:p>
                <a:pPr/>
                <a14:m>
                  <m:oMathPara xmlns:m="http://schemas.openxmlformats.org/officeDocument/2006/math">
                    <m:oMathParaPr>
                      <m:jc m:val="centerGroup"/>
                    </m:oMathParaPr>
                    <m:oMath xmlns:m="http://schemas.openxmlformats.org/officeDocument/2006/math">
                      <m:r>
                        <a:rPr lang="en-US" altLang="zh-CN" sz="1400" b="1" i="1">
                          <a:solidFill>
                            <a:schemeClr val="tx1"/>
                          </a:solidFill>
                          <a:latin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𝟑</m:t>
                          </m:r>
                        </m:e>
                      </m:d>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𝟕</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r>
                        <a:rPr lang="en-US" altLang="zh-CN" sz="1400" b="1" i="1">
                          <a:solidFill>
                            <a:schemeClr val="tx1"/>
                          </a:solidFill>
                          <a:latin typeface="Cambria Math" panose="02040503050406030204" pitchFamily="18" charset="0"/>
                          <a:ea typeface="Cambria Math" panose="02040503050406030204" pitchFamily="18" charset="0"/>
                        </a:rPr>
                        <m:t> ~ </m:t>
                      </m:r>
                      <m:r>
                        <a:rPr lang="en-US" altLang="zh-CN" sz="1400" b="1" i="1">
                          <a:solidFill>
                            <a:schemeClr val="tx1"/>
                          </a:solidFill>
                          <a:latin typeface="Cambria Math" panose="02040503050406030204" pitchFamily="18" charset="0"/>
                          <a:ea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oMath>
                  </m:oMathPara>
                </a14:m>
                <a:endParaRPr lang="zh-CN" altLang="en-US" sz="1400" b="1" dirty="0">
                  <a:solidFill>
                    <a:schemeClr val="tx1"/>
                  </a:solidFill>
                </a:endParaRPr>
              </a:p>
            </p:txBody>
          </p:sp>
        </mc:Choice>
        <mc:Fallback xmlns="">
          <p:sp>
            <p:nvSpPr>
              <p:cNvPr id="27" name="矩形 26">
                <a:extLst>
                  <a:ext uri="{FF2B5EF4-FFF2-40B4-BE49-F238E27FC236}">
                    <a16:creationId xmlns:a16="http://schemas.microsoft.com/office/drawing/2014/main" id="{C37A987D-524E-2841-976C-15CB38FEC07E}"/>
                  </a:ext>
                </a:extLst>
              </p:cNvPr>
              <p:cNvSpPr>
                <a:spLocks noRot="1" noChangeAspect="1" noMove="1" noResize="1" noEditPoints="1" noAdjustHandles="1" noChangeArrowheads="1" noChangeShapeType="1" noTextEdit="1"/>
              </p:cNvSpPr>
              <p:nvPr/>
            </p:nvSpPr>
            <p:spPr>
              <a:xfrm>
                <a:off x="4376049" y="5475923"/>
                <a:ext cx="3286881" cy="658800"/>
              </a:xfrm>
              <a:prstGeom prst="rect">
                <a:avLst/>
              </a:prstGeom>
              <a:blipFill>
                <a:blip r:embed="rId9"/>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AAFA680-6FE1-2743-AF01-2C235C69DDE2}"/>
              </a:ext>
            </a:extLst>
          </p:cNvPr>
          <p:cNvSpPr>
            <a:spLocks noGrp="1"/>
          </p:cNvSpPr>
          <p:nvPr>
            <p:ph type="sldNum" sz="quarter" idx="2"/>
          </p:nvPr>
        </p:nvSpPr>
        <p:spPr/>
        <p:txBody>
          <a:bodyPr/>
          <a:lstStyle/>
          <a:p>
            <a:fld id="{86CB4B4D-7CA3-9044-876B-883B54F8677D}" type="slidenum">
              <a:rPr lang="en-US" altLang="zh-CN" smtClean="0"/>
              <a:t>20</a:t>
            </a:fld>
            <a:endParaRPr lang="zh-CN" altLang="en-US"/>
          </a:p>
        </p:txBody>
      </p:sp>
    </p:spTree>
    <p:extLst>
      <p:ext uri="{BB962C8B-B14F-4D97-AF65-F5344CB8AC3E}">
        <p14:creationId xmlns:p14="http://schemas.microsoft.com/office/powerpoint/2010/main" val="379713568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1E9095F-A665-914D-9611-59DA68CE7AC4}"/>
              </a:ext>
            </a:extLst>
          </p:cNvPr>
          <p:cNvSpPr/>
          <p:nvPr/>
        </p:nvSpPr>
        <p:spPr>
          <a:xfrm>
            <a:off x="4376049" y="4216002"/>
            <a:ext cx="3124894" cy="2121509"/>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10" name="矩形 9">
            <a:extLst>
              <a:ext uri="{FF2B5EF4-FFF2-40B4-BE49-F238E27FC236}">
                <a16:creationId xmlns:a16="http://schemas.microsoft.com/office/drawing/2014/main" id="{6D974792-56A4-7A47-9540-3201FF6AD9ED}"/>
              </a:ext>
            </a:extLst>
          </p:cNvPr>
          <p:cNvSpPr/>
          <p:nvPr/>
        </p:nvSpPr>
        <p:spPr>
          <a:xfrm>
            <a:off x="729049" y="1864365"/>
            <a:ext cx="3286897" cy="447314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a:extLst>
              <a:ext uri="{FF2B5EF4-FFF2-40B4-BE49-F238E27FC236}">
                <a16:creationId xmlns:a16="http://schemas.microsoft.com/office/drawing/2014/main" id="{C07B2A19-A5C8-BA47-9CEC-132298035F70}"/>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9" name="文本框 8">
            <a:extLst>
              <a:ext uri="{FF2B5EF4-FFF2-40B4-BE49-F238E27FC236}">
                <a16:creationId xmlns:a16="http://schemas.microsoft.com/office/drawing/2014/main" id="{F14A311B-34EF-FE43-92CA-C7DDE8BF570B}"/>
              </a:ext>
            </a:extLst>
          </p:cNvPr>
          <p:cNvSpPr txBox="1"/>
          <p:nvPr/>
        </p:nvSpPr>
        <p:spPr>
          <a:xfrm>
            <a:off x="1228200" y="4614959"/>
            <a:ext cx="2661177" cy="584775"/>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AutoFormat, </a:t>
            </a:r>
            <a:r>
              <a:rPr kumimoji="1" lang="en-US" altLang="zh-CN" sz="1600" i="1" dirty="0" err="1">
                <a:latin typeface="Times New Roman" panose="02020603050405020304" pitchFamily="18" charset="0"/>
                <a:cs typeface="Times New Roman" panose="02020603050405020304" pitchFamily="18" charset="0"/>
              </a:rPr>
              <a:t>Tupni</a:t>
            </a:r>
            <a:r>
              <a:rPr kumimoji="1" lang="en-US" altLang="zh-CN" sz="1600" i="1" dirty="0">
                <a:latin typeface="Times New Roman" panose="02020603050405020304" pitchFamily="18" charset="0"/>
                <a:cs typeface="Times New Roman" panose="02020603050405020304" pitchFamily="18" charset="0"/>
              </a:rPr>
              <a:t>, Polyglot, </a:t>
            </a:r>
          </a:p>
          <a:p>
            <a:pPr algn="ctr"/>
            <a:r>
              <a:rPr kumimoji="1" lang="en-US" altLang="zh-CN" sz="1600" i="1" dirty="0">
                <a:latin typeface="Times New Roman" panose="02020603050405020304" pitchFamily="18" charset="0"/>
                <a:cs typeface="Times New Roman" panose="02020603050405020304" pitchFamily="18" charset="0"/>
              </a:rPr>
              <a:t>Reformat, Dispatcher, …</a:t>
            </a:r>
            <a:endParaRPr kumimoji="1" lang="zh-CN" altLang="en-US" sz="1600" i="1" dirty="0">
              <a:latin typeface="Times New Roman" panose="02020603050405020304" pitchFamily="18" charset="0"/>
              <a:cs typeface="Times New Roman" panose="02020603050405020304" pitchFamily="18" charset="0"/>
            </a:endParaRPr>
          </a:p>
        </p:txBody>
      </p:sp>
      <p:pic>
        <p:nvPicPr>
          <p:cNvPr id="14" name="Picture 4" descr="大问号卡通,问号卡通- 伤感说说吧">
            <a:extLst>
              <a:ext uri="{FF2B5EF4-FFF2-40B4-BE49-F238E27FC236}">
                <a16:creationId xmlns:a16="http://schemas.microsoft.com/office/drawing/2014/main" id="{C9D77645-DBCC-824A-9B56-DB026DC00E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3480" y="2425661"/>
            <a:ext cx="998889" cy="99888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C4BBA9EB-2F85-E943-87A0-8A3EF47BB9B2}"/>
              </a:ext>
            </a:extLst>
          </p:cNvPr>
          <p:cNvSpPr txBox="1"/>
          <p:nvPr/>
        </p:nvSpPr>
        <p:spPr>
          <a:xfrm>
            <a:off x="4664481" y="4633478"/>
            <a:ext cx="1798890" cy="584775"/>
          </a:xfrm>
          <a:prstGeom prst="rect">
            <a:avLst/>
          </a:prstGeom>
          <a:noFill/>
        </p:spPr>
        <p:txBody>
          <a:bodyPr wrap="none" rtlCol="0">
            <a:spAutoFit/>
          </a:bodyPr>
          <a:lstStyle/>
          <a:p>
            <a:r>
              <a:rPr kumimoji="1" lang="en-US" altLang="zh-CN" sz="1600" i="1" dirty="0">
                <a:latin typeface="Times New Roman" panose="02020603050405020304" pitchFamily="18" charset="0"/>
                <a:cs typeface="Times New Roman" panose="02020603050405020304" pitchFamily="18" charset="0"/>
              </a:rPr>
              <a:t>Lim et al WCRE’06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41BA14E-0B21-D044-BBCD-FB2227BCE90A}"/>
              </a:ext>
            </a:extLst>
          </p:cNvPr>
          <p:cNvSpPr txBox="1"/>
          <p:nvPr/>
        </p:nvSpPr>
        <p:spPr>
          <a:xfrm>
            <a:off x="1365534" y="2557428"/>
            <a:ext cx="2526141" cy="830997"/>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Gopinath et al FSE’20</a:t>
            </a:r>
          </a:p>
          <a:p>
            <a:pPr algn="ctr"/>
            <a:r>
              <a:rPr kumimoji="1" lang="en-US" altLang="zh-CN" sz="1600" i="1" dirty="0" err="1">
                <a:latin typeface="Times New Roman" panose="02020603050405020304" pitchFamily="18" charset="0"/>
                <a:cs typeface="Times New Roman" panose="02020603050405020304" pitchFamily="18" charset="0"/>
              </a:rPr>
              <a:t>Hoschele</a:t>
            </a:r>
            <a:r>
              <a:rPr kumimoji="1" lang="en-US" altLang="zh-CN" sz="1600" i="1" dirty="0">
                <a:latin typeface="Times New Roman" panose="02020603050405020304" pitchFamily="18" charset="0"/>
                <a:cs typeface="Times New Roman" panose="02020603050405020304" pitchFamily="18" charset="0"/>
              </a:rPr>
              <a:t> and Zeller ASE’16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23" name="矩形 22">
            <a:extLst>
              <a:ext uri="{FF2B5EF4-FFF2-40B4-BE49-F238E27FC236}">
                <a16:creationId xmlns:a16="http://schemas.microsoft.com/office/drawing/2014/main" id="{68CE255C-1E09-0C4D-A2A4-19B3ACB2F124}"/>
              </a:ext>
            </a:extLst>
          </p:cNvPr>
          <p:cNvSpPr/>
          <p:nvPr/>
        </p:nvSpPr>
        <p:spPr>
          <a:xfrm>
            <a:off x="182881" y="5463045"/>
            <a:ext cx="3990294" cy="65636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  Most existing works for network/file </a:t>
            </a:r>
          </a:p>
          <a:p>
            <a:r>
              <a:rPr kumimoji="1" lang="en-US" altLang="zh-CN" sz="1600" dirty="0">
                <a:solidFill>
                  <a:schemeClr val="tx1"/>
                </a:solidFill>
                <a:latin typeface="Chalkboard" panose="03050602040202020205" pitchFamily="66" charset="0"/>
              </a:rPr>
              <a:t> formats are dynamic program analysis</a:t>
            </a: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C37A987D-524E-2841-976C-15CB38FEC07E}"/>
                  </a:ext>
                </a:extLst>
              </p:cNvPr>
              <p:cNvSpPr/>
              <p:nvPr/>
            </p:nvSpPr>
            <p:spPr>
              <a:xfrm>
                <a:off x="4376049" y="5475923"/>
                <a:ext cx="3286881" cy="6588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Imprecise due to approximation</a:t>
                </a:r>
              </a:p>
              <a:p>
                <a:pPr/>
                <a14:m>
                  <m:oMathPara xmlns:m="http://schemas.openxmlformats.org/officeDocument/2006/math">
                    <m:oMathParaPr>
                      <m:jc m:val="centerGroup"/>
                    </m:oMathParaPr>
                    <m:oMath xmlns:m="http://schemas.openxmlformats.org/officeDocument/2006/math">
                      <m:r>
                        <a:rPr lang="en-US" altLang="zh-CN" sz="1400" b="1" i="1">
                          <a:solidFill>
                            <a:schemeClr val="tx1"/>
                          </a:solidFill>
                          <a:latin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𝟑</m:t>
                          </m:r>
                        </m:e>
                      </m:d>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𝟕</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r>
                        <a:rPr lang="en-US" altLang="zh-CN" sz="1400" b="1" i="1">
                          <a:solidFill>
                            <a:schemeClr val="tx1"/>
                          </a:solidFill>
                          <a:latin typeface="Cambria Math" panose="02040503050406030204" pitchFamily="18" charset="0"/>
                          <a:ea typeface="Cambria Math" panose="02040503050406030204" pitchFamily="18" charset="0"/>
                        </a:rPr>
                        <m:t> ~ </m:t>
                      </m:r>
                      <m:r>
                        <a:rPr lang="en-US" altLang="zh-CN" sz="1400" b="1" i="1">
                          <a:solidFill>
                            <a:schemeClr val="tx1"/>
                          </a:solidFill>
                          <a:latin typeface="Cambria Math" panose="02040503050406030204" pitchFamily="18" charset="0"/>
                          <a:ea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oMath>
                  </m:oMathPara>
                </a14:m>
                <a:endParaRPr lang="zh-CN" altLang="en-US" sz="1400" b="1" dirty="0">
                  <a:solidFill>
                    <a:schemeClr val="tx1"/>
                  </a:solidFill>
                </a:endParaRPr>
              </a:p>
            </p:txBody>
          </p:sp>
        </mc:Choice>
        <mc:Fallback xmlns="">
          <p:sp>
            <p:nvSpPr>
              <p:cNvPr id="27" name="矩形 26">
                <a:extLst>
                  <a:ext uri="{FF2B5EF4-FFF2-40B4-BE49-F238E27FC236}">
                    <a16:creationId xmlns:a16="http://schemas.microsoft.com/office/drawing/2014/main" id="{C37A987D-524E-2841-976C-15CB38FEC07E}"/>
                  </a:ext>
                </a:extLst>
              </p:cNvPr>
              <p:cNvSpPr>
                <a:spLocks noRot="1" noChangeAspect="1" noMove="1" noResize="1" noEditPoints="1" noAdjustHandles="1" noChangeArrowheads="1" noChangeShapeType="1" noTextEdit="1"/>
              </p:cNvSpPr>
              <p:nvPr/>
            </p:nvSpPr>
            <p:spPr>
              <a:xfrm>
                <a:off x="4376049" y="5475923"/>
                <a:ext cx="3286881" cy="658800"/>
              </a:xfrm>
              <a:prstGeom prst="rect">
                <a:avLst/>
              </a:prstGeom>
              <a:blipFill>
                <a:blip r:embed="rId9"/>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AAFA680-6FE1-2743-AF01-2C235C69DDE2}"/>
              </a:ext>
            </a:extLst>
          </p:cNvPr>
          <p:cNvSpPr>
            <a:spLocks noGrp="1"/>
          </p:cNvSpPr>
          <p:nvPr>
            <p:ph type="sldNum" sz="quarter" idx="2"/>
          </p:nvPr>
        </p:nvSpPr>
        <p:spPr/>
        <p:txBody>
          <a:bodyPr/>
          <a:lstStyle/>
          <a:p>
            <a:fld id="{86CB4B4D-7CA3-9044-876B-883B54F8677D}" type="slidenum">
              <a:rPr lang="en-US" altLang="zh-CN" smtClean="0"/>
              <a:t>21</a:t>
            </a:fld>
            <a:endParaRPr lang="zh-CN" altLang="en-US"/>
          </a:p>
        </p:txBody>
      </p:sp>
      <p:sp>
        <p:nvSpPr>
          <p:cNvPr id="19" name="标题 1">
            <a:extLst>
              <a:ext uri="{FF2B5EF4-FFF2-40B4-BE49-F238E27FC236}">
                <a16:creationId xmlns:a16="http://schemas.microsoft.com/office/drawing/2014/main" id="{88D565E9-9164-40C6-9179-4D865B474F59}"/>
              </a:ext>
            </a:extLst>
          </p:cNvPr>
          <p:cNvSpPr>
            <a:spLocks noGrp="1"/>
          </p:cNvSpPr>
          <p:nvPr>
            <p:ph type="title"/>
          </p:nvPr>
        </p:nvSpPr>
        <p:spPr>
          <a:xfrm>
            <a:off x="514814" y="287618"/>
            <a:ext cx="11495049" cy="1325563"/>
          </a:xfrm>
        </p:spPr>
        <p:txBody>
          <a:bodyPr/>
          <a:lstStyle/>
          <a:p>
            <a:r>
              <a:rPr kumimoji="1" lang="en-US" altLang="zh-CN" dirty="0"/>
              <a:t>Existing Works for Format Reverse Engineering</a:t>
            </a:r>
            <a:endParaRPr kumimoji="1" lang="zh-CN" altLang="en-US" dirty="0"/>
          </a:p>
        </p:txBody>
      </p:sp>
    </p:spTree>
    <p:extLst>
      <p:ext uri="{BB962C8B-B14F-4D97-AF65-F5344CB8AC3E}">
        <p14:creationId xmlns:p14="http://schemas.microsoft.com/office/powerpoint/2010/main" val="956409573"/>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1E9095F-A665-914D-9611-59DA68CE7AC4}"/>
              </a:ext>
            </a:extLst>
          </p:cNvPr>
          <p:cNvSpPr/>
          <p:nvPr/>
        </p:nvSpPr>
        <p:spPr>
          <a:xfrm>
            <a:off x="4376049" y="4216002"/>
            <a:ext cx="3124894" cy="2121509"/>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10" name="矩形 9">
            <a:extLst>
              <a:ext uri="{FF2B5EF4-FFF2-40B4-BE49-F238E27FC236}">
                <a16:creationId xmlns:a16="http://schemas.microsoft.com/office/drawing/2014/main" id="{6D974792-56A4-7A47-9540-3201FF6AD9ED}"/>
              </a:ext>
            </a:extLst>
          </p:cNvPr>
          <p:cNvSpPr/>
          <p:nvPr/>
        </p:nvSpPr>
        <p:spPr>
          <a:xfrm>
            <a:off x="729049" y="1864365"/>
            <a:ext cx="3286897" cy="447314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矩形 17">
            <a:extLst>
              <a:ext uri="{FF2B5EF4-FFF2-40B4-BE49-F238E27FC236}">
                <a16:creationId xmlns:a16="http://schemas.microsoft.com/office/drawing/2014/main" id="{966A7780-E012-A042-8D20-D21F0E470383}"/>
              </a:ext>
            </a:extLst>
          </p:cNvPr>
          <p:cNvSpPr/>
          <p:nvPr/>
        </p:nvSpPr>
        <p:spPr>
          <a:xfrm>
            <a:off x="7866000" y="1690688"/>
            <a:ext cx="4001729" cy="144580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 name="标题 1">
            <a:extLst>
              <a:ext uri="{FF2B5EF4-FFF2-40B4-BE49-F238E27FC236}">
                <a16:creationId xmlns:a16="http://schemas.microsoft.com/office/drawing/2014/main" id="{39FDA897-C21D-4B48-90B0-0AB484306D9C}"/>
              </a:ext>
            </a:extLst>
          </p:cNvPr>
          <p:cNvSpPr>
            <a:spLocks noGrp="1"/>
          </p:cNvSpPr>
          <p:nvPr>
            <p:ph type="title"/>
          </p:nvPr>
        </p:nvSpPr>
        <p:spPr/>
        <p:txBody>
          <a:bodyPr/>
          <a:lstStyle/>
          <a:p>
            <a:r>
              <a:rPr kumimoji="1" lang="en-US" altLang="zh-CN" dirty="0"/>
              <a:t>Existing Works for Format Reverse Engineering</a:t>
            </a:r>
            <a:endParaRPr kumimoji="1" lang="zh-CN" altLang="en-US" dirty="0"/>
          </a:p>
        </p:txBody>
      </p:sp>
      <p:sp>
        <p:nvSpPr>
          <p:cNvPr id="5" name="文本框 4">
            <a:extLst>
              <a:ext uri="{FF2B5EF4-FFF2-40B4-BE49-F238E27FC236}">
                <a16:creationId xmlns:a16="http://schemas.microsoft.com/office/drawing/2014/main" id="{C07B2A19-A5C8-BA47-9CEC-132298035F70}"/>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9" name="文本框 8">
            <a:extLst>
              <a:ext uri="{FF2B5EF4-FFF2-40B4-BE49-F238E27FC236}">
                <a16:creationId xmlns:a16="http://schemas.microsoft.com/office/drawing/2014/main" id="{F14A311B-34EF-FE43-92CA-C7DDE8BF570B}"/>
              </a:ext>
            </a:extLst>
          </p:cNvPr>
          <p:cNvSpPr txBox="1"/>
          <p:nvPr/>
        </p:nvSpPr>
        <p:spPr>
          <a:xfrm>
            <a:off x="1228200" y="4614959"/>
            <a:ext cx="2661177" cy="584775"/>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AutoFormat, </a:t>
            </a:r>
            <a:r>
              <a:rPr kumimoji="1" lang="en-US" altLang="zh-CN" sz="1600" i="1" dirty="0" err="1">
                <a:latin typeface="Times New Roman" panose="02020603050405020304" pitchFamily="18" charset="0"/>
                <a:cs typeface="Times New Roman" panose="02020603050405020304" pitchFamily="18" charset="0"/>
              </a:rPr>
              <a:t>Tupni</a:t>
            </a:r>
            <a:r>
              <a:rPr kumimoji="1" lang="en-US" altLang="zh-CN" sz="1600" i="1" dirty="0">
                <a:latin typeface="Times New Roman" panose="02020603050405020304" pitchFamily="18" charset="0"/>
                <a:cs typeface="Times New Roman" panose="02020603050405020304" pitchFamily="18" charset="0"/>
              </a:rPr>
              <a:t>, Polyglot, </a:t>
            </a:r>
          </a:p>
          <a:p>
            <a:pPr algn="ctr"/>
            <a:r>
              <a:rPr kumimoji="1" lang="en-US" altLang="zh-CN" sz="1600" i="1" dirty="0">
                <a:latin typeface="Times New Roman" panose="02020603050405020304" pitchFamily="18" charset="0"/>
                <a:cs typeface="Times New Roman" panose="02020603050405020304" pitchFamily="18" charset="0"/>
              </a:rPr>
              <a:t>Reformat, Dispatcher, …</a:t>
            </a:r>
            <a:endParaRPr kumimoji="1" lang="zh-CN" altLang="en-US" sz="1600" i="1" dirty="0">
              <a:latin typeface="Times New Roman" panose="02020603050405020304" pitchFamily="18" charset="0"/>
              <a:cs typeface="Times New Roman" panose="02020603050405020304" pitchFamily="18" charset="0"/>
            </a:endParaRPr>
          </a:p>
        </p:txBody>
      </p:sp>
      <p:pic>
        <p:nvPicPr>
          <p:cNvPr id="14" name="Picture 4" descr="大问号卡通,问号卡通- 伤感说说吧">
            <a:extLst>
              <a:ext uri="{FF2B5EF4-FFF2-40B4-BE49-F238E27FC236}">
                <a16:creationId xmlns:a16="http://schemas.microsoft.com/office/drawing/2014/main" id="{C9D77645-DBCC-824A-9B56-DB026DC00E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3480" y="2425661"/>
            <a:ext cx="998889" cy="99888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C4BBA9EB-2F85-E943-87A0-8A3EF47BB9B2}"/>
              </a:ext>
            </a:extLst>
          </p:cNvPr>
          <p:cNvSpPr txBox="1"/>
          <p:nvPr/>
        </p:nvSpPr>
        <p:spPr>
          <a:xfrm>
            <a:off x="4664481" y="4633478"/>
            <a:ext cx="1798890" cy="584775"/>
          </a:xfrm>
          <a:prstGeom prst="rect">
            <a:avLst/>
          </a:prstGeom>
          <a:noFill/>
        </p:spPr>
        <p:txBody>
          <a:bodyPr wrap="none" rtlCol="0">
            <a:spAutoFit/>
          </a:bodyPr>
          <a:lstStyle/>
          <a:p>
            <a:r>
              <a:rPr kumimoji="1" lang="en-US" altLang="zh-CN" sz="1600" i="1" dirty="0">
                <a:latin typeface="Times New Roman" panose="02020603050405020304" pitchFamily="18" charset="0"/>
                <a:cs typeface="Times New Roman" panose="02020603050405020304" pitchFamily="18" charset="0"/>
              </a:rPr>
              <a:t>Lim et al WCRE’06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41BA14E-0B21-D044-BBCD-FB2227BCE90A}"/>
              </a:ext>
            </a:extLst>
          </p:cNvPr>
          <p:cNvSpPr txBox="1"/>
          <p:nvPr/>
        </p:nvSpPr>
        <p:spPr>
          <a:xfrm>
            <a:off x="1365534" y="2557428"/>
            <a:ext cx="2526141" cy="830997"/>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Gopinath et al FSE’20</a:t>
            </a:r>
          </a:p>
          <a:p>
            <a:pPr algn="ctr"/>
            <a:r>
              <a:rPr kumimoji="1" lang="en-US" altLang="zh-CN" sz="1600" i="1" dirty="0" err="1">
                <a:latin typeface="Times New Roman" panose="02020603050405020304" pitchFamily="18" charset="0"/>
                <a:cs typeface="Times New Roman" panose="02020603050405020304" pitchFamily="18" charset="0"/>
              </a:rPr>
              <a:t>Hoschele</a:t>
            </a:r>
            <a:r>
              <a:rPr kumimoji="1" lang="en-US" altLang="zh-CN" sz="1600" i="1" dirty="0">
                <a:latin typeface="Times New Roman" panose="02020603050405020304" pitchFamily="18" charset="0"/>
                <a:cs typeface="Times New Roman" panose="02020603050405020304" pitchFamily="18" charset="0"/>
              </a:rPr>
              <a:t> and Zeller ASE’16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7" name="矩形标注 16">
            <a:extLst>
              <a:ext uri="{FF2B5EF4-FFF2-40B4-BE49-F238E27FC236}">
                <a16:creationId xmlns:a16="http://schemas.microsoft.com/office/drawing/2014/main" id="{57250436-8517-1045-A90D-7C595B45AA31}"/>
              </a:ext>
            </a:extLst>
          </p:cNvPr>
          <p:cNvSpPr/>
          <p:nvPr/>
        </p:nvSpPr>
        <p:spPr>
          <a:xfrm>
            <a:off x="7865805" y="1681844"/>
            <a:ext cx="4001729" cy="4898577"/>
          </a:xfrm>
          <a:prstGeom prst="wedgeRectCallout">
            <a:avLst>
              <a:gd name="adj1" fmla="val -91349"/>
              <a:gd name="adj2" fmla="val -291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Motivation</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Formal formats are not available</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Many works like </a:t>
            </a:r>
            <a:r>
              <a:rPr kumimoji="1" lang="en-US" altLang="zh-CN" sz="1400" dirty="0" err="1">
                <a:solidFill>
                  <a:schemeClr val="tx1"/>
                </a:solidFill>
                <a:latin typeface="Helvetica" pitchFamily="2" charset="0"/>
              </a:rPr>
              <a:t>FrameShifter</a:t>
            </a:r>
            <a:r>
              <a:rPr kumimoji="1" lang="en-US" altLang="zh-CN" sz="1400" dirty="0">
                <a:solidFill>
                  <a:schemeClr val="tx1"/>
                </a:solidFill>
                <a:latin typeface="Helvetica" pitchFamily="2" charset="0"/>
              </a:rPr>
              <a:t> [Security’ 22] still rely on manually built formats</a:t>
            </a:r>
          </a:p>
        </p:txBody>
      </p:sp>
      <p:sp>
        <p:nvSpPr>
          <p:cNvPr id="23" name="矩形 22">
            <a:extLst>
              <a:ext uri="{FF2B5EF4-FFF2-40B4-BE49-F238E27FC236}">
                <a16:creationId xmlns:a16="http://schemas.microsoft.com/office/drawing/2014/main" id="{68CE255C-1E09-0C4D-A2A4-19B3ACB2F124}"/>
              </a:ext>
            </a:extLst>
          </p:cNvPr>
          <p:cNvSpPr/>
          <p:nvPr/>
        </p:nvSpPr>
        <p:spPr>
          <a:xfrm>
            <a:off x="182881" y="5463045"/>
            <a:ext cx="3990294" cy="65636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  Most existing works for network/file </a:t>
            </a:r>
          </a:p>
          <a:p>
            <a:r>
              <a:rPr kumimoji="1" lang="en-US" altLang="zh-CN" sz="1600" dirty="0">
                <a:solidFill>
                  <a:schemeClr val="tx1"/>
                </a:solidFill>
                <a:latin typeface="Chalkboard" panose="03050602040202020205" pitchFamily="66" charset="0"/>
              </a:rPr>
              <a:t> formats are dynamic program analysis</a:t>
            </a: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C37A987D-524E-2841-976C-15CB38FEC07E}"/>
                  </a:ext>
                </a:extLst>
              </p:cNvPr>
              <p:cNvSpPr/>
              <p:nvPr/>
            </p:nvSpPr>
            <p:spPr>
              <a:xfrm>
                <a:off x="4376049" y="5475923"/>
                <a:ext cx="3286881" cy="6588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Imprecise due to approximation</a:t>
                </a:r>
              </a:p>
              <a:p>
                <a:pPr/>
                <a14:m>
                  <m:oMathPara xmlns:m="http://schemas.openxmlformats.org/officeDocument/2006/math">
                    <m:oMathParaPr>
                      <m:jc m:val="centerGroup"/>
                    </m:oMathParaPr>
                    <m:oMath xmlns:m="http://schemas.openxmlformats.org/officeDocument/2006/math">
                      <m:r>
                        <a:rPr lang="en-US" altLang="zh-CN" sz="1400" b="1" i="1">
                          <a:solidFill>
                            <a:schemeClr val="tx1"/>
                          </a:solidFill>
                          <a:latin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𝟑</m:t>
                          </m:r>
                        </m:e>
                      </m:d>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𝟕</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r>
                        <a:rPr lang="en-US" altLang="zh-CN" sz="1400" b="1" i="1">
                          <a:solidFill>
                            <a:schemeClr val="tx1"/>
                          </a:solidFill>
                          <a:latin typeface="Cambria Math" panose="02040503050406030204" pitchFamily="18" charset="0"/>
                          <a:ea typeface="Cambria Math" panose="02040503050406030204" pitchFamily="18" charset="0"/>
                        </a:rPr>
                        <m:t> ~ </m:t>
                      </m:r>
                      <m:r>
                        <a:rPr lang="en-US" altLang="zh-CN" sz="1400" b="1" i="1">
                          <a:solidFill>
                            <a:schemeClr val="tx1"/>
                          </a:solidFill>
                          <a:latin typeface="Cambria Math" panose="02040503050406030204" pitchFamily="18" charset="0"/>
                          <a:ea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oMath>
                  </m:oMathPara>
                </a14:m>
                <a:endParaRPr lang="zh-CN" altLang="en-US" sz="1400" b="1" dirty="0">
                  <a:solidFill>
                    <a:schemeClr val="tx1"/>
                  </a:solidFill>
                </a:endParaRPr>
              </a:p>
            </p:txBody>
          </p:sp>
        </mc:Choice>
        <mc:Fallback xmlns="">
          <p:sp>
            <p:nvSpPr>
              <p:cNvPr id="27" name="矩形 26">
                <a:extLst>
                  <a:ext uri="{FF2B5EF4-FFF2-40B4-BE49-F238E27FC236}">
                    <a16:creationId xmlns:a16="http://schemas.microsoft.com/office/drawing/2014/main" id="{C37A987D-524E-2841-976C-15CB38FEC07E}"/>
                  </a:ext>
                </a:extLst>
              </p:cNvPr>
              <p:cNvSpPr>
                <a:spLocks noRot="1" noChangeAspect="1" noMove="1" noResize="1" noEditPoints="1" noAdjustHandles="1" noChangeArrowheads="1" noChangeShapeType="1" noTextEdit="1"/>
              </p:cNvSpPr>
              <p:nvPr/>
            </p:nvSpPr>
            <p:spPr>
              <a:xfrm>
                <a:off x="4376049" y="5475923"/>
                <a:ext cx="3286881" cy="658800"/>
              </a:xfrm>
              <a:prstGeom prst="rect">
                <a:avLst/>
              </a:prstGeom>
              <a:blipFill>
                <a:blip r:embed="rId9"/>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AAFA680-6FE1-2743-AF01-2C235C69DDE2}"/>
              </a:ext>
            </a:extLst>
          </p:cNvPr>
          <p:cNvSpPr>
            <a:spLocks noGrp="1"/>
          </p:cNvSpPr>
          <p:nvPr>
            <p:ph type="sldNum" sz="quarter" idx="2"/>
          </p:nvPr>
        </p:nvSpPr>
        <p:spPr/>
        <p:txBody>
          <a:bodyPr/>
          <a:lstStyle/>
          <a:p>
            <a:fld id="{86CB4B4D-7CA3-9044-876B-883B54F8677D}" type="slidenum">
              <a:rPr lang="en-US" altLang="zh-CN" smtClean="0"/>
              <a:t>22</a:t>
            </a:fld>
            <a:endParaRPr lang="zh-CN" altLang="en-US"/>
          </a:p>
        </p:txBody>
      </p:sp>
    </p:spTree>
    <p:extLst>
      <p:ext uri="{BB962C8B-B14F-4D97-AF65-F5344CB8AC3E}">
        <p14:creationId xmlns:p14="http://schemas.microsoft.com/office/powerpoint/2010/main" val="127654339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1E9095F-A665-914D-9611-59DA68CE7AC4}"/>
              </a:ext>
            </a:extLst>
          </p:cNvPr>
          <p:cNvSpPr/>
          <p:nvPr/>
        </p:nvSpPr>
        <p:spPr>
          <a:xfrm>
            <a:off x="4376049" y="4216002"/>
            <a:ext cx="3124894" cy="2121509"/>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10" name="矩形 9">
            <a:extLst>
              <a:ext uri="{FF2B5EF4-FFF2-40B4-BE49-F238E27FC236}">
                <a16:creationId xmlns:a16="http://schemas.microsoft.com/office/drawing/2014/main" id="{6D974792-56A4-7A47-9540-3201FF6AD9ED}"/>
              </a:ext>
            </a:extLst>
          </p:cNvPr>
          <p:cNvSpPr/>
          <p:nvPr/>
        </p:nvSpPr>
        <p:spPr>
          <a:xfrm>
            <a:off x="729049" y="1864365"/>
            <a:ext cx="3286897" cy="447314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矩形 18">
            <a:extLst>
              <a:ext uri="{FF2B5EF4-FFF2-40B4-BE49-F238E27FC236}">
                <a16:creationId xmlns:a16="http://schemas.microsoft.com/office/drawing/2014/main" id="{80DAC55E-8865-1947-9628-44421FC950F0}"/>
              </a:ext>
            </a:extLst>
          </p:cNvPr>
          <p:cNvSpPr/>
          <p:nvPr/>
        </p:nvSpPr>
        <p:spPr>
          <a:xfrm>
            <a:off x="7866000" y="3146621"/>
            <a:ext cx="4001729" cy="1169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C07B2A19-A5C8-BA47-9CEC-132298035F70}"/>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9" name="文本框 8">
            <a:extLst>
              <a:ext uri="{FF2B5EF4-FFF2-40B4-BE49-F238E27FC236}">
                <a16:creationId xmlns:a16="http://schemas.microsoft.com/office/drawing/2014/main" id="{F14A311B-34EF-FE43-92CA-C7DDE8BF570B}"/>
              </a:ext>
            </a:extLst>
          </p:cNvPr>
          <p:cNvSpPr txBox="1"/>
          <p:nvPr/>
        </p:nvSpPr>
        <p:spPr>
          <a:xfrm>
            <a:off x="1228200" y="4614959"/>
            <a:ext cx="2661177" cy="584775"/>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AutoFormat, </a:t>
            </a:r>
            <a:r>
              <a:rPr kumimoji="1" lang="en-US" altLang="zh-CN" sz="1600" i="1" dirty="0" err="1">
                <a:latin typeface="Times New Roman" panose="02020603050405020304" pitchFamily="18" charset="0"/>
                <a:cs typeface="Times New Roman" panose="02020603050405020304" pitchFamily="18" charset="0"/>
              </a:rPr>
              <a:t>Tupni</a:t>
            </a:r>
            <a:r>
              <a:rPr kumimoji="1" lang="en-US" altLang="zh-CN" sz="1600" i="1" dirty="0">
                <a:latin typeface="Times New Roman" panose="02020603050405020304" pitchFamily="18" charset="0"/>
                <a:cs typeface="Times New Roman" panose="02020603050405020304" pitchFamily="18" charset="0"/>
              </a:rPr>
              <a:t>, Polyglot, </a:t>
            </a:r>
          </a:p>
          <a:p>
            <a:pPr algn="ctr"/>
            <a:r>
              <a:rPr kumimoji="1" lang="en-US" altLang="zh-CN" sz="1600" i="1" dirty="0">
                <a:latin typeface="Times New Roman" panose="02020603050405020304" pitchFamily="18" charset="0"/>
                <a:cs typeface="Times New Roman" panose="02020603050405020304" pitchFamily="18" charset="0"/>
              </a:rPr>
              <a:t>Reformat, Dispatcher, …</a:t>
            </a:r>
            <a:endParaRPr kumimoji="1" lang="zh-CN" altLang="en-US" sz="1600" i="1" dirty="0">
              <a:latin typeface="Times New Roman" panose="02020603050405020304" pitchFamily="18" charset="0"/>
              <a:cs typeface="Times New Roman" panose="02020603050405020304" pitchFamily="18" charset="0"/>
            </a:endParaRPr>
          </a:p>
        </p:txBody>
      </p:sp>
      <p:pic>
        <p:nvPicPr>
          <p:cNvPr id="14" name="Picture 4" descr="大问号卡通,问号卡通- 伤感说说吧">
            <a:extLst>
              <a:ext uri="{FF2B5EF4-FFF2-40B4-BE49-F238E27FC236}">
                <a16:creationId xmlns:a16="http://schemas.microsoft.com/office/drawing/2014/main" id="{C9D77645-DBCC-824A-9B56-DB026DC00E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3480" y="2425661"/>
            <a:ext cx="998889" cy="99888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C4BBA9EB-2F85-E943-87A0-8A3EF47BB9B2}"/>
              </a:ext>
            </a:extLst>
          </p:cNvPr>
          <p:cNvSpPr txBox="1"/>
          <p:nvPr/>
        </p:nvSpPr>
        <p:spPr>
          <a:xfrm>
            <a:off x="4664481" y="4633478"/>
            <a:ext cx="1798890" cy="584775"/>
          </a:xfrm>
          <a:prstGeom prst="rect">
            <a:avLst/>
          </a:prstGeom>
          <a:noFill/>
        </p:spPr>
        <p:txBody>
          <a:bodyPr wrap="none" rtlCol="0">
            <a:spAutoFit/>
          </a:bodyPr>
          <a:lstStyle/>
          <a:p>
            <a:r>
              <a:rPr kumimoji="1" lang="en-US" altLang="zh-CN" sz="1600" i="1" dirty="0">
                <a:latin typeface="Times New Roman" panose="02020603050405020304" pitchFamily="18" charset="0"/>
                <a:cs typeface="Times New Roman" panose="02020603050405020304" pitchFamily="18" charset="0"/>
              </a:rPr>
              <a:t>Lim et al WCRE’06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41BA14E-0B21-D044-BBCD-FB2227BCE90A}"/>
              </a:ext>
            </a:extLst>
          </p:cNvPr>
          <p:cNvSpPr txBox="1"/>
          <p:nvPr/>
        </p:nvSpPr>
        <p:spPr>
          <a:xfrm>
            <a:off x="1365534" y="2557428"/>
            <a:ext cx="2526141" cy="830997"/>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Gopinath et al FSE’20</a:t>
            </a:r>
          </a:p>
          <a:p>
            <a:pPr algn="ctr"/>
            <a:r>
              <a:rPr kumimoji="1" lang="en-US" altLang="zh-CN" sz="1600" i="1" dirty="0" err="1">
                <a:latin typeface="Times New Roman" panose="02020603050405020304" pitchFamily="18" charset="0"/>
                <a:cs typeface="Times New Roman" panose="02020603050405020304" pitchFamily="18" charset="0"/>
              </a:rPr>
              <a:t>Hoschele</a:t>
            </a:r>
            <a:r>
              <a:rPr kumimoji="1" lang="en-US" altLang="zh-CN" sz="1600" i="1" dirty="0">
                <a:latin typeface="Times New Roman" panose="02020603050405020304" pitchFamily="18" charset="0"/>
                <a:cs typeface="Times New Roman" panose="02020603050405020304" pitchFamily="18" charset="0"/>
              </a:rPr>
              <a:t> and Zeller ASE’16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7" name="矩形标注 16">
            <a:extLst>
              <a:ext uri="{FF2B5EF4-FFF2-40B4-BE49-F238E27FC236}">
                <a16:creationId xmlns:a16="http://schemas.microsoft.com/office/drawing/2014/main" id="{57250436-8517-1045-A90D-7C595B45AA31}"/>
              </a:ext>
            </a:extLst>
          </p:cNvPr>
          <p:cNvSpPr/>
          <p:nvPr/>
        </p:nvSpPr>
        <p:spPr>
          <a:xfrm>
            <a:off x="7865805" y="1681844"/>
            <a:ext cx="4001729" cy="4898577"/>
          </a:xfrm>
          <a:prstGeom prst="wedgeRectCallout">
            <a:avLst>
              <a:gd name="adj1" fmla="val -91349"/>
              <a:gd name="adj2" fmla="val -291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Motivation</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Formal formats are not available</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Many works like </a:t>
            </a:r>
            <a:r>
              <a:rPr kumimoji="1" lang="en-US" altLang="zh-CN" sz="1400" dirty="0" err="1">
                <a:solidFill>
                  <a:schemeClr val="tx1"/>
                </a:solidFill>
                <a:latin typeface="Helvetica" pitchFamily="2" charset="0"/>
              </a:rPr>
              <a:t>FrameShifter</a:t>
            </a:r>
            <a:r>
              <a:rPr kumimoji="1" lang="en-US" altLang="zh-CN" sz="1400" dirty="0">
                <a:solidFill>
                  <a:schemeClr val="tx1"/>
                </a:solidFill>
                <a:latin typeface="Helvetica" pitchFamily="2" charset="0"/>
              </a:rPr>
              <a:t> [Security’ 22] still rely on manually built formats</a:t>
            </a:r>
          </a:p>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Applications</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Protocol fuzzing</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Traffic Auditing</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a:t>
            </a:r>
          </a:p>
        </p:txBody>
      </p:sp>
      <p:sp>
        <p:nvSpPr>
          <p:cNvPr id="23" name="矩形 22">
            <a:extLst>
              <a:ext uri="{FF2B5EF4-FFF2-40B4-BE49-F238E27FC236}">
                <a16:creationId xmlns:a16="http://schemas.microsoft.com/office/drawing/2014/main" id="{68CE255C-1E09-0C4D-A2A4-19B3ACB2F124}"/>
              </a:ext>
            </a:extLst>
          </p:cNvPr>
          <p:cNvSpPr/>
          <p:nvPr/>
        </p:nvSpPr>
        <p:spPr>
          <a:xfrm>
            <a:off x="182881" y="5463045"/>
            <a:ext cx="3990294" cy="65636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  Most existing works for network/file </a:t>
            </a:r>
          </a:p>
          <a:p>
            <a:r>
              <a:rPr kumimoji="1" lang="en-US" altLang="zh-CN" sz="1600" dirty="0">
                <a:solidFill>
                  <a:schemeClr val="tx1"/>
                </a:solidFill>
                <a:latin typeface="Chalkboard" panose="03050602040202020205" pitchFamily="66" charset="0"/>
              </a:rPr>
              <a:t> formats are dynamic program analysis</a:t>
            </a: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C37A987D-524E-2841-976C-15CB38FEC07E}"/>
                  </a:ext>
                </a:extLst>
              </p:cNvPr>
              <p:cNvSpPr/>
              <p:nvPr/>
            </p:nvSpPr>
            <p:spPr>
              <a:xfrm>
                <a:off x="4376049" y="5475923"/>
                <a:ext cx="3286881" cy="6588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Imprecise due to approximation</a:t>
                </a:r>
              </a:p>
              <a:p>
                <a:pPr/>
                <a14:m>
                  <m:oMathPara xmlns:m="http://schemas.openxmlformats.org/officeDocument/2006/math">
                    <m:oMathParaPr>
                      <m:jc m:val="centerGroup"/>
                    </m:oMathParaPr>
                    <m:oMath xmlns:m="http://schemas.openxmlformats.org/officeDocument/2006/math">
                      <m:r>
                        <a:rPr lang="en-US" altLang="zh-CN" sz="1400" b="1" i="1">
                          <a:solidFill>
                            <a:schemeClr val="tx1"/>
                          </a:solidFill>
                          <a:latin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𝟑</m:t>
                          </m:r>
                        </m:e>
                      </m:d>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𝟕</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r>
                        <a:rPr lang="en-US" altLang="zh-CN" sz="1400" b="1" i="1">
                          <a:solidFill>
                            <a:schemeClr val="tx1"/>
                          </a:solidFill>
                          <a:latin typeface="Cambria Math" panose="02040503050406030204" pitchFamily="18" charset="0"/>
                          <a:ea typeface="Cambria Math" panose="02040503050406030204" pitchFamily="18" charset="0"/>
                        </a:rPr>
                        <m:t> ~ </m:t>
                      </m:r>
                      <m:r>
                        <a:rPr lang="en-US" altLang="zh-CN" sz="1400" b="1" i="1">
                          <a:solidFill>
                            <a:schemeClr val="tx1"/>
                          </a:solidFill>
                          <a:latin typeface="Cambria Math" panose="02040503050406030204" pitchFamily="18" charset="0"/>
                          <a:ea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oMath>
                  </m:oMathPara>
                </a14:m>
                <a:endParaRPr lang="zh-CN" altLang="en-US" sz="1400" b="1" dirty="0">
                  <a:solidFill>
                    <a:schemeClr val="tx1"/>
                  </a:solidFill>
                </a:endParaRPr>
              </a:p>
            </p:txBody>
          </p:sp>
        </mc:Choice>
        <mc:Fallback xmlns="">
          <p:sp>
            <p:nvSpPr>
              <p:cNvPr id="27" name="矩形 26">
                <a:extLst>
                  <a:ext uri="{FF2B5EF4-FFF2-40B4-BE49-F238E27FC236}">
                    <a16:creationId xmlns:a16="http://schemas.microsoft.com/office/drawing/2014/main" id="{C37A987D-524E-2841-976C-15CB38FEC07E}"/>
                  </a:ext>
                </a:extLst>
              </p:cNvPr>
              <p:cNvSpPr>
                <a:spLocks noRot="1" noChangeAspect="1" noMove="1" noResize="1" noEditPoints="1" noAdjustHandles="1" noChangeArrowheads="1" noChangeShapeType="1" noTextEdit="1"/>
              </p:cNvSpPr>
              <p:nvPr/>
            </p:nvSpPr>
            <p:spPr>
              <a:xfrm>
                <a:off x="4376049" y="5475923"/>
                <a:ext cx="3286881" cy="658800"/>
              </a:xfrm>
              <a:prstGeom prst="rect">
                <a:avLst/>
              </a:prstGeom>
              <a:blipFill>
                <a:blip r:embed="rId9"/>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AAFA680-6FE1-2743-AF01-2C235C69DDE2}"/>
              </a:ext>
            </a:extLst>
          </p:cNvPr>
          <p:cNvSpPr>
            <a:spLocks noGrp="1"/>
          </p:cNvSpPr>
          <p:nvPr>
            <p:ph type="sldNum" sz="quarter" idx="2"/>
          </p:nvPr>
        </p:nvSpPr>
        <p:spPr/>
        <p:txBody>
          <a:bodyPr/>
          <a:lstStyle/>
          <a:p>
            <a:fld id="{86CB4B4D-7CA3-9044-876B-883B54F8677D}" type="slidenum">
              <a:rPr lang="en-US" altLang="zh-CN" smtClean="0"/>
              <a:t>23</a:t>
            </a:fld>
            <a:endParaRPr lang="zh-CN" altLang="en-US"/>
          </a:p>
        </p:txBody>
      </p:sp>
      <p:sp>
        <p:nvSpPr>
          <p:cNvPr id="21" name="标题 1">
            <a:extLst>
              <a:ext uri="{FF2B5EF4-FFF2-40B4-BE49-F238E27FC236}">
                <a16:creationId xmlns:a16="http://schemas.microsoft.com/office/drawing/2014/main" id="{65754436-0B50-4B99-914A-8B393DADAF4D}"/>
              </a:ext>
            </a:extLst>
          </p:cNvPr>
          <p:cNvSpPr>
            <a:spLocks noGrp="1"/>
          </p:cNvSpPr>
          <p:nvPr>
            <p:ph type="title"/>
          </p:nvPr>
        </p:nvSpPr>
        <p:spPr>
          <a:xfrm>
            <a:off x="514814" y="287618"/>
            <a:ext cx="11495049" cy="1325563"/>
          </a:xfrm>
        </p:spPr>
        <p:txBody>
          <a:bodyPr/>
          <a:lstStyle/>
          <a:p>
            <a:r>
              <a:rPr kumimoji="1" lang="en-US" altLang="zh-CN" dirty="0"/>
              <a:t>Existing Works for Format Reverse Engineering</a:t>
            </a:r>
            <a:endParaRPr kumimoji="1" lang="zh-CN" altLang="en-US" dirty="0"/>
          </a:p>
        </p:txBody>
      </p:sp>
    </p:spTree>
    <p:extLst>
      <p:ext uri="{BB962C8B-B14F-4D97-AF65-F5344CB8AC3E}">
        <p14:creationId xmlns:p14="http://schemas.microsoft.com/office/powerpoint/2010/main" val="246970668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1E9095F-A665-914D-9611-59DA68CE7AC4}"/>
              </a:ext>
            </a:extLst>
          </p:cNvPr>
          <p:cNvSpPr/>
          <p:nvPr/>
        </p:nvSpPr>
        <p:spPr>
          <a:xfrm>
            <a:off x="4376049" y="4216002"/>
            <a:ext cx="3124894" cy="2121509"/>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10" name="矩形 9">
            <a:extLst>
              <a:ext uri="{FF2B5EF4-FFF2-40B4-BE49-F238E27FC236}">
                <a16:creationId xmlns:a16="http://schemas.microsoft.com/office/drawing/2014/main" id="{6D974792-56A4-7A47-9540-3201FF6AD9ED}"/>
              </a:ext>
            </a:extLst>
          </p:cNvPr>
          <p:cNvSpPr/>
          <p:nvPr/>
        </p:nvSpPr>
        <p:spPr>
          <a:xfrm>
            <a:off x="729049" y="1864365"/>
            <a:ext cx="3286897" cy="447314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矩形 19">
            <a:extLst>
              <a:ext uri="{FF2B5EF4-FFF2-40B4-BE49-F238E27FC236}">
                <a16:creationId xmlns:a16="http://schemas.microsoft.com/office/drawing/2014/main" id="{9285F8B2-019D-B741-BAF2-892D5B155BE1}"/>
              </a:ext>
            </a:extLst>
          </p:cNvPr>
          <p:cNvSpPr/>
          <p:nvPr/>
        </p:nvSpPr>
        <p:spPr>
          <a:xfrm>
            <a:off x="7866000" y="4316361"/>
            <a:ext cx="4001729" cy="116974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C07B2A19-A5C8-BA47-9CEC-132298035F70}"/>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9" name="文本框 8">
            <a:extLst>
              <a:ext uri="{FF2B5EF4-FFF2-40B4-BE49-F238E27FC236}">
                <a16:creationId xmlns:a16="http://schemas.microsoft.com/office/drawing/2014/main" id="{F14A311B-34EF-FE43-92CA-C7DDE8BF570B}"/>
              </a:ext>
            </a:extLst>
          </p:cNvPr>
          <p:cNvSpPr txBox="1"/>
          <p:nvPr/>
        </p:nvSpPr>
        <p:spPr>
          <a:xfrm>
            <a:off x="1228200" y="4614959"/>
            <a:ext cx="2661177" cy="584775"/>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AutoFormat, </a:t>
            </a:r>
            <a:r>
              <a:rPr kumimoji="1" lang="en-US" altLang="zh-CN" sz="1600" i="1" dirty="0" err="1">
                <a:latin typeface="Times New Roman" panose="02020603050405020304" pitchFamily="18" charset="0"/>
                <a:cs typeface="Times New Roman" panose="02020603050405020304" pitchFamily="18" charset="0"/>
              </a:rPr>
              <a:t>Tupni</a:t>
            </a:r>
            <a:r>
              <a:rPr kumimoji="1" lang="en-US" altLang="zh-CN" sz="1600" i="1" dirty="0">
                <a:latin typeface="Times New Roman" panose="02020603050405020304" pitchFamily="18" charset="0"/>
                <a:cs typeface="Times New Roman" panose="02020603050405020304" pitchFamily="18" charset="0"/>
              </a:rPr>
              <a:t>, Polyglot, </a:t>
            </a:r>
          </a:p>
          <a:p>
            <a:pPr algn="ctr"/>
            <a:r>
              <a:rPr kumimoji="1" lang="en-US" altLang="zh-CN" sz="1600" i="1" dirty="0">
                <a:latin typeface="Times New Roman" panose="02020603050405020304" pitchFamily="18" charset="0"/>
                <a:cs typeface="Times New Roman" panose="02020603050405020304" pitchFamily="18" charset="0"/>
              </a:rPr>
              <a:t>Reformat, Dispatcher, …</a:t>
            </a:r>
            <a:endParaRPr kumimoji="1" lang="zh-CN" altLang="en-US" sz="1600" i="1" dirty="0">
              <a:latin typeface="Times New Roman" panose="02020603050405020304" pitchFamily="18" charset="0"/>
              <a:cs typeface="Times New Roman" panose="02020603050405020304" pitchFamily="18" charset="0"/>
            </a:endParaRPr>
          </a:p>
        </p:txBody>
      </p:sp>
      <p:pic>
        <p:nvPicPr>
          <p:cNvPr id="14" name="Picture 4" descr="大问号卡通,问号卡通- 伤感说说吧">
            <a:extLst>
              <a:ext uri="{FF2B5EF4-FFF2-40B4-BE49-F238E27FC236}">
                <a16:creationId xmlns:a16="http://schemas.microsoft.com/office/drawing/2014/main" id="{C9D77645-DBCC-824A-9B56-DB026DC00E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3480" y="2425661"/>
            <a:ext cx="998889" cy="99888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C4BBA9EB-2F85-E943-87A0-8A3EF47BB9B2}"/>
              </a:ext>
            </a:extLst>
          </p:cNvPr>
          <p:cNvSpPr txBox="1"/>
          <p:nvPr/>
        </p:nvSpPr>
        <p:spPr>
          <a:xfrm>
            <a:off x="4664481" y="4633478"/>
            <a:ext cx="1798890" cy="584775"/>
          </a:xfrm>
          <a:prstGeom prst="rect">
            <a:avLst/>
          </a:prstGeom>
          <a:noFill/>
        </p:spPr>
        <p:txBody>
          <a:bodyPr wrap="none" rtlCol="0">
            <a:spAutoFit/>
          </a:bodyPr>
          <a:lstStyle/>
          <a:p>
            <a:r>
              <a:rPr kumimoji="1" lang="en-US" altLang="zh-CN" sz="1600" i="1" dirty="0">
                <a:latin typeface="Times New Roman" panose="02020603050405020304" pitchFamily="18" charset="0"/>
                <a:cs typeface="Times New Roman" panose="02020603050405020304" pitchFamily="18" charset="0"/>
              </a:rPr>
              <a:t>Lim et al WCRE’06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41BA14E-0B21-D044-BBCD-FB2227BCE90A}"/>
              </a:ext>
            </a:extLst>
          </p:cNvPr>
          <p:cNvSpPr txBox="1"/>
          <p:nvPr/>
        </p:nvSpPr>
        <p:spPr>
          <a:xfrm>
            <a:off x="1365534" y="2557428"/>
            <a:ext cx="2526141" cy="830997"/>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Gopinath et al FSE’20</a:t>
            </a:r>
          </a:p>
          <a:p>
            <a:pPr algn="ctr"/>
            <a:r>
              <a:rPr kumimoji="1" lang="en-US" altLang="zh-CN" sz="1600" i="1" dirty="0" err="1">
                <a:latin typeface="Times New Roman" panose="02020603050405020304" pitchFamily="18" charset="0"/>
                <a:cs typeface="Times New Roman" panose="02020603050405020304" pitchFamily="18" charset="0"/>
              </a:rPr>
              <a:t>Hoschele</a:t>
            </a:r>
            <a:r>
              <a:rPr kumimoji="1" lang="en-US" altLang="zh-CN" sz="1600" i="1" dirty="0">
                <a:latin typeface="Times New Roman" panose="02020603050405020304" pitchFamily="18" charset="0"/>
                <a:cs typeface="Times New Roman" panose="02020603050405020304" pitchFamily="18" charset="0"/>
              </a:rPr>
              <a:t> and Zeller ASE’16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7" name="矩形标注 16">
            <a:extLst>
              <a:ext uri="{FF2B5EF4-FFF2-40B4-BE49-F238E27FC236}">
                <a16:creationId xmlns:a16="http://schemas.microsoft.com/office/drawing/2014/main" id="{57250436-8517-1045-A90D-7C595B45AA31}"/>
              </a:ext>
            </a:extLst>
          </p:cNvPr>
          <p:cNvSpPr/>
          <p:nvPr/>
        </p:nvSpPr>
        <p:spPr>
          <a:xfrm>
            <a:off x="7865805" y="1681844"/>
            <a:ext cx="4001729" cy="4898577"/>
          </a:xfrm>
          <a:prstGeom prst="wedgeRectCallout">
            <a:avLst>
              <a:gd name="adj1" fmla="val -91349"/>
              <a:gd name="adj2" fmla="val -291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Motivation</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Formal formats are not available</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Many works like </a:t>
            </a:r>
            <a:r>
              <a:rPr kumimoji="1" lang="en-US" altLang="zh-CN" sz="1400" dirty="0" err="1">
                <a:solidFill>
                  <a:schemeClr val="tx1"/>
                </a:solidFill>
                <a:latin typeface="Helvetica" pitchFamily="2" charset="0"/>
              </a:rPr>
              <a:t>FrameShifter</a:t>
            </a:r>
            <a:r>
              <a:rPr kumimoji="1" lang="en-US" altLang="zh-CN" sz="1400" dirty="0">
                <a:solidFill>
                  <a:schemeClr val="tx1"/>
                </a:solidFill>
                <a:latin typeface="Helvetica" pitchFamily="2" charset="0"/>
              </a:rPr>
              <a:t> [Security’ 22] still rely on manually built formats</a:t>
            </a:r>
          </a:p>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Applications</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Protocol fuzzing</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Traffic Auditing</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a:t>
            </a:r>
          </a:p>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Advantages</a:t>
            </a:r>
          </a:p>
          <a:p>
            <a:pPr marL="742950" lvl="1" indent="-285750">
              <a:lnSpc>
                <a:spcPct val="130000"/>
              </a:lnSpc>
              <a:buFont typeface="Wingdings" pitchFamily="2" charset="2"/>
              <a:buChar char="p"/>
            </a:pPr>
            <a:r>
              <a:rPr kumimoji="1" lang="en-US" altLang="zh-CN" sz="1400" dirty="0">
                <a:solidFill>
                  <a:schemeClr val="tx1"/>
                </a:solidFill>
                <a:latin typeface="Helvetica" pitchFamily="2" charset="0"/>
              </a:rPr>
              <a:t>High coverage</a:t>
            </a:r>
          </a:p>
          <a:p>
            <a:pPr marL="742950" lvl="1" indent="-285750">
              <a:lnSpc>
                <a:spcPct val="130000"/>
              </a:lnSpc>
              <a:buFont typeface="Wingdings" pitchFamily="2" charset="2"/>
              <a:buChar char="p"/>
            </a:pPr>
            <a:r>
              <a:rPr kumimoji="1" lang="en-US" altLang="zh-CN" sz="1400" dirty="0">
                <a:solidFill>
                  <a:schemeClr val="tx1"/>
                </a:solidFill>
                <a:latin typeface="Helvetica" pitchFamily="2" charset="0"/>
              </a:rPr>
              <a:t>It does not rely on any inputs</a:t>
            </a:r>
          </a:p>
          <a:p>
            <a:pPr marL="742950" lvl="1" indent="-285750">
              <a:lnSpc>
                <a:spcPct val="130000"/>
              </a:lnSpc>
              <a:buFont typeface="Wingdings" pitchFamily="2" charset="2"/>
              <a:buChar char="p"/>
            </a:pPr>
            <a:r>
              <a:rPr kumimoji="1" lang="en-US" altLang="zh-CN" sz="1400" dirty="0">
                <a:solidFill>
                  <a:schemeClr val="tx1"/>
                </a:solidFill>
                <a:latin typeface="Helvetica" pitchFamily="2" charset="0"/>
              </a:rPr>
              <a:t>Rich code information</a:t>
            </a:r>
          </a:p>
        </p:txBody>
      </p:sp>
      <p:sp>
        <p:nvSpPr>
          <p:cNvPr id="23" name="矩形 22">
            <a:extLst>
              <a:ext uri="{FF2B5EF4-FFF2-40B4-BE49-F238E27FC236}">
                <a16:creationId xmlns:a16="http://schemas.microsoft.com/office/drawing/2014/main" id="{68CE255C-1E09-0C4D-A2A4-19B3ACB2F124}"/>
              </a:ext>
            </a:extLst>
          </p:cNvPr>
          <p:cNvSpPr/>
          <p:nvPr/>
        </p:nvSpPr>
        <p:spPr>
          <a:xfrm>
            <a:off x="182881" y="5463045"/>
            <a:ext cx="3990294" cy="65636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  Most existing works for network/file </a:t>
            </a:r>
          </a:p>
          <a:p>
            <a:r>
              <a:rPr kumimoji="1" lang="en-US" altLang="zh-CN" sz="1600" dirty="0">
                <a:solidFill>
                  <a:schemeClr val="tx1"/>
                </a:solidFill>
                <a:latin typeface="Chalkboard" panose="03050602040202020205" pitchFamily="66" charset="0"/>
              </a:rPr>
              <a:t> formats are dynamic program analysis</a:t>
            </a: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C37A987D-524E-2841-976C-15CB38FEC07E}"/>
                  </a:ext>
                </a:extLst>
              </p:cNvPr>
              <p:cNvSpPr/>
              <p:nvPr/>
            </p:nvSpPr>
            <p:spPr>
              <a:xfrm>
                <a:off x="4376049" y="5475923"/>
                <a:ext cx="3286881" cy="6588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Imprecise due to approximation</a:t>
                </a:r>
              </a:p>
              <a:p>
                <a:pPr/>
                <a14:m>
                  <m:oMathPara xmlns:m="http://schemas.openxmlformats.org/officeDocument/2006/math">
                    <m:oMathParaPr>
                      <m:jc m:val="centerGroup"/>
                    </m:oMathParaPr>
                    <m:oMath xmlns:m="http://schemas.openxmlformats.org/officeDocument/2006/math">
                      <m:r>
                        <a:rPr lang="en-US" altLang="zh-CN" sz="1400" b="1" i="1">
                          <a:solidFill>
                            <a:schemeClr val="tx1"/>
                          </a:solidFill>
                          <a:latin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𝟑</m:t>
                          </m:r>
                        </m:e>
                      </m:d>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𝟕</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r>
                        <a:rPr lang="en-US" altLang="zh-CN" sz="1400" b="1" i="1">
                          <a:solidFill>
                            <a:schemeClr val="tx1"/>
                          </a:solidFill>
                          <a:latin typeface="Cambria Math" panose="02040503050406030204" pitchFamily="18" charset="0"/>
                          <a:ea typeface="Cambria Math" panose="02040503050406030204" pitchFamily="18" charset="0"/>
                        </a:rPr>
                        <m:t> ~ </m:t>
                      </m:r>
                      <m:r>
                        <a:rPr lang="en-US" altLang="zh-CN" sz="1400" b="1" i="1">
                          <a:solidFill>
                            <a:schemeClr val="tx1"/>
                          </a:solidFill>
                          <a:latin typeface="Cambria Math" panose="02040503050406030204" pitchFamily="18" charset="0"/>
                          <a:ea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oMath>
                  </m:oMathPara>
                </a14:m>
                <a:endParaRPr lang="zh-CN" altLang="en-US" sz="1400" b="1" dirty="0">
                  <a:solidFill>
                    <a:schemeClr val="tx1"/>
                  </a:solidFill>
                </a:endParaRPr>
              </a:p>
            </p:txBody>
          </p:sp>
        </mc:Choice>
        <mc:Fallback xmlns="">
          <p:sp>
            <p:nvSpPr>
              <p:cNvPr id="27" name="矩形 26">
                <a:extLst>
                  <a:ext uri="{FF2B5EF4-FFF2-40B4-BE49-F238E27FC236}">
                    <a16:creationId xmlns:a16="http://schemas.microsoft.com/office/drawing/2014/main" id="{C37A987D-524E-2841-976C-15CB38FEC07E}"/>
                  </a:ext>
                </a:extLst>
              </p:cNvPr>
              <p:cNvSpPr>
                <a:spLocks noRot="1" noChangeAspect="1" noMove="1" noResize="1" noEditPoints="1" noAdjustHandles="1" noChangeArrowheads="1" noChangeShapeType="1" noTextEdit="1"/>
              </p:cNvSpPr>
              <p:nvPr/>
            </p:nvSpPr>
            <p:spPr>
              <a:xfrm>
                <a:off x="4376049" y="5475923"/>
                <a:ext cx="3286881" cy="658800"/>
              </a:xfrm>
              <a:prstGeom prst="rect">
                <a:avLst/>
              </a:prstGeom>
              <a:blipFill>
                <a:blip r:embed="rId9"/>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AAFA680-6FE1-2743-AF01-2C235C69DDE2}"/>
              </a:ext>
            </a:extLst>
          </p:cNvPr>
          <p:cNvSpPr>
            <a:spLocks noGrp="1"/>
          </p:cNvSpPr>
          <p:nvPr>
            <p:ph type="sldNum" sz="quarter" idx="2"/>
          </p:nvPr>
        </p:nvSpPr>
        <p:spPr/>
        <p:txBody>
          <a:bodyPr/>
          <a:lstStyle/>
          <a:p>
            <a:fld id="{86CB4B4D-7CA3-9044-876B-883B54F8677D}" type="slidenum">
              <a:rPr lang="en-US" altLang="zh-CN" smtClean="0"/>
              <a:t>24</a:t>
            </a:fld>
            <a:endParaRPr lang="zh-CN" altLang="en-US"/>
          </a:p>
        </p:txBody>
      </p:sp>
      <p:sp>
        <p:nvSpPr>
          <p:cNvPr id="21" name="标题 1">
            <a:extLst>
              <a:ext uri="{FF2B5EF4-FFF2-40B4-BE49-F238E27FC236}">
                <a16:creationId xmlns:a16="http://schemas.microsoft.com/office/drawing/2014/main" id="{F01FE97E-A504-46D5-A8E2-DF684CC7F2A3}"/>
              </a:ext>
            </a:extLst>
          </p:cNvPr>
          <p:cNvSpPr>
            <a:spLocks noGrp="1"/>
          </p:cNvSpPr>
          <p:nvPr>
            <p:ph type="title"/>
          </p:nvPr>
        </p:nvSpPr>
        <p:spPr>
          <a:xfrm>
            <a:off x="514814" y="287618"/>
            <a:ext cx="11495049" cy="1325563"/>
          </a:xfrm>
        </p:spPr>
        <p:txBody>
          <a:bodyPr/>
          <a:lstStyle/>
          <a:p>
            <a:r>
              <a:rPr kumimoji="1" lang="en-US" altLang="zh-CN" dirty="0"/>
              <a:t>Existing Works for Format Reverse Engineering</a:t>
            </a:r>
            <a:endParaRPr kumimoji="1" lang="zh-CN" altLang="en-US" dirty="0"/>
          </a:p>
        </p:txBody>
      </p:sp>
    </p:spTree>
    <p:extLst>
      <p:ext uri="{BB962C8B-B14F-4D97-AF65-F5344CB8AC3E}">
        <p14:creationId xmlns:p14="http://schemas.microsoft.com/office/powerpoint/2010/main" val="84824664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a:extLst>
              <a:ext uri="{FF2B5EF4-FFF2-40B4-BE49-F238E27FC236}">
                <a16:creationId xmlns:a16="http://schemas.microsoft.com/office/drawing/2014/main" id="{C1E9095F-A665-914D-9611-59DA68CE7AC4}"/>
              </a:ext>
            </a:extLst>
          </p:cNvPr>
          <p:cNvSpPr/>
          <p:nvPr/>
        </p:nvSpPr>
        <p:spPr>
          <a:xfrm>
            <a:off x="4376049" y="4216002"/>
            <a:ext cx="3124894" cy="2121509"/>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10" name="矩形 9">
            <a:extLst>
              <a:ext uri="{FF2B5EF4-FFF2-40B4-BE49-F238E27FC236}">
                <a16:creationId xmlns:a16="http://schemas.microsoft.com/office/drawing/2014/main" id="{6D974792-56A4-7A47-9540-3201FF6AD9ED}"/>
              </a:ext>
            </a:extLst>
          </p:cNvPr>
          <p:cNvSpPr/>
          <p:nvPr/>
        </p:nvSpPr>
        <p:spPr>
          <a:xfrm>
            <a:off x="729049" y="1864365"/>
            <a:ext cx="3286897" cy="4473146"/>
          </a:xfrm>
          <a:prstGeom prst="rect">
            <a:avLst/>
          </a:prstGeom>
          <a:solidFill>
            <a:schemeClr val="tx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graphicFrame>
        <p:nvGraphicFramePr>
          <p:cNvPr id="4" name="内容占位符 3">
            <a:extLst>
              <a:ext uri="{FF2B5EF4-FFF2-40B4-BE49-F238E27FC236}">
                <a16:creationId xmlns:a16="http://schemas.microsoft.com/office/drawing/2014/main" id="{6D972421-D6FB-E344-8A69-76802662EC81}"/>
              </a:ext>
            </a:extLst>
          </p:cNvPr>
          <p:cNvGraphicFramePr>
            <a:graphicFrameLocks noGrp="1"/>
          </p:cNvGraphicFramePr>
          <p:nvPr>
            <p:ph idx="1"/>
          </p:nvPr>
        </p:nvGraphicFramePr>
        <p:xfrm>
          <a:off x="-1404787" y="1757477"/>
          <a:ext cx="11284974" cy="4669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矩形 20">
            <a:extLst>
              <a:ext uri="{FF2B5EF4-FFF2-40B4-BE49-F238E27FC236}">
                <a16:creationId xmlns:a16="http://schemas.microsoft.com/office/drawing/2014/main" id="{48D9D886-1111-4748-B869-BFCECB5A65CE}"/>
              </a:ext>
            </a:extLst>
          </p:cNvPr>
          <p:cNvSpPr/>
          <p:nvPr/>
        </p:nvSpPr>
        <p:spPr>
          <a:xfrm>
            <a:off x="7866000" y="5496232"/>
            <a:ext cx="4001729" cy="108418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5" name="文本框 4">
            <a:extLst>
              <a:ext uri="{FF2B5EF4-FFF2-40B4-BE49-F238E27FC236}">
                <a16:creationId xmlns:a16="http://schemas.microsoft.com/office/drawing/2014/main" id="{C07B2A19-A5C8-BA47-9CEC-132298035F70}"/>
              </a:ext>
            </a:extLst>
          </p:cNvPr>
          <p:cNvSpPr txBox="1"/>
          <p:nvPr/>
        </p:nvSpPr>
        <p:spPr>
          <a:xfrm>
            <a:off x="6580498" y="3769163"/>
            <a:ext cx="920445"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Static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6" name="文本框 5">
            <a:extLst>
              <a:ext uri="{FF2B5EF4-FFF2-40B4-BE49-F238E27FC236}">
                <a16:creationId xmlns:a16="http://schemas.microsoft.com/office/drawing/2014/main" id="{376628B4-D63D-EF4F-AD60-BFBB3DEFD529}"/>
              </a:ext>
            </a:extLst>
          </p:cNvPr>
          <p:cNvSpPr txBox="1"/>
          <p:nvPr/>
        </p:nvSpPr>
        <p:spPr>
          <a:xfrm>
            <a:off x="835844" y="3769163"/>
            <a:ext cx="981358" cy="523220"/>
          </a:xfrm>
          <a:prstGeom prst="rect">
            <a:avLst/>
          </a:prstGeom>
          <a:noFill/>
        </p:spPr>
        <p:txBody>
          <a:bodyPr wrap="none" rtlCol="0">
            <a:spAutoFit/>
          </a:bodyPr>
          <a:lstStyle/>
          <a:p>
            <a:pPr algn="ctr"/>
            <a:r>
              <a:rPr kumimoji="1" lang="en-US" altLang="zh-CN" sz="1400" b="1" dirty="0">
                <a:solidFill>
                  <a:srgbClr val="7030A0"/>
                </a:solidFill>
                <a:latin typeface="Helvetica" pitchFamily="2" charset="0"/>
              </a:rPr>
              <a:t>Dynamic </a:t>
            </a:r>
          </a:p>
          <a:p>
            <a:pPr algn="ctr"/>
            <a:r>
              <a:rPr kumimoji="1" lang="en-US" altLang="zh-CN" sz="1400" b="1" dirty="0">
                <a:solidFill>
                  <a:srgbClr val="7030A0"/>
                </a:solidFill>
                <a:latin typeface="Helvetica" pitchFamily="2" charset="0"/>
              </a:rPr>
              <a:t>Analysis</a:t>
            </a:r>
            <a:endParaRPr kumimoji="1" lang="zh-CN" altLang="en-US" sz="1400" b="1" dirty="0">
              <a:solidFill>
                <a:srgbClr val="7030A0"/>
              </a:solidFill>
              <a:latin typeface="Helvetica" pitchFamily="2" charset="0"/>
            </a:endParaRPr>
          </a:p>
        </p:txBody>
      </p:sp>
      <p:sp>
        <p:nvSpPr>
          <p:cNvPr id="7" name="文本框 6">
            <a:extLst>
              <a:ext uri="{FF2B5EF4-FFF2-40B4-BE49-F238E27FC236}">
                <a16:creationId xmlns:a16="http://schemas.microsoft.com/office/drawing/2014/main" id="{EBE260FC-A504-5447-A577-3FBE68F5EE17}"/>
              </a:ext>
            </a:extLst>
          </p:cNvPr>
          <p:cNvSpPr txBox="1"/>
          <p:nvPr/>
        </p:nvSpPr>
        <p:spPr>
          <a:xfrm>
            <a:off x="3200396" y="14592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Source Code Analysis</a:t>
            </a:r>
            <a:endParaRPr kumimoji="1" lang="zh-CN" altLang="en-US" sz="1400" b="1" dirty="0">
              <a:solidFill>
                <a:srgbClr val="00B050"/>
              </a:solidFill>
              <a:latin typeface="Helvetica" pitchFamily="2" charset="0"/>
            </a:endParaRPr>
          </a:p>
        </p:txBody>
      </p:sp>
      <p:sp>
        <p:nvSpPr>
          <p:cNvPr id="8" name="文本框 7">
            <a:extLst>
              <a:ext uri="{FF2B5EF4-FFF2-40B4-BE49-F238E27FC236}">
                <a16:creationId xmlns:a16="http://schemas.microsoft.com/office/drawing/2014/main" id="{888AD004-BFE1-714C-A871-1DF3DF557267}"/>
              </a:ext>
            </a:extLst>
          </p:cNvPr>
          <p:cNvSpPr txBox="1"/>
          <p:nvPr/>
        </p:nvSpPr>
        <p:spPr>
          <a:xfrm>
            <a:off x="3217163" y="6401793"/>
            <a:ext cx="2074607" cy="307777"/>
          </a:xfrm>
          <a:prstGeom prst="rect">
            <a:avLst/>
          </a:prstGeom>
          <a:noFill/>
        </p:spPr>
        <p:txBody>
          <a:bodyPr wrap="none" rtlCol="0">
            <a:spAutoFit/>
          </a:bodyPr>
          <a:lstStyle/>
          <a:p>
            <a:pPr algn="ctr"/>
            <a:r>
              <a:rPr kumimoji="1" lang="en-US" altLang="zh-CN" sz="1400" b="1" dirty="0">
                <a:solidFill>
                  <a:srgbClr val="00B050"/>
                </a:solidFill>
                <a:latin typeface="Helvetica" pitchFamily="2" charset="0"/>
              </a:rPr>
              <a:t>Binary Code Analysis</a:t>
            </a:r>
            <a:endParaRPr kumimoji="1" lang="zh-CN" altLang="en-US" sz="1400" b="1" dirty="0">
              <a:solidFill>
                <a:srgbClr val="00B050"/>
              </a:solidFill>
              <a:latin typeface="Helvetica" pitchFamily="2" charset="0"/>
            </a:endParaRPr>
          </a:p>
        </p:txBody>
      </p:sp>
      <p:sp>
        <p:nvSpPr>
          <p:cNvPr id="9" name="文本框 8">
            <a:extLst>
              <a:ext uri="{FF2B5EF4-FFF2-40B4-BE49-F238E27FC236}">
                <a16:creationId xmlns:a16="http://schemas.microsoft.com/office/drawing/2014/main" id="{F14A311B-34EF-FE43-92CA-C7DDE8BF570B}"/>
              </a:ext>
            </a:extLst>
          </p:cNvPr>
          <p:cNvSpPr txBox="1"/>
          <p:nvPr/>
        </p:nvSpPr>
        <p:spPr>
          <a:xfrm>
            <a:off x="1228200" y="4614959"/>
            <a:ext cx="2661177" cy="584775"/>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AutoFormat, </a:t>
            </a:r>
            <a:r>
              <a:rPr kumimoji="1" lang="en-US" altLang="zh-CN" sz="1600" i="1" dirty="0" err="1">
                <a:latin typeface="Times New Roman" panose="02020603050405020304" pitchFamily="18" charset="0"/>
                <a:cs typeface="Times New Roman" panose="02020603050405020304" pitchFamily="18" charset="0"/>
              </a:rPr>
              <a:t>Tupni</a:t>
            </a:r>
            <a:r>
              <a:rPr kumimoji="1" lang="en-US" altLang="zh-CN" sz="1600" i="1" dirty="0">
                <a:latin typeface="Times New Roman" panose="02020603050405020304" pitchFamily="18" charset="0"/>
                <a:cs typeface="Times New Roman" panose="02020603050405020304" pitchFamily="18" charset="0"/>
              </a:rPr>
              <a:t>, Polyglot, </a:t>
            </a:r>
          </a:p>
          <a:p>
            <a:pPr algn="ctr"/>
            <a:r>
              <a:rPr kumimoji="1" lang="en-US" altLang="zh-CN" sz="1600" i="1" dirty="0">
                <a:latin typeface="Times New Roman" panose="02020603050405020304" pitchFamily="18" charset="0"/>
                <a:cs typeface="Times New Roman" panose="02020603050405020304" pitchFamily="18" charset="0"/>
              </a:rPr>
              <a:t>Reformat, Dispatcher, …</a:t>
            </a:r>
            <a:endParaRPr kumimoji="1" lang="zh-CN" altLang="en-US" sz="1600" i="1" dirty="0">
              <a:latin typeface="Times New Roman" panose="02020603050405020304" pitchFamily="18" charset="0"/>
              <a:cs typeface="Times New Roman" panose="02020603050405020304" pitchFamily="18" charset="0"/>
            </a:endParaRPr>
          </a:p>
        </p:txBody>
      </p:sp>
      <p:pic>
        <p:nvPicPr>
          <p:cNvPr id="14" name="Picture 4" descr="大问号卡通,问号卡通- 伤感说说吧">
            <a:extLst>
              <a:ext uri="{FF2B5EF4-FFF2-40B4-BE49-F238E27FC236}">
                <a16:creationId xmlns:a16="http://schemas.microsoft.com/office/drawing/2014/main" id="{C9D77645-DBCC-824A-9B56-DB026DC00EC9}"/>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63480" y="2425661"/>
            <a:ext cx="998889" cy="998889"/>
          </a:xfrm>
          <a:prstGeom prst="rect">
            <a:avLst/>
          </a:prstGeom>
          <a:noFill/>
          <a:extLst>
            <a:ext uri="{909E8E84-426E-40DD-AFC4-6F175D3DCCD1}">
              <a14:hiddenFill xmlns:a14="http://schemas.microsoft.com/office/drawing/2010/main">
                <a:solidFill>
                  <a:srgbClr val="FFFFFF"/>
                </a:solidFill>
              </a14:hiddenFill>
            </a:ext>
          </a:extLst>
        </p:spPr>
      </p:pic>
      <p:sp>
        <p:nvSpPr>
          <p:cNvPr id="15" name="文本框 14">
            <a:extLst>
              <a:ext uri="{FF2B5EF4-FFF2-40B4-BE49-F238E27FC236}">
                <a16:creationId xmlns:a16="http://schemas.microsoft.com/office/drawing/2014/main" id="{C4BBA9EB-2F85-E943-87A0-8A3EF47BB9B2}"/>
              </a:ext>
            </a:extLst>
          </p:cNvPr>
          <p:cNvSpPr txBox="1"/>
          <p:nvPr/>
        </p:nvSpPr>
        <p:spPr>
          <a:xfrm>
            <a:off x="4664481" y="4633478"/>
            <a:ext cx="1798890" cy="584775"/>
          </a:xfrm>
          <a:prstGeom prst="rect">
            <a:avLst/>
          </a:prstGeom>
          <a:noFill/>
        </p:spPr>
        <p:txBody>
          <a:bodyPr wrap="none" rtlCol="0">
            <a:spAutoFit/>
          </a:bodyPr>
          <a:lstStyle/>
          <a:p>
            <a:r>
              <a:rPr kumimoji="1" lang="en-US" altLang="zh-CN" sz="1600" i="1" dirty="0">
                <a:latin typeface="Times New Roman" panose="02020603050405020304" pitchFamily="18" charset="0"/>
                <a:cs typeface="Times New Roman" panose="02020603050405020304" pitchFamily="18" charset="0"/>
              </a:rPr>
              <a:t>Lim et al WCRE’06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6" name="文本框 15">
            <a:extLst>
              <a:ext uri="{FF2B5EF4-FFF2-40B4-BE49-F238E27FC236}">
                <a16:creationId xmlns:a16="http://schemas.microsoft.com/office/drawing/2014/main" id="{141BA14E-0B21-D044-BBCD-FB2227BCE90A}"/>
              </a:ext>
            </a:extLst>
          </p:cNvPr>
          <p:cNvSpPr txBox="1"/>
          <p:nvPr/>
        </p:nvSpPr>
        <p:spPr>
          <a:xfrm>
            <a:off x="1365534" y="2557428"/>
            <a:ext cx="2526141" cy="830997"/>
          </a:xfrm>
          <a:prstGeom prst="rect">
            <a:avLst/>
          </a:prstGeom>
          <a:noFill/>
        </p:spPr>
        <p:txBody>
          <a:bodyPr wrap="none" rtlCol="0">
            <a:spAutoFit/>
          </a:bodyPr>
          <a:lstStyle/>
          <a:p>
            <a:pPr algn="ctr"/>
            <a:r>
              <a:rPr kumimoji="1" lang="en-US" altLang="zh-CN" sz="1600" i="1" dirty="0">
                <a:latin typeface="Times New Roman" panose="02020603050405020304" pitchFamily="18" charset="0"/>
                <a:cs typeface="Times New Roman" panose="02020603050405020304" pitchFamily="18" charset="0"/>
              </a:rPr>
              <a:t>Gopinath et al FSE’20</a:t>
            </a:r>
          </a:p>
          <a:p>
            <a:pPr algn="ctr"/>
            <a:r>
              <a:rPr kumimoji="1" lang="en-US" altLang="zh-CN" sz="1600" i="1" dirty="0" err="1">
                <a:latin typeface="Times New Roman" panose="02020603050405020304" pitchFamily="18" charset="0"/>
                <a:cs typeface="Times New Roman" panose="02020603050405020304" pitchFamily="18" charset="0"/>
              </a:rPr>
              <a:t>Hoschele</a:t>
            </a:r>
            <a:r>
              <a:rPr kumimoji="1" lang="en-US" altLang="zh-CN" sz="1600" i="1" dirty="0">
                <a:latin typeface="Times New Roman" panose="02020603050405020304" pitchFamily="18" charset="0"/>
                <a:cs typeface="Times New Roman" panose="02020603050405020304" pitchFamily="18" charset="0"/>
              </a:rPr>
              <a:t> and Zeller ASE’16</a:t>
            </a:r>
          </a:p>
          <a:p>
            <a:pPr algn="ctr"/>
            <a:r>
              <a:rPr kumimoji="1" lang="en-US" altLang="zh-CN" sz="1600" i="1" dirty="0">
                <a:latin typeface="Times New Roman" panose="02020603050405020304" pitchFamily="18" charset="0"/>
                <a:cs typeface="Times New Roman" panose="02020603050405020304" pitchFamily="18" charset="0"/>
              </a:rPr>
              <a:t>…</a:t>
            </a:r>
            <a:endParaRPr kumimoji="1" lang="zh-CN" altLang="en-US" sz="1600" i="1" dirty="0">
              <a:latin typeface="Times New Roman" panose="02020603050405020304" pitchFamily="18" charset="0"/>
              <a:cs typeface="Times New Roman" panose="02020603050405020304" pitchFamily="18" charset="0"/>
            </a:endParaRPr>
          </a:p>
        </p:txBody>
      </p:sp>
      <p:sp>
        <p:nvSpPr>
          <p:cNvPr id="17" name="矩形标注 16">
            <a:extLst>
              <a:ext uri="{FF2B5EF4-FFF2-40B4-BE49-F238E27FC236}">
                <a16:creationId xmlns:a16="http://schemas.microsoft.com/office/drawing/2014/main" id="{57250436-8517-1045-A90D-7C595B45AA31}"/>
              </a:ext>
            </a:extLst>
          </p:cNvPr>
          <p:cNvSpPr/>
          <p:nvPr/>
        </p:nvSpPr>
        <p:spPr>
          <a:xfrm>
            <a:off x="7865805" y="1681844"/>
            <a:ext cx="4001729" cy="4898577"/>
          </a:xfrm>
          <a:prstGeom prst="wedgeRectCallout">
            <a:avLst>
              <a:gd name="adj1" fmla="val -91349"/>
              <a:gd name="adj2" fmla="val -29192"/>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Motivation</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Formal formats are not available</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Many works like </a:t>
            </a:r>
            <a:r>
              <a:rPr kumimoji="1" lang="en-US" altLang="zh-CN" sz="1400" dirty="0" err="1">
                <a:solidFill>
                  <a:schemeClr val="tx1"/>
                </a:solidFill>
                <a:latin typeface="Helvetica" pitchFamily="2" charset="0"/>
              </a:rPr>
              <a:t>FrameShifter</a:t>
            </a:r>
            <a:r>
              <a:rPr kumimoji="1" lang="en-US" altLang="zh-CN" sz="1400" dirty="0">
                <a:solidFill>
                  <a:schemeClr val="tx1"/>
                </a:solidFill>
                <a:latin typeface="Helvetica" pitchFamily="2" charset="0"/>
              </a:rPr>
              <a:t> [Security’ 22] still rely on manually built formats</a:t>
            </a:r>
          </a:p>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Applications</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Protocol fuzzing</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Traffic Auditing</a:t>
            </a:r>
          </a:p>
          <a:p>
            <a:pPr marL="800100" lvl="1" indent="-342900">
              <a:lnSpc>
                <a:spcPct val="130000"/>
              </a:lnSpc>
              <a:buFont typeface="Wingdings" pitchFamily="2" charset="2"/>
              <a:buChar char="p"/>
            </a:pPr>
            <a:r>
              <a:rPr kumimoji="1" lang="en-US" altLang="zh-CN" sz="1400" dirty="0">
                <a:solidFill>
                  <a:schemeClr val="tx1"/>
                </a:solidFill>
                <a:latin typeface="Helvetica" pitchFamily="2" charset="0"/>
              </a:rPr>
              <a:t>…</a:t>
            </a:r>
          </a:p>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Advantages</a:t>
            </a:r>
          </a:p>
          <a:p>
            <a:pPr marL="742950" lvl="1" indent="-285750">
              <a:lnSpc>
                <a:spcPct val="130000"/>
              </a:lnSpc>
              <a:buFont typeface="Wingdings" pitchFamily="2" charset="2"/>
              <a:buChar char="p"/>
            </a:pPr>
            <a:r>
              <a:rPr kumimoji="1" lang="en-US" altLang="zh-CN" sz="1400" dirty="0">
                <a:solidFill>
                  <a:schemeClr val="tx1"/>
                </a:solidFill>
                <a:latin typeface="Helvetica" pitchFamily="2" charset="0"/>
              </a:rPr>
              <a:t>High coverage</a:t>
            </a:r>
          </a:p>
          <a:p>
            <a:pPr marL="742950" lvl="1" indent="-285750">
              <a:lnSpc>
                <a:spcPct val="130000"/>
              </a:lnSpc>
              <a:buFont typeface="Wingdings" pitchFamily="2" charset="2"/>
              <a:buChar char="p"/>
            </a:pPr>
            <a:r>
              <a:rPr kumimoji="1" lang="en-US" altLang="zh-CN" sz="1400" dirty="0">
                <a:solidFill>
                  <a:schemeClr val="tx1"/>
                </a:solidFill>
                <a:latin typeface="Helvetica" pitchFamily="2" charset="0"/>
              </a:rPr>
              <a:t>It does not rely on any inputs</a:t>
            </a:r>
          </a:p>
          <a:p>
            <a:pPr marL="742950" lvl="1" indent="-285750">
              <a:lnSpc>
                <a:spcPct val="130000"/>
              </a:lnSpc>
              <a:buFont typeface="Wingdings" pitchFamily="2" charset="2"/>
              <a:buChar char="p"/>
            </a:pPr>
            <a:r>
              <a:rPr kumimoji="1" lang="en-US" altLang="zh-CN" sz="1400" dirty="0">
                <a:solidFill>
                  <a:schemeClr val="tx1"/>
                </a:solidFill>
                <a:latin typeface="Helvetica" pitchFamily="2" charset="0"/>
              </a:rPr>
              <a:t>Rich code information</a:t>
            </a:r>
          </a:p>
          <a:p>
            <a:pPr marL="285750" indent="-285750">
              <a:lnSpc>
                <a:spcPct val="130000"/>
              </a:lnSpc>
              <a:buFont typeface="Arial" panose="020B0604020202020204" pitchFamily="34" charset="0"/>
              <a:buChar char="•"/>
            </a:pPr>
            <a:r>
              <a:rPr kumimoji="1" lang="en-US" altLang="zh-CN" sz="1600" b="1" dirty="0">
                <a:solidFill>
                  <a:schemeClr val="tx1"/>
                </a:solidFill>
                <a:latin typeface="Helvetica" pitchFamily="2" charset="0"/>
              </a:rPr>
              <a:t>Challenges</a:t>
            </a:r>
          </a:p>
          <a:p>
            <a:pPr marL="742950" lvl="1" indent="-285750">
              <a:lnSpc>
                <a:spcPct val="130000"/>
              </a:lnSpc>
              <a:buFont typeface="Wingdings" pitchFamily="2" charset="2"/>
              <a:buChar char="p"/>
            </a:pPr>
            <a:r>
              <a:rPr kumimoji="1" lang="en-US" altLang="zh-CN" sz="1400" dirty="0">
                <a:solidFill>
                  <a:schemeClr val="tx1"/>
                </a:solidFill>
                <a:latin typeface="Helvetica" pitchFamily="2" charset="0"/>
              </a:rPr>
              <a:t>To achieve high precision due to approximations in static analysis</a:t>
            </a:r>
            <a:endParaRPr kumimoji="1" lang="zh-CN" altLang="en-US" sz="1400" dirty="0">
              <a:solidFill>
                <a:schemeClr val="tx1"/>
              </a:solidFill>
              <a:latin typeface="Helvetica" pitchFamily="2" charset="0"/>
            </a:endParaRPr>
          </a:p>
        </p:txBody>
      </p:sp>
      <p:sp>
        <p:nvSpPr>
          <p:cNvPr id="23" name="矩形 22">
            <a:extLst>
              <a:ext uri="{FF2B5EF4-FFF2-40B4-BE49-F238E27FC236}">
                <a16:creationId xmlns:a16="http://schemas.microsoft.com/office/drawing/2014/main" id="{68CE255C-1E09-0C4D-A2A4-19B3ACB2F124}"/>
              </a:ext>
            </a:extLst>
          </p:cNvPr>
          <p:cNvSpPr/>
          <p:nvPr/>
        </p:nvSpPr>
        <p:spPr>
          <a:xfrm>
            <a:off x="182881" y="5463045"/>
            <a:ext cx="3990294" cy="65636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  Most existing works for network/file </a:t>
            </a:r>
          </a:p>
          <a:p>
            <a:r>
              <a:rPr kumimoji="1" lang="en-US" altLang="zh-CN" sz="1600" dirty="0">
                <a:solidFill>
                  <a:schemeClr val="tx1"/>
                </a:solidFill>
                <a:latin typeface="Chalkboard" panose="03050602040202020205" pitchFamily="66" charset="0"/>
              </a:rPr>
              <a:t> formats are dynamic program analysis</a:t>
            </a:r>
          </a:p>
        </p:txBody>
      </p:sp>
      <mc:AlternateContent xmlns:mc="http://schemas.openxmlformats.org/markup-compatibility/2006" xmlns:a14="http://schemas.microsoft.com/office/drawing/2010/main">
        <mc:Choice Requires="a14">
          <p:sp>
            <p:nvSpPr>
              <p:cNvPr id="27" name="矩形 26">
                <a:extLst>
                  <a:ext uri="{FF2B5EF4-FFF2-40B4-BE49-F238E27FC236}">
                    <a16:creationId xmlns:a16="http://schemas.microsoft.com/office/drawing/2014/main" id="{C37A987D-524E-2841-976C-15CB38FEC07E}"/>
                  </a:ext>
                </a:extLst>
              </p:cNvPr>
              <p:cNvSpPr/>
              <p:nvPr/>
            </p:nvSpPr>
            <p:spPr>
              <a:xfrm>
                <a:off x="4376049" y="5475923"/>
                <a:ext cx="3286881" cy="6588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zh-CN" sz="1600" dirty="0">
                    <a:solidFill>
                      <a:schemeClr val="tx1"/>
                    </a:solidFill>
                    <a:latin typeface="Chalkboard" panose="03050602040202020205" pitchFamily="66" charset="0"/>
                  </a:rPr>
                  <a:t>Imprecise due to approximation</a:t>
                </a:r>
              </a:p>
              <a:p>
                <a:pPr/>
                <a14:m>
                  <m:oMathPara xmlns:m="http://schemas.openxmlformats.org/officeDocument/2006/math">
                    <m:oMathParaPr>
                      <m:jc m:val="centerGroup"/>
                    </m:oMathParaPr>
                    <m:oMath xmlns:m="http://schemas.openxmlformats.org/officeDocument/2006/math">
                      <m:r>
                        <a:rPr lang="en-US" altLang="zh-CN" sz="1400" b="1" i="1">
                          <a:solidFill>
                            <a:schemeClr val="tx1"/>
                          </a:solidFill>
                          <a:latin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𝟑</m:t>
                          </m:r>
                        </m:e>
                      </m:d>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𝟕</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r>
                        <a:rPr lang="en-US" altLang="zh-CN" sz="1400" b="1" i="1">
                          <a:solidFill>
                            <a:schemeClr val="tx1"/>
                          </a:solidFill>
                          <a:latin typeface="Cambria Math" panose="02040503050406030204" pitchFamily="18" charset="0"/>
                          <a:ea typeface="Cambria Math" panose="02040503050406030204" pitchFamily="18" charset="0"/>
                        </a:rPr>
                        <m:t> ~ </m:t>
                      </m:r>
                      <m:r>
                        <a:rPr lang="en-US" altLang="zh-CN" sz="1400" b="1" i="1">
                          <a:solidFill>
                            <a:schemeClr val="tx1"/>
                          </a:solidFill>
                          <a:latin typeface="Cambria Math" panose="02040503050406030204" pitchFamily="18" charset="0"/>
                          <a:ea typeface="Cambria Math" panose="02040503050406030204" pitchFamily="18" charset="0"/>
                        </a:rPr>
                        <m:t>𝒙</m:t>
                      </m:r>
                      <m:r>
                        <a:rPr lang="en-US" altLang="zh-CN" sz="1400" b="1" i="1">
                          <a:solidFill>
                            <a:schemeClr val="tx1"/>
                          </a:solidFill>
                          <a:latin typeface="Cambria Math" panose="02040503050406030204" pitchFamily="18" charset="0"/>
                          <a:ea typeface="Cambria Math" panose="02040503050406030204" pitchFamily="18" charset="0"/>
                        </a:rPr>
                        <m:t>∈</m:t>
                      </m:r>
                      <m:d>
                        <m:dPr>
                          <m:begChr m:val="["/>
                          <m:endChr m:val="]"/>
                          <m:ctrlPr>
                            <a:rPr lang="en-US" altLang="zh-CN" sz="1400" b="1" i="1">
                              <a:solidFill>
                                <a:schemeClr val="tx1"/>
                              </a:solidFill>
                              <a:latin typeface="Cambria Math" panose="02040503050406030204" pitchFamily="18" charset="0"/>
                              <a:ea typeface="Cambria Math" panose="02040503050406030204" pitchFamily="18" charset="0"/>
                            </a:rPr>
                          </m:ctrlPr>
                        </m:dPr>
                        <m:e>
                          <m:r>
                            <a:rPr lang="en-US" altLang="zh-CN" sz="1400" b="1" i="1">
                              <a:solidFill>
                                <a:schemeClr val="tx1"/>
                              </a:solidFill>
                              <a:latin typeface="Cambria Math" panose="02040503050406030204" pitchFamily="18" charset="0"/>
                              <a:ea typeface="Cambria Math" panose="02040503050406030204" pitchFamily="18" charset="0"/>
                            </a:rPr>
                            <m:t>𝟏</m:t>
                          </m:r>
                          <m:r>
                            <a:rPr lang="en-US" altLang="zh-CN" sz="1400" b="1" i="1">
                              <a:solidFill>
                                <a:schemeClr val="tx1"/>
                              </a:solidFill>
                              <a:latin typeface="Cambria Math" panose="02040503050406030204" pitchFamily="18" charset="0"/>
                              <a:ea typeface="Cambria Math" panose="02040503050406030204" pitchFamily="18" charset="0"/>
                            </a:rPr>
                            <m:t>, </m:t>
                          </m:r>
                          <m:r>
                            <a:rPr lang="en-US" altLang="zh-CN" sz="1400" b="1" i="1">
                              <a:solidFill>
                                <a:schemeClr val="tx1"/>
                              </a:solidFill>
                              <a:latin typeface="Cambria Math" panose="02040503050406030204" pitchFamily="18" charset="0"/>
                              <a:ea typeface="Cambria Math" panose="02040503050406030204" pitchFamily="18" charset="0"/>
                            </a:rPr>
                            <m:t>𝟗</m:t>
                          </m:r>
                        </m:e>
                      </m:d>
                    </m:oMath>
                  </m:oMathPara>
                </a14:m>
                <a:endParaRPr lang="zh-CN" altLang="en-US" sz="1400" b="1" dirty="0">
                  <a:solidFill>
                    <a:schemeClr val="tx1"/>
                  </a:solidFill>
                </a:endParaRPr>
              </a:p>
            </p:txBody>
          </p:sp>
        </mc:Choice>
        <mc:Fallback xmlns="">
          <p:sp>
            <p:nvSpPr>
              <p:cNvPr id="27" name="矩形 26">
                <a:extLst>
                  <a:ext uri="{FF2B5EF4-FFF2-40B4-BE49-F238E27FC236}">
                    <a16:creationId xmlns:a16="http://schemas.microsoft.com/office/drawing/2014/main" id="{C37A987D-524E-2841-976C-15CB38FEC07E}"/>
                  </a:ext>
                </a:extLst>
              </p:cNvPr>
              <p:cNvSpPr>
                <a:spLocks noRot="1" noChangeAspect="1" noMove="1" noResize="1" noEditPoints="1" noAdjustHandles="1" noChangeArrowheads="1" noChangeShapeType="1" noTextEdit="1"/>
              </p:cNvSpPr>
              <p:nvPr/>
            </p:nvSpPr>
            <p:spPr>
              <a:xfrm>
                <a:off x="4376049" y="5475923"/>
                <a:ext cx="3286881" cy="658800"/>
              </a:xfrm>
              <a:prstGeom prst="rect">
                <a:avLst/>
              </a:prstGeom>
              <a:blipFill>
                <a:blip r:embed="rId9"/>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p:sp>
        <p:nvSpPr>
          <p:cNvPr id="3" name="灯片编号占位符 2">
            <a:extLst>
              <a:ext uri="{FF2B5EF4-FFF2-40B4-BE49-F238E27FC236}">
                <a16:creationId xmlns:a16="http://schemas.microsoft.com/office/drawing/2014/main" id="{AAAFA680-6FE1-2743-AF01-2C235C69DDE2}"/>
              </a:ext>
            </a:extLst>
          </p:cNvPr>
          <p:cNvSpPr>
            <a:spLocks noGrp="1"/>
          </p:cNvSpPr>
          <p:nvPr>
            <p:ph type="sldNum" sz="quarter" idx="2"/>
          </p:nvPr>
        </p:nvSpPr>
        <p:spPr/>
        <p:txBody>
          <a:bodyPr/>
          <a:lstStyle/>
          <a:p>
            <a:fld id="{86CB4B4D-7CA3-9044-876B-883B54F8677D}" type="slidenum">
              <a:rPr lang="en-US" altLang="zh-CN" smtClean="0"/>
              <a:t>25</a:t>
            </a:fld>
            <a:endParaRPr lang="zh-CN" altLang="en-US"/>
          </a:p>
        </p:txBody>
      </p:sp>
      <p:sp>
        <p:nvSpPr>
          <p:cNvPr id="22" name="标题 1">
            <a:extLst>
              <a:ext uri="{FF2B5EF4-FFF2-40B4-BE49-F238E27FC236}">
                <a16:creationId xmlns:a16="http://schemas.microsoft.com/office/drawing/2014/main" id="{FCEB443C-7FB8-4C1C-9849-AB5312EBE72E}"/>
              </a:ext>
            </a:extLst>
          </p:cNvPr>
          <p:cNvSpPr>
            <a:spLocks noGrp="1"/>
          </p:cNvSpPr>
          <p:nvPr>
            <p:ph type="title"/>
          </p:nvPr>
        </p:nvSpPr>
        <p:spPr>
          <a:xfrm>
            <a:off x="514814" y="287618"/>
            <a:ext cx="11495049" cy="1325563"/>
          </a:xfrm>
        </p:spPr>
        <p:txBody>
          <a:bodyPr/>
          <a:lstStyle/>
          <a:p>
            <a:r>
              <a:rPr kumimoji="1" lang="en-US" altLang="zh-CN" dirty="0"/>
              <a:t>Existing Works for Format Reverse Engineering</a:t>
            </a:r>
            <a:endParaRPr kumimoji="1" lang="zh-CN" altLang="en-US" dirty="0"/>
          </a:p>
        </p:txBody>
      </p:sp>
    </p:spTree>
    <p:extLst>
      <p:ext uri="{BB962C8B-B14F-4D97-AF65-F5344CB8AC3E}">
        <p14:creationId xmlns:p14="http://schemas.microsoft.com/office/powerpoint/2010/main" val="1731839580"/>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26</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b="1" u="sng" dirty="0">
                <a:solidFill>
                  <a:schemeClr val="tx1"/>
                </a:solidFill>
                <a:latin typeface="Chalkboard" panose="03050602040202020205" pitchFamily="66" charset="0"/>
              </a:rPr>
              <a:t>Path condition</a:t>
            </a:r>
            <a:r>
              <a:rPr kumimoji="1" lang="en-US" altLang="zh-CN" sz="1800" dirty="0">
                <a:solidFill>
                  <a:schemeClr val="tx1"/>
                </a:solidFill>
                <a:latin typeface="Chalkboard" panose="03050602040202020205" pitchFamily="66" charset="0"/>
              </a:rPr>
              <a:t> implies both </a:t>
            </a:r>
            <a:r>
              <a:rPr kumimoji="1" lang="en-US" altLang="zh-CN" sz="1800" b="1" u="sng" dirty="0">
                <a:solidFill>
                  <a:schemeClr val="tx1"/>
                </a:solidFill>
                <a:latin typeface="Chalkboard" panose="03050602040202020205" pitchFamily="66" charset="0"/>
              </a:rPr>
              <a:t>syntax</a:t>
            </a:r>
            <a:r>
              <a:rPr kumimoji="1" lang="en-US" altLang="zh-CN" sz="1800" dirty="0">
                <a:solidFill>
                  <a:schemeClr val="tx1"/>
                </a:solidFill>
                <a:latin typeface="Chalkboard" panose="03050602040202020205" pitchFamily="66" charset="0"/>
              </a:rPr>
              <a:t> and </a:t>
            </a:r>
            <a:r>
              <a:rPr kumimoji="1" lang="en-US" altLang="zh-CN" sz="1800" b="1" u="sng" dirty="0">
                <a:solidFill>
                  <a:schemeClr val="tx1"/>
                </a:solidFill>
                <a:latin typeface="Chalkboard" panose="03050602040202020205" pitchFamily="66" charset="0"/>
              </a:rPr>
              <a:t>semantics</a:t>
            </a:r>
            <a:r>
              <a:rPr kumimoji="1" lang="en-US" altLang="zh-CN" sz="1800" dirty="0">
                <a:solidFill>
                  <a:schemeClr val="tx1"/>
                </a:solidFill>
                <a:latin typeface="Chalkboard" panose="03050602040202020205" pitchFamily="66" charset="0"/>
              </a:rPr>
              <a:t> of protocol formats</a:t>
            </a:r>
          </a:p>
        </p:txBody>
      </p:sp>
    </p:spTree>
    <p:extLst>
      <p:ext uri="{BB962C8B-B14F-4D97-AF65-F5344CB8AC3E}">
        <p14:creationId xmlns:p14="http://schemas.microsoft.com/office/powerpoint/2010/main" val="1341786325"/>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a:t>
            </a:r>
            <a:endParaRPr kumimoji="1" lang="zh-CN" altLang="en-US" dirty="0">
              <a:latin typeface="Helvetica" pitchFamily="2" charset="0"/>
            </a:endParaRPr>
          </a:p>
        </p:txBody>
      </p:sp>
      <p:grpSp>
        <p:nvGrpSpPr>
          <p:cNvPr id="25" name="组合 24">
            <a:extLst>
              <a:ext uri="{FF2B5EF4-FFF2-40B4-BE49-F238E27FC236}">
                <a16:creationId xmlns:a16="http://schemas.microsoft.com/office/drawing/2014/main" id="{38C23006-B05C-CD4C-A900-FD740CE4A307}"/>
              </a:ext>
            </a:extLst>
          </p:cNvPr>
          <p:cNvGrpSpPr/>
          <p:nvPr/>
        </p:nvGrpSpPr>
        <p:grpSpPr>
          <a:xfrm>
            <a:off x="1637931" y="2553532"/>
            <a:ext cx="2989921" cy="1622098"/>
            <a:chOff x="1637931" y="3627740"/>
            <a:chExt cx="2989921" cy="1622098"/>
          </a:xfrm>
        </p:grpSpPr>
        <p:sp>
          <p:nvSpPr>
            <p:cNvPr id="6" name="文本框 5">
              <a:extLst>
                <a:ext uri="{FF2B5EF4-FFF2-40B4-BE49-F238E27FC236}">
                  <a16:creationId xmlns:a16="http://schemas.microsoft.com/office/drawing/2014/main" id="{49446FC2-8D9F-0F4E-999F-DD9E14412E7B}"/>
                </a:ext>
              </a:extLst>
            </p:cNvPr>
            <p:cNvSpPr txBox="1"/>
            <p:nvPr/>
          </p:nvSpPr>
          <p:spPr>
            <a:xfrm>
              <a:off x="2615763" y="3627740"/>
              <a:ext cx="1034257"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Syntax</a:t>
              </a:r>
              <a:endParaRPr kumimoji="1" lang="zh-CN" altLang="en-US" sz="2000" b="1" dirty="0">
                <a:latin typeface="Comic Sans MS" panose="030F0902030302020204" pitchFamily="66" charset="0"/>
                <a:ea typeface="STHupo" panose="02010800040101010101" pitchFamily="2" charset="-122"/>
              </a:endParaRPr>
            </a:p>
          </p:txBody>
        </p:sp>
        <p:cxnSp>
          <p:nvCxnSpPr>
            <p:cNvPr id="9" name="直线箭头连接符 8">
              <a:extLst>
                <a:ext uri="{FF2B5EF4-FFF2-40B4-BE49-F238E27FC236}">
                  <a16:creationId xmlns:a16="http://schemas.microsoft.com/office/drawing/2014/main" id="{6F6504B6-97B9-3247-898E-4E87B1ADB48C}"/>
                </a:ext>
              </a:extLst>
            </p:cNvPr>
            <p:cNvCxnSpPr>
              <a:cxnSpLocks/>
              <a:stCxn id="6" idx="2"/>
              <a:endCxn id="10" idx="0"/>
            </p:cNvCxnSpPr>
            <p:nvPr/>
          </p:nvCxnSpPr>
          <p:spPr>
            <a:xfrm>
              <a:off x="3132892" y="4027850"/>
              <a:ext cx="0" cy="4833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AEAB19-3A7E-1545-9332-2BC813054E72}"/>
                </a:ext>
              </a:extLst>
            </p:cNvPr>
            <p:cNvSpPr txBox="1"/>
            <p:nvPr/>
          </p:nvSpPr>
          <p:spPr>
            <a:xfrm>
              <a:off x="1637931" y="4511174"/>
              <a:ext cx="2989921" cy="738664"/>
            </a:xfrm>
            <a:prstGeom prst="rect">
              <a:avLst/>
            </a:prstGeom>
            <a:noFill/>
          </p:spPr>
          <p:txBody>
            <a:bodyPr wrap="none" rtlCol="0">
              <a:spAutoFit/>
            </a:bodyPr>
            <a:lstStyle/>
            <a:p>
              <a:pPr algn="ctr"/>
              <a:r>
                <a:rPr kumimoji="1" lang="en-US" altLang="zh-CN" sz="1400" b="1" dirty="0">
                  <a:latin typeface="Helvetica" pitchFamily="2" charset="0"/>
                </a:rPr>
                <a:t>Endianness, Field Boundaries</a:t>
              </a:r>
            </a:p>
            <a:p>
              <a:pPr algn="ctr"/>
              <a:r>
                <a:rPr kumimoji="1" lang="en-US" altLang="zh-CN" sz="1400" dirty="0">
                  <a:latin typeface="Helvetica" pitchFamily="2" charset="0"/>
                </a:rPr>
                <a:t>How can a message be partitioned </a:t>
              </a:r>
            </a:p>
            <a:p>
              <a:pPr algn="ctr"/>
              <a:r>
                <a:rPr kumimoji="1" lang="en-US" altLang="zh-CN" sz="1400" dirty="0">
                  <a:latin typeface="Helvetica" pitchFamily="2" charset="0"/>
                </a:rPr>
                <a:t>into multiple fields?</a:t>
              </a:r>
              <a:endParaRPr kumimoji="1" lang="zh-CN" altLang="en-US" sz="1400" dirty="0">
                <a:latin typeface="Helvetica" pitchFamily="2" charset="0"/>
              </a:endParaRPr>
            </a:p>
          </p:txBody>
        </p:sp>
      </p:gr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27</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b="1" u="sng" dirty="0">
                <a:solidFill>
                  <a:schemeClr val="tx1"/>
                </a:solidFill>
                <a:latin typeface="Chalkboard" panose="03050602040202020205" pitchFamily="66" charset="0"/>
              </a:rPr>
              <a:t>Path condition</a:t>
            </a:r>
            <a:r>
              <a:rPr kumimoji="1" lang="en-US" altLang="zh-CN" sz="1800" dirty="0">
                <a:solidFill>
                  <a:schemeClr val="tx1"/>
                </a:solidFill>
                <a:latin typeface="Chalkboard" panose="03050602040202020205" pitchFamily="66" charset="0"/>
              </a:rPr>
              <a:t> implies both </a:t>
            </a:r>
            <a:r>
              <a:rPr kumimoji="1" lang="en-US" altLang="zh-CN" sz="1800" b="1" u="sng" dirty="0">
                <a:solidFill>
                  <a:schemeClr val="tx1"/>
                </a:solidFill>
                <a:latin typeface="Chalkboard" panose="03050602040202020205" pitchFamily="66" charset="0"/>
              </a:rPr>
              <a:t>syntax</a:t>
            </a:r>
            <a:r>
              <a:rPr kumimoji="1" lang="en-US" altLang="zh-CN" sz="1800" dirty="0">
                <a:solidFill>
                  <a:schemeClr val="tx1"/>
                </a:solidFill>
                <a:latin typeface="Chalkboard" panose="03050602040202020205" pitchFamily="66" charset="0"/>
              </a:rPr>
              <a:t> and </a:t>
            </a:r>
            <a:r>
              <a:rPr kumimoji="1" lang="en-US" altLang="zh-CN" sz="1800" b="1" u="sng" dirty="0">
                <a:solidFill>
                  <a:schemeClr val="tx1"/>
                </a:solidFill>
                <a:latin typeface="Chalkboard" panose="03050602040202020205" pitchFamily="66" charset="0"/>
              </a:rPr>
              <a:t>semantics</a:t>
            </a:r>
            <a:r>
              <a:rPr kumimoji="1" lang="en-US" altLang="zh-CN" sz="1800" dirty="0">
                <a:solidFill>
                  <a:schemeClr val="tx1"/>
                </a:solidFill>
                <a:latin typeface="Chalkboard" panose="03050602040202020205" pitchFamily="66" charset="0"/>
              </a:rPr>
              <a:t> of protocol formats</a:t>
            </a:r>
          </a:p>
        </p:txBody>
      </p:sp>
    </p:spTree>
    <p:extLst>
      <p:ext uri="{BB962C8B-B14F-4D97-AF65-F5344CB8AC3E}">
        <p14:creationId xmlns:p14="http://schemas.microsoft.com/office/powerpoint/2010/main" val="4017953349"/>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a:t>
            </a:r>
            <a:endParaRPr kumimoji="1" lang="zh-CN" altLang="en-US" dirty="0">
              <a:latin typeface="Helvetica" pitchFamily="2" charset="0"/>
            </a:endParaRPr>
          </a:p>
        </p:txBody>
      </p:sp>
      <p:grpSp>
        <p:nvGrpSpPr>
          <p:cNvPr id="25" name="组合 24">
            <a:extLst>
              <a:ext uri="{FF2B5EF4-FFF2-40B4-BE49-F238E27FC236}">
                <a16:creationId xmlns:a16="http://schemas.microsoft.com/office/drawing/2014/main" id="{38C23006-B05C-CD4C-A900-FD740CE4A307}"/>
              </a:ext>
            </a:extLst>
          </p:cNvPr>
          <p:cNvGrpSpPr/>
          <p:nvPr/>
        </p:nvGrpSpPr>
        <p:grpSpPr>
          <a:xfrm>
            <a:off x="1637931" y="2553532"/>
            <a:ext cx="2989921" cy="1622098"/>
            <a:chOff x="1637931" y="3627740"/>
            <a:chExt cx="2989921" cy="1622098"/>
          </a:xfrm>
        </p:grpSpPr>
        <p:sp>
          <p:nvSpPr>
            <p:cNvPr id="6" name="文本框 5">
              <a:extLst>
                <a:ext uri="{FF2B5EF4-FFF2-40B4-BE49-F238E27FC236}">
                  <a16:creationId xmlns:a16="http://schemas.microsoft.com/office/drawing/2014/main" id="{49446FC2-8D9F-0F4E-999F-DD9E14412E7B}"/>
                </a:ext>
              </a:extLst>
            </p:cNvPr>
            <p:cNvSpPr txBox="1"/>
            <p:nvPr/>
          </p:nvSpPr>
          <p:spPr>
            <a:xfrm>
              <a:off x="2615763" y="3627740"/>
              <a:ext cx="1034257"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Syntax</a:t>
              </a:r>
              <a:endParaRPr kumimoji="1" lang="zh-CN" altLang="en-US" sz="2000" b="1" dirty="0">
                <a:latin typeface="Comic Sans MS" panose="030F0902030302020204" pitchFamily="66" charset="0"/>
                <a:ea typeface="STHupo" panose="02010800040101010101" pitchFamily="2" charset="-122"/>
              </a:endParaRPr>
            </a:p>
          </p:txBody>
        </p:sp>
        <p:cxnSp>
          <p:nvCxnSpPr>
            <p:cNvPr id="9" name="直线箭头连接符 8">
              <a:extLst>
                <a:ext uri="{FF2B5EF4-FFF2-40B4-BE49-F238E27FC236}">
                  <a16:creationId xmlns:a16="http://schemas.microsoft.com/office/drawing/2014/main" id="{6F6504B6-97B9-3247-898E-4E87B1ADB48C}"/>
                </a:ext>
              </a:extLst>
            </p:cNvPr>
            <p:cNvCxnSpPr>
              <a:cxnSpLocks/>
              <a:stCxn id="6" idx="2"/>
              <a:endCxn id="10" idx="0"/>
            </p:cNvCxnSpPr>
            <p:nvPr/>
          </p:nvCxnSpPr>
          <p:spPr>
            <a:xfrm>
              <a:off x="3132892" y="4027850"/>
              <a:ext cx="0" cy="4833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AEAB19-3A7E-1545-9332-2BC813054E72}"/>
                </a:ext>
              </a:extLst>
            </p:cNvPr>
            <p:cNvSpPr txBox="1"/>
            <p:nvPr/>
          </p:nvSpPr>
          <p:spPr>
            <a:xfrm>
              <a:off x="1637931" y="4511174"/>
              <a:ext cx="2989921" cy="738664"/>
            </a:xfrm>
            <a:prstGeom prst="rect">
              <a:avLst/>
            </a:prstGeom>
            <a:noFill/>
          </p:spPr>
          <p:txBody>
            <a:bodyPr wrap="none" rtlCol="0">
              <a:spAutoFit/>
            </a:bodyPr>
            <a:lstStyle/>
            <a:p>
              <a:pPr algn="ctr"/>
              <a:r>
                <a:rPr kumimoji="1" lang="en-US" altLang="zh-CN" sz="1400" b="1" dirty="0">
                  <a:latin typeface="Helvetica" pitchFamily="2" charset="0"/>
                </a:rPr>
                <a:t>Endianness, Field Boundaries</a:t>
              </a:r>
            </a:p>
            <a:p>
              <a:pPr algn="ctr"/>
              <a:r>
                <a:rPr kumimoji="1" lang="en-US" altLang="zh-CN" sz="1400" dirty="0">
                  <a:latin typeface="Helvetica" pitchFamily="2" charset="0"/>
                </a:rPr>
                <a:t>How can a message be partitioned </a:t>
              </a:r>
            </a:p>
            <a:p>
              <a:pPr algn="ctr"/>
              <a:r>
                <a:rPr kumimoji="1" lang="en-US" altLang="zh-CN" sz="1400" dirty="0">
                  <a:latin typeface="Helvetica" pitchFamily="2" charset="0"/>
                </a:rPr>
                <a:t>into multiple fields?</a:t>
              </a:r>
              <a:endParaRPr kumimoji="1" lang="zh-CN" altLang="en-US" sz="1400" dirty="0">
                <a:latin typeface="Helvetica" pitchFamily="2" charset="0"/>
              </a:endParaRPr>
            </a:p>
          </p:txBody>
        </p:sp>
      </p:grpSp>
      <p:grpSp>
        <p:nvGrpSpPr>
          <p:cNvPr id="26" name="组合 25">
            <a:extLst>
              <a:ext uri="{FF2B5EF4-FFF2-40B4-BE49-F238E27FC236}">
                <a16:creationId xmlns:a16="http://schemas.microsoft.com/office/drawing/2014/main" id="{6E67798D-C994-094B-9984-3CCADA65E6C7}"/>
              </a:ext>
            </a:extLst>
          </p:cNvPr>
          <p:cNvGrpSpPr/>
          <p:nvPr/>
        </p:nvGrpSpPr>
        <p:grpSpPr>
          <a:xfrm>
            <a:off x="5655083" y="2542379"/>
            <a:ext cx="5009592" cy="1633251"/>
            <a:chOff x="5655083" y="3616587"/>
            <a:chExt cx="5009592" cy="1633251"/>
          </a:xfrm>
        </p:grpSpPr>
        <p:sp>
          <p:nvSpPr>
            <p:cNvPr id="7" name="文本框 6">
              <a:extLst>
                <a:ext uri="{FF2B5EF4-FFF2-40B4-BE49-F238E27FC236}">
                  <a16:creationId xmlns:a16="http://schemas.microsoft.com/office/drawing/2014/main" id="{E95334DF-2DED-A04F-9416-B33AB2A14A87}"/>
                </a:ext>
              </a:extLst>
            </p:cNvPr>
            <p:cNvSpPr txBox="1"/>
            <p:nvPr/>
          </p:nvSpPr>
          <p:spPr>
            <a:xfrm>
              <a:off x="7355233" y="3616587"/>
              <a:ext cx="1417376"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Semantics</a:t>
              </a:r>
              <a:endParaRPr kumimoji="1" lang="zh-CN" altLang="en-US" sz="2000" b="1" dirty="0">
                <a:latin typeface="Comic Sans MS" panose="030F0902030302020204" pitchFamily="66" charset="0"/>
                <a:ea typeface="STHupo" panose="02010800040101010101" pitchFamily="2" charset="-122"/>
              </a:endParaRPr>
            </a:p>
          </p:txBody>
        </p:sp>
        <p:sp>
          <p:nvSpPr>
            <p:cNvPr id="14" name="文本框 13">
              <a:extLst>
                <a:ext uri="{FF2B5EF4-FFF2-40B4-BE49-F238E27FC236}">
                  <a16:creationId xmlns:a16="http://schemas.microsoft.com/office/drawing/2014/main" id="{13721B3C-B299-4C46-82E3-6D7368809CCE}"/>
                </a:ext>
              </a:extLst>
            </p:cNvPr>
            <p:cNvSpPr txBox="1"/>
            <p:nvPr/>
          </p:nvSpPr>
          <p:spPr>
            <a:xfrm>
              <a:off x="8440989" y="4511174"/>
              <a:ext cx="2223686" cy="738664"/>
            </a:xfrm>
            <a:prstGeom prst="rect">
              <a:avLst/>
            </a:prstGeom>
            <a:noFill/>
          </p:spPr>
          <p:txBody>
            <a:bodyPr wrap="none" rtlCol="0">
              <a:spAutoFit/>
            </a:bodyPr>
            <a:lstStyle/>
            <a:p>
              <a:pPr algn="ctr"/>
              <a:r>
                <a:rPr kumimoji="1" lang="en-US" altLang="zh-CN" sz="1400" b="1" dirty="0">
                  <a:latin typeface="Helvetica" pitchFamily="2" charset="0"/>
                </a:rPr>
                <a:t>High Level</a:t>
              </a:r>
            </a:p>
            <a:p>
              <a:pPr algn="ctr"/>
              <a:r>
                <a:rPr kumimoji="1" lang="en-US" altLang="zh-CN" sz="1400" dirty="0">
                  <a:latin typeface="Helvetica" pitchFamily="2" charset="0"/>
                </a:rPr>
                <a:t>Field names: does a field </a:t>
              </a:r>
            </a:p>
            <a:p>
              <a:pPr algn="ctr"/>
              <a:r>
                <a:rPr kumimoji="1" lang="en-US" altLang="zh-CN" sz="1400" dirty="0">
                  <a:latin typeface="Helvetica" pitchFamily="2" charset="0"/>
                </a:rPr>
                <a:t>represent length? </a:t>
              </a:r>
              <a:endParaRPr kumimoji="1" lang="zh-CN" altLang="en-US" sz="1400" dirty="0">
                <a:latin typeface="Helvetica" pitchFamily="2" charset="0"/>
              </a:endParaRPr>
            </a:p>
          </p:txBody>
        </p:sp>
        <p:sp>
          <p:nvSpPr>
            <p:cNvPr id="15" name="文本框 14">
              <a:extLst>
                <a:ext uri="{FF2B5EF4-FFF2-40B4-BE49-F238E27FC236}">
                  <a16:creationId xmlns:a16="http://schemas.microsoft.com/office/drawing/2014/main" id="{3B346E93-A9EE-3D40-976F-221D6A3CA11D}"/>
                </a:ext>
              </a:extLst>
            </p:cNvPr>
            <p:cNvSpPr txBox="1"/>
            <p:nvPr/>
          </p:nvSpPr>
          <p:spPr>
            <a:xfrm>
              <a:off x="5655083" y="4511174"/>
              <a:ext cx="2076209" cy="738664"/>
            </a:xfrm>
            <a:prstGeom prst="rect">
              <a:avLst/>
            </a:prstGeom>
            <a:noFill/>
          </p:spPr>
          <p:txBody>
            <a:bodyPr wrap="none" rtlCol="0">
              <a:spAutoFit/>
            </a:bodyPr>
            <a:lstStyle/>
            <a:p>
              <a:pPr algn="ctr"/>
              <a:r>
                <a:rPr kumimoji="1" lang="en-US" altLang="zh-CN" sz="1400" b="1" dirty="0">
                  <a:latin typeface="Helvetica" pitchFamily="2" charset="0"/>
                </a:rPr>
                <a:t>Low Level</a:t>
              </a:r>
              <a:endParaRPr kumimoji="1" lang="en-US" altLang="zh-CN" sz="1400" dirty="0">
                <a:latin typeface="Helvetica" pitchFamily="2" charset="0"/>
              </a:endParaRPr>
            </a:p>
            <a:p>
              <a:pPr algn="ctr"/>
              <a:r>
                <a:rPr kumimoji="1" lang="en-US" altLang="zh-CN" sz="1400" dirty="0">
                  <a:latin typeface="Helvetica" pitchFamily="2" charset="0"/>
                </a:rPr>
                <a:t>Single Field Constraints</a:t>
              </a:r>
            </a:p>
            <a:p>
              <a:pPr algn="ctr"/>
              <a:r>
                <a:rPr kumimoji="1" lang="en-US" altLang="zh-CN" sz="1400" dirty="0">
                  <a:latin typeface="Helvetica" pitchFamily="2" charset="0"/>
                </a:rPr>
                <a:t>Cross Field Constraints</a:t>
              </a:r>
              <a:endParaRPr kumimoji="1" lang="zh-CN" altLang="en-US" sz="1400" dirty="0">
                <a:latin typeface="Helvetica" pitchFamily="2" charset="0"/>
              </a:endParaRPr>
            </a:p>
          </p:txBody>
        </p:sp>
        <p:cxnSp>
          <p:nvCxnSpPr>
            <p:cNvPr id="16" name="直线箭头连接符 15">
              <a:extLst>
                <a:ext uri="{FF2B5EF4-FFF2-40B4-BE49-F238E27FC236}">
                  <a16:creationId xmlns:a16="http://schemas.microsoft.com/office/drawing/2014/main" id="{110121E6-0A58-4542-9DCA-AB2B25E78B2B}"/>
                </a:ext>
              </a:extLst>
            </p:cNvPr>
            <p:cNvCxnSpPr>
              <a:cxnSpLocks/>
            </p:cNvCxnSpPr>
            <p:nvPr/>
          </p:nvCxnSpPr>
          <p:spPr>
            <a:xfrm>
              <a:off x="6693187" y="4198343"/>
              <a:ext cx="0" cy="3128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3E523968-0707-F541-9985-E7C44B856317}"/>
                </a:ext>
              </a:extLst>
            </p:cNvPr>
            <p:cNvCxnSpPr>
              <a:cxnSpLocks/>
            </p:cNvCxnSpPr>
            <p:nvPr/>
          </p:nvCxnSpPr>
          <p:spPr>
            <a:xfrm>
              <a:off x="9459478" y="4198343"/>
              <a:ext cx="0" cy="3156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CEB06D80-94DF-B54D-90BA-A7504BECAEBE}"/>
                </a:ext>
              </a:extLst>
            </p:cNvPr>
            <p:cNvCxnSpPr/>
            <p:nvPr/>
          </p:nvCxnSpPr>
          <p:spPr>
            <a:xfrm>
              <a:off x="6693187" y="4198343"/>
              <a:ext cx="276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299F0F77-89E4-6243-8B26-91B88189BB06}"/>
                </a:ext>
              </a:extLst>
            </p:cNvPr>
            <p:cNvCxnSpPr>
              <a:cxnSpLocks/>
              <a:endCxn id="7" idx="2"/>
            </p:cNvCxnSpPr>
            <p:nvPr/>
          </p:nvCxnSpPr>
          <p:spPr>
            <a:xfrm flipV="1">
              <a:off x="8063921" y="4016697"/>
              <a:ext cx="0" cy="181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28</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b="1" u="sng" dirty="0">
                <a:solidFill>
                  <a:schemeClr val="tx1"/>
                </a:solidFill>
                <a:latin typeface="Chalkboard" panose="03050602040202020205" pitchFamily="66" charset="0"/>
              </a:rPr>
              <a:t>Path condition</a:t>
            </a:r>
            <a:r>
              <a:rPr kumimoji="1" lang="en-US" altLang="zh-CN" sz="1800" dirty="0">
                <a:solidFill>
                  <a:schemeClr val="tx1"/>
                </a:solidFill>
                <a:latin typeface="Chalkboard" panose="03050602040202020205" pitchFamily="66" charset="0"/>
              </a:rPr>
              <a:t> implies both </a:t>
            </a:r>
            <a:r>
              <a:rPr kumimoji="1" lang="en-US" altLang="zh-CN" sz="1800" b="1" u="sng" dirty="0">
                <a:solidFill>
                  <a:schemeClr val="tx1"/>
                </a:solidFill>
                <a:latin typeface="Chalkboard" panose="03050602040202020205" pitchFamily="66" charset="0"/>
              </a:rPr>
              <a:t>syntax</a:t>
            </a:r>
            <a:r>
              <a:rPr kumimoji="1" lang="en-US" altLang="zh-CN" sz="1800" dirty="0">
                <a:solidFill>
                  <a:schemeClr val="tx1"/>
                </a:solidFill>
                <a:latin typeface="Chalkboard" panose="03050602040202020205" pitchFamily="66" charset="0"/>
              </a:rPr>
              <a:t> and </a:t>
            </a:r>
            <a:r>
              <a:rPr kumimoji="1" lang="en-US" altLang="zh-CN" sz="1800" b="1" u="sng" dirty="0">
                <a:solidFill>
                  <a:schemeClr val="tx1"/>
                </a:solidFill>
                <a:latin typeface="Chalkboard" panose="03050602040202020205" pitchFamily="66" charset="0"/>
              </a:rPr>
              <a:t>semantics</a:t>
            </a:r>
            <a:r>
              <a:rPr kumimoji="1" lang="en-US" altLang="zh-CN" sz="1800" dirty="0">
                <a:solidFill>
                  <a:schemeClr val="tx1"/>
                </a:solidFill>
                <a:latin typeface="Chalkboard" panose="03050602040202020205" pitchFamily="66" charset="0"/>
              </a:rPr>
              <a:t> of protocol formats</a:t>
            </a:r>
          </a:p>
        </p:txBody>
      </p:sp>
    </p:spTree>
    <p:extLst>
      <p:ext uri="{BB962C8B-B14F-4D97-AF65-F5344CB8AC3E}">
        <p14:creationId xmlns:p14="http://schemas.microsoft.com/office/powerpoint/2010/main" val="1369352497"/>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BB2C72E-B9F5-8E4B-B9EB-FB67E2B31FEA}"/>
              </a:ext>
            </a:extLst>
          </p:cNvPr>
          <p:cNvGrpSpPr/>
          <p:nvPr/>
        </p:nvGrpSpPr>
        <p:grpSpPr>
          <a:xfrm>
            <a:off x="0" y="4525024"/>
            <a:ext cx="12192000" cy="1578210"/>
            <a:chOff x="0" y="4525024"/>
            <a:chExt cx="12192000" cy="1578210"/>
          </a:xfrm>
        </p:grpSpPr>
        <p:sp>
          <p:nvSpPr>
            <p:cNvPr id="30" name="矩形 29">
              <a:extLst>
                <a:ext uri="{FF2B5EF4-FFF2-40B4-BE49-F238E27FC236}">
                  <a16:creationId xmlns:a16="http://schemas.microsoft.com/office/drawing/2014/main" id="{345AFD8D-BF32-F940-9EA8-6F64620EA0BA}"/>
                </a:ext>
              </a:extLst>
            </p:cNvPr>
            <p:cNvSpPr/>
            <p:nvPr/>
          </p:nvSpPr>
          <p:spPr>
            <a:xfrm>
              <a:off x="0" y="4525024"/>
              <a:ext cx="12192000" cy="15782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8" name="直线连接符 27">
              <a:extLst>
                <a:ext uri="{FF2B5EF4-FFF2-40B4-BE49-F238E27FC236}">
                  <a16:creationId xmlns:a16="http://schemas.microsoft.com/office/drawing/2014/main" id="{508C680C-3BA2-8F4F-BC6E-14B64460B437}"/>
                </a:ext>
              </a:extLst>
            </p:cNvPr>
            <p:cNvCxnSpPr>
              <a:cxnSpLocks/>
            </p:cNvCxnSpPr>
            <p:nvPr/>
          </p:nvCxnSpPr>
          <p:spPr>
            <a:xfrm>
              <a:off x="0" y="4525024"/>
              <a:ext cx="12192000" cy="0"/>
            </a:xfrm>
            <a:prstGeom prst="line">
              <a:avLst/>
            </a:prstGeom>
            <a:ln w="12700">
              <a:solidFill>
                <a:schemeClr val="bg1">
                  <a:lumMod val="75000"/>
                </a:schemeClr>
              </a:solidFill>
              <a:prstDash val="dashDot"/>
            </a:ln>
          </p:spPr>
          <p:style>
            <a:lnRef idx="1">
              <a:schemeClr val="dk1"/>
            </a:lnRef>
            <a:fillRef idx="0">
              <a:schemeClr val="dk1"/>
            </a:fillRef>
            <a:effectRef idx="0">
              <a:schemeClr val="dk1"/>
            </a:effectRef>
            <a:fontRef idx="minor">
              <a:schemeClr val="tx1"/>
            </a:fontRef>
          </p:style>
        </p:cxnSp>
      </p:grpSp>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a:t>
            </a:r>
            <a:endParaRPr kumimoji="1" lang="zh-CN" altLang="en-US" dirty="0">
              <a:latin typeface="Helvetica" pitchFamily="2" charset="0"/>
            </a:endParaRPr>
          </a:p>
        </p:txBody>
      </p:sp>
      <p:grpSp>
        <p:nvGrpSpPr>
          <p:cNvPr id="25" name="组合 24">
            <a:extLst>
              <a:ext uri="{FF2B5EF4-FFF2-40B4-BE49-F238E27FC236}">
                <a16:creationId xmlns:a16="http://schemas.microsoft.com/office/drawing/2014/main" id="{38C23006-B05C-CD4C-A900-FD740CE4A307}"/>
              </a:ext>
            </a:extLst>
          </p:cNvPr>
          <p:cNvGrpSpPr/>
          <p:nvPr/>
        </p:nvGrpSpPr>
        <p:grpSpPr>
          <a:xfrm>
            <a:off x="1637931" y="2553532"/>
            <a:ext cx="2989921" cy="1622098"/>
            <a:chOff x="1637931" y="3627740"/>
            <a:chExt cx="2989921" cy="1622098"/>
          </a:xfrm>
        </p:grpSpPr>
        <p:sp>
          <p:nvSpPr>
            <p:cNvPr id="6" name="文本框 5">
              <a:extLst>
                <a:ext uri="{FF2B5EF4-FFF2-40B4-BE49-F238E27FC236}">
                  <a16:creationId xmlns:a16="http://schemas.microsoft.com/office/drawing/2014/main" id="{49446FC2-8D9F-0F4E-999F-DD9E14412E7B}"/>
                </a:ext>
              </a:extLst>
            </p:cNvPr>
            <p:cNvSpPr txBox="1"/>
            <p:nvPr/>
          </p:nvSpPr>
          <p:spPr>
            <a:xfrm>
              <a:off x="2615763" y="3627740"/>
              <a:ext cx="1034257"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Syntax</a:t>
              </a:r>
              <a:endParaRPr kumimoji="1" lang="zh-CN" altLang="en-US" sz="2000" b="1" dirty="0">
                <a:latin typeface="Comic Sans MS" panose="030F0902030302020204" pitchFamily="66" charset="0"/>
                <a:ea typeface="STHupo" panose="02010800040101010101" pitchFamily="2" charset="-122"/>
              </a:endParaRPr>
            </a:p>
          </p:txBody>
        </p:sp>
        <p:cxnSp>
          <p:nvCxnSpPr>
            <p:cNvPr id="9" name="直线箭头连接符 8">
              <a:extLst>
                <a:ext uri="{FF2B5EF4-FFF2-40B4-BE49-F238E27FC236}">
                  <a16:creationId xmlns:a16="http://schemas.microsoft.com/office/drawing/2014/main" id="{6F6504B6-97B9-3247-898E-4E87B1ADB48C}"/>
                </a:ext>
              </a:extLst>
            </p:cNvPr>
            <p:cNvCxnSpPr>
              <a:cxnSpLocks/>
              <a:stCxn id="6" idx="2"/>
              <a:endCxn id="10" idx="0"/>
            </p:cNvCxnSpPr>
            <p:nvPr/>
          </p:nvCxnSpPr>
          <p:spPr>
            <a:xfrm>
              <a:off x="3132892" y="4027850"/>
              <a:ext cx="0" cy="4833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AEAB19-3A7E-1545-9332-2BC813054E72}"/>
                </a:ext>
              </a:extLst>
            </p:cNvPr>
            <p:cNvSpPr txBox="1"/>
            <p:nvPr/>
          </p:nvSpPr>
          <p:spPr>
            <a:xfrm>
              <a:off x="1637931" y="4511174"/>
              <a:ext cx="2989921" cy="738664"/>
            </a:xfrm>
            <a:prstGeom prst="rect">
              <a:avLst/>
            </a:prstGeom>
            <a:noFill/>
          </p:spPr>
          <p:txBody>
            <a:bodyPr wrap="none" rtlCol="0">
              <a:spAutoFit/>
            </a:bodyPr>
            <a:lstStyle/>
            <a:p>
              <a:pPr algn="ctr"/>
              <a:r>
                <a:rPr kumimoji="1" lang="en-US" altLang="zh-CN" sz="1400" b="1" dirty="0">
                  <a:latin typeface="Helvetica" pitchFamily="2" charset="0"/>
                </a:rPr>
                <a:t>Endianness, Field Boundaries</a:t>
              </a:r>
            </a:p>
            <a:p>
              <a:pPr algn="ctr"/>
              <a:r>
                <a:rPr kumimoji="1" lang="en-US" altLang="zh-CN" sz="1400" dirty="0">
                  <a:latin typeface="Helvetica" pitchFamily="2" charset="0"/>
                </a:rPr>
                <a:t>How can a message be partitioned </a:t>
              </a:r>
            </a:p>
            <a:p>
              <a:pPr algn="ctr"/>
              <a:r>
                <a:rPr kumimoji="1" lang="en-US" altLang="zh-CN" sz="1400" dirty="0">
                  <a:latin typeface="Helvetica" pitchFamily="2" charset="0"/>
                </a:rPr>
                <a:t>into multiple fields?</a:t>
              </a:r>
              <a:endParaRPr kumimoji="1" lang="zh-CN" altLang="en-US" sz="1400" dirty="0">
                <a:latin typeface="Helvetica" pitchFamily="2" charset="0"/>
              </a:endParaRPr>
            </a:p>
          </p:txBody>
        </p:sp>
      </p:grpSp>
      <p:grpSp>
        <p:nvGrpSpPr>
          <p:cNvPr id="26" name="组合 25">
            <a:extLst>
              <a:ext uri="{FF2B5EF4-FFF2-40B4-BE49-F238E27FC236}">
                <a16:creationId xmlns:a16="http://schemas.microsoft.com/office/drawing/2014/main" id="{6E67798D-C994-094B-9984-3CCADA65E6C7}"/>
              </a:ext>
            </a:extLst>
          </p:cNvPr>
          <p:cNvGrpSpPr/>
          <p:nvPr/>
        </p:nvGrpSpPr>
        <p:grpSpPr>
          <a:xfrm>
            <a:off x="5655083" y="2542379"/>
            <a:ext cx="5009592" cy="1633251"/>
            <a:chOff x="5655083" y="3616587"/>
            <a:chExt cx="5009592" cy="1633251"/>
          </a:xfrm>
        </p:grpSpPr>
        <p:sp>
          <p:nvSpPr>
            <p:cNvPr id="7" name="文本框 6">
              <a:extLst>
                <a:ext uri="{FF2B5EF4-FFF2-40B4-BE49-F238E27FC236}">
                  <a16:creationId xmlns:a16="http://schemas.microsoft.com/office/drawing/2014/main" id="{E95334DF-2DED-A04F-9416-B33AB2A14A87}"/>
                </a:ext>
              </a:extLst>
            </p:cNvPr>
            <p:cNvSpPr txBox="1"/>
            <p:nvPr/>
          </p:nvSpPr>
          <p:spPr>
            <a:xfrm>
              <a:off x="7355233" y="3616587"/>
              <a:ext cx="1417376"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Semantics</a:t>
              </a:r>
              <a:endParaRPr kumimoji="1" lang="zh-CN" altLang="en-US" sz="2000" b="1" dirty="0">
                <a:latin typeface="Comic Sans MS" panose="030F0902030302020204" pitchFamily="66" charset="0"/>
                <a:ea typeface="STHupo" panose="02010800040101010101" pitchFamily="2" charset="-122"/>
              </a:endParaRPr>
            </a:p>
          </p:txBody>
        </p:sp>
        <p:sp>
          <p:nvSpPr>
            <p:cNvPr id="14" name="文本框 13">
              <a:extLst>
                <a:ext uri="{FF2B5EF4-FFF2-40B4-BE49-F238E27FC236}">
                  <a16:creationId xmlns:a16="http://schemas.microsoft.com/office/drawing/2014/main" id="{13721B3C-B299-4C46-82E3-6D7368809CCE}"/>
                </a:ext>
              </a:extLst>
            </p:cNvPr>
            <p:cNvSpPr txBox="1"/>
            <p:nvPr/>
          </p:nvSpPr>
          <p:spPr>
            <a:xfrm>
              <a:off x="8440989" y="4511174"/>
              <a:ext cx="2223686" cy="738664"/>
            </a:xfrm>
            <a:prstGeom prst="rect">
              <a:avLst/>
            </a:prstGeom>
            <a:noFill/>
          </p:spPr>
          <p:txBody>
            <a:bodyPr wrap="none" rtlCol="0">
              <a:spAutoFit/>
            </a:bodyPr>
            <a:lstStyle/>
            <a:p>
              <a:pPr algn="ctr"/>
              <a:r>
                <a:rPr kumimoji="1" lang="en-US" altLang="zh-CN" sz="1400" b="1" dirty="0">
                  <a:latin typeface="Helvetica" pitchFamily="2" charset="0"/>
                </a:rPr>
                <a:t>High Level</a:t>
              </a:r>
            </a:p>
            <a:p>
              <a:pPr algn="ctr"/>
              <a:r>
                <a:rPr kumimoji="1" lang="en-US" altLang="zh-CN" sz="1400" dirty="0">
                  <a:latin typeface="Helvetica" pitchFamily="2" charset="0"/>
                </a:rPr>
                <a:t>Field names: does a field </a:t>
              </a:r>
            </a:p>
            <a:p>
              <a:pPr algn="ctr"/>
              <a:r>
                <a:rPr kumimoji="1" lang="en-US" altLang="zh-CN" sz="1400" dirty="0">
                  <a:latin typeface="Helvetica" pitchFamily="2" charset="0"/>
                </a:rPr>
                <a:t>represent length? </a:t>
              </a:r>
              <a:endParaRPr kumimoji="1" lang="zh-CN" altLang="en-US" sz="1400" dirty="0">
                <a:latin typeface="Helvetica" pitchFamily="2" charset="0"/>
              </a:endParaRPr>
            </a:p>
          </p:txBody>
        </p:sp>
        <p:sp>
          <p:nvSpPr>
            <p:cNvPr id="15" name="文本框 14">
              <a:extLst>
                <a:ext uri="{FF2B5EF4-FFF2-40B4-BE49-F238E27FC236}">
                  <a16:creationId xmlns:a16="http://schemas.microsoft.com/office/drawing/2014/main" id="{3B346E93-A9EE-3D40-976F-221D6A3CA11D}"/>
                </a:ext>
              </a:extLst>
            </p:cNvPr>
            <p:cNvSpPr txBox="1"/>
            <p:nvPr/>
          </p:nvSpPr>
          <p:spPr>
            <a:xfrm>
              <a:off x="5655083" y="4511174"/>
              <a:ext cx="2076209" cy="738664"/>
            </a:xfrm>
            <a:prstGeom prst="rect">
              <a:avLst/>
            </a:prstGeom>
            <a:noFill/>
          </p:spPr>
          <p:txBody>
            <a:bodyPr wrap="none" rtlCol="0">
              <a:spAutoFit/>
            </a:bodyPr>
            <a:lstStyle/>
            <a:p>
              <a:pPr algn="ctr"/>
              <a:r>
                <a:rPr kumimoji="1" lang="en-US" altLang="zh-CN" sz="1400" b="1" dirty="0">
                  <a:latin typeface="Helvetica" pitchFamily="2" charset="0"/>
                </a:rPr>
                <a:t>Low Level</a:t>
              </a:r>
              <a:endParaRPr kumimoji="1" lang="en-US" altLang="zh-CN" sz="1400" dirty="0">
                <a:latin typeface="Helvetica" pitchFamily="2" charset="0"/>
              </a:endParaRPr>
            </a:p>
            <a:p>
              <a:pPr algn="ctr"/>
              <a:r>
                <a:rPr kumimoji="1" lang="en-US" altLang="zh-CN" sz="1400" dirty="0">
                  <a:latin typeface="Helvetica" pitchFamily="2" charset="0"/>
                </a:rPr>
                <a:t>Single Field Constraints</a:t>
              </a:r>
            </a:p>
            <a:p>
              <a:pPr algn="ctr"/>
              <a:r>
                <a:rPr kumimoji="1" lang="en-US" altLang="zh-CN" sz="1400" dirty="0">
                  <a:latin typeface="Helvetica" pitchFamily="2" charset="0"/>
                </a:rPr>
                <a:t>Cross Field Constraints</a:t>
              </a:r>
              <a:endParaRPr kumimoji="1" lang="zh-CN" altLang="en-US" sz="1400" dirty="0">
                <a:latin typeface="Helvetica" pitchFamily="2" charset="0"/>
              </a:endParaRPr>
            </a:p>
          </p:txBody>
        </p:sp>
        <p:cxnSp>
          <p:nvCxnSpPr>
            <p:cNvPr id="16" name="直线箭头连接符 15">
              <a:extLst>
                <a:ext uri="{FF2B5EF4-FFF2-40B4-BE49-F238E27FC236}">
                  <a16:creationId xmlns:a16="http://schemas.microsoft.com/office/drawing/2014/main" id="{110121E6-0A58-4542-9DCA-AB2B25E78B2B}"/>
                </a:ext>
              </a:extLst>
            </p:cNvPr>
            <p:cNvCxnSpPr>
              <a:cxnSpLocks/>
            </p:cNvCxnSpPr>
            <p:nvPr/>
          </p:nvCxnSpPr>
          <p:spPr>
            <a:xfrm>
              <a:off x="6693187" y="4198343"/>
              <a:ext cx="0" cy="3128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3E523968-0707-F541-9985-E7C44B856317}"/>
                </a:ext>
              </a:extLst>
            </p:cNvPr>
            <p:cNvCxnSpPr>
              <a:cxnSpLocks/>
            </p:cNvCxnSpPr>
            <p:nvPr/>
          </p:nvCxnSpPr>
          <p:spPr>
            <a:xfrm>
              <a:off x="9459478" y="4198343"/>
              <a:ext cx="0" cy="3156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CEB06D80-94DF-B54D-90BA-A7504BECAEBE}"/>
                </a:ext>
              </a:extLst>
            </p:cNvPr>
            <p:cNvCxnSpPr/>
            <p:nvPr/>
          </p:nvCxnSpPr>
          <p:spPr>
            <a:xfrm>
              <a:off x="6693187" y="4198343"/>
              <a:ext cx="276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299F0F77-89E4-6243-8B26-91B88189BB06}"/>
                </a:ext>
              </a:extLst>
            </p:cNvPr>
            <p:cNvCxnSpPr>
              <a:cxnSpLocks/>
              <a:endCxn id="7" idx="2"/>
            </p:cNvCxnSpPr>
            <p:nvPr/>
          </p:nvCxnSpPr>
          <p:spPr>
            <a:xfrm flipV="1">
              <a:off x="8063921" y="4016697"/>
              <a:ext cx="0" cy="181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A7393C78-322B-4D4A-AB56-E12A784A4AAB}"/>
              </a:ext>
            </a:extLst>
          </p:cNvPr>
          <p:cNvSpPr txBox="1"/>
          <p:nvPr/>
        </p:nvSpPr>
        <p:spPr>
          <a:xfrm>
            <a:off x="619155" y="4737956"/>
            <a:ext cx="3595856" cy="1295868"/>
          </a:xfrm>
          <a:prstGeom prst="rect">
            <a:avLst/>
          </a:prstGeom>
          <a:noFill/>
        </p:spPr>
        <p:txBody>
          <a:bodyPr wrap="none" rtlCol="0">
            <a:spAutoFit/>
          </a:bodyPr>
          <a:lstStyle/>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int16_t</a:t>
            </a:r>
            <a:r>
              <a:rPr kumimoji="1" lang="en-US" altLang="zh-CN" dirty="0">
                <a:latin typeface="Calibri" panose="020F0502020204030204" pitchFamily="34" charset="0"/>
                <a:ea typeface="Ayuthaya" pitchFamily="2" charset="-34"/>
                <a:cs typeface="Calibri" panose="020F0502020204030204" pitchFamily="34" charset="0"/>
              </a:rPr>
              <a:t> length = pkt[1] &lt;&lt; 8 | pkt[0];</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if</a:t>
            </a:r>
            <a:r>
              <a:rPr kumimoji="1" lang="en-US" altLang="zh-CN" dirty="0">
                <a:latin typeface="Calibri" panose="020F0502020204030204" pitchFamily="34" charset="0"/>
                <a:ea typeface="Ayuthaya" pitchFamily="2" charset="-34"/>
                <a:cs typeface="Calibri" panose="020F0502020204030204" pitchFamily="34" charset="0"/>
              </a:rPr>
              <a:t> (length != 10) </a:t>
            </a: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ERROR;</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SUCCESS;</a:t>
            </a:r>
            <a:endParaRPr kumimoji="1" lang="zh-CN" altLang="en-US" dirty="0">
              <a:latin typeface="Calibri" panose="020F0502020204030204" pitchFamily="34" charset="0"/>
              <a:cs typeface="Calibri" panose="020F0502020204030204" pitchFamily="34"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29</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b="1" u="sng" dirty="0">
                <a:solidFill>
                  <a:schemeClr val="tx1"/>
                </a:solidFill>
                <a:latin typeface="Chalkboard" panose="03050602040202020205" pitchFamily="66" charset="0"/>
              </a:rPr>
              <a:t>Path condition</a:t>
            </a:r>
            <a:r>
              <a:rPr kumimoji="1" lang="en-US" altLang="zh-CN" sz="1800" dirty="0">
                <a:solidFill>
                  <a:schemeClr val="tx1"/>
                </a:solidFill>
                <a:latin typeface="Chalkboard" panose="03050602040202020205" pitchFamily="66" charset="0"/>
              </a:rPr>
              <a:t> implies both </a:t>
            </a:r>
            <a:r>
              <a:rPr kumimoji="1" lang="en-US" altLang="zh-CN" sz="1800" b="1" u="sng" dirty="0">
                <a:solidFill>
                  <a:schemeClr val="tx1"/>
                </a:solidFill>
                <a:latin typeface="Chalkboard" panose="03050602040202020205" pitchFamily="66" charset="0"/>
              </a:rPr>
              <a:t>syntax</a:t>
            </a:r>
            <a:r>
              <a:rPr kumimoji="1" lang="en-US" altLang="zh-CN" sz="1800" dirty="0">
                <a:solidFill>
                  <a:schemeClr val="tx1"/>
                </a:solidFill>
                <a:latin typeface="Chalkboard" panose="03050602040202020205" pitchFamily="66" charset="0"/>
              </a:rPr>
              <a:t> and </a:t>
            </a:r>
            <a:r>
              <a:rPr kumimoji="1" lang="en-US" altLang="zh-CN" sz="1800" b="1" u="sng" dirty="0">
                <a:solidFill>
                  <a:schemeClr val="tx1"/>
                </a:solidFill>
                <a:latin typeface="Chalkboard" panose="03050602040202020205" pitchFamily="66" charset="0"/>
              </a:rPr>
              <a:t>semantics</a:t>
            </a:r>
            <a:r>
              <a:rPr kumimoji="1" lang="en-US" altLang="zh-CN" sz="1800" dirty="0">
                <a:solidFill>
                  <a:schemeClr val="tx1"/>
                </a:solidFill>
                <a:latin typeface="Chalkboard" panose="03050602040202020205" pitchFamily="66" charset="0"/>
              </a:rPr>
              <a:t> of protocol formats</a:t>
            </a:r>
          </a:p>
        </p:txBody>
      </p:sp>
    </p:spTree>
    <p:extLst>
      <p:ext uri="{BB962C8B-B14F-4D97-AF65-F5344CB8AC3E}">
        <p14:creationId xmlns:p14="http://schemas.microsoft.com/office/powerpoint/2010/main" val="231788209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1282BB1-469C-624E-BF81-462829B7F4FC}"/>
              </a:ext>
            </a:extLst>
          </p:cNvPr>
          <p:cNvGrpSpPr/>
          <p:nvPr/>
        </p:nvGrpSpPr>
        <p:grpSpPr>
          <a:xfrm>
            <a:off x="832090" y="4617934"/>
            <a:ext cx="5629658" cy="1874941"/>
            <a:chOff x="832090" y="4617934"/>
            <a:chExt cx="5629658" cy="1874941"/>
          </a:xfrm>
        </p:grpSpPr>
        <p:grpSp>
          <p:nvGrpSpPr>
            <p:cNvPr id="11" name="组合 10">
              <a:extLst>
                <a:ext uri="{FF2B5EF4-FFF2-40B4-BE49-F238E27FC236}">
                  <a16:creationId xmlns:a16="http://schemas.microsoft.com/office/drawing/2014/main" id="{512642FB-A40C-AE40-B9D3-65B699E6EB85}"/>
                </a:ext>
              </a:extLst>
            </p:cNvPr>
            <p:cNvGrpSpPr/>
            <p:nvPr/>
          </p:nvGrpSpPr>
          <p:grpSpPr>
            <a:xfrm>
              <a:off x="832090" y="4617934"/>
              <a:ext cx="4518269" cy="1325564"/>
              <a:chOff x="7257718" y="2126368"/>
              <a:chExt cx="4518269" cy="1325564"/>
            </a:xfrm>
          </p:grpSpPr>
          <p:sp>
            <p:nvSpPr>
              <p:cNvPr id="12" name="矩形 11">
                <a:extLst>
                  <a:ext uri="{FF2B5EF4-FFF2-40B4-BE49-F238E27FC236}">
                    <a16:creationId xmlns:a16="http://schemas.microsoft.com/office/drawing/2014/main" id="{8D76DA77-8BD9-1D41-8B38-42388537C64C}"/>
                  </a:ext>
                </a:extLst>
              </p:cNvPr>
              <p:cNvSpPr/>
              <p:nvPr/>
            </p:nvSpPr>
            <p:spPr>
              <a:xfrm>
                <a:off x="7257718" y="2126368"/>
                <a:ext cx="4518269" cy="1325564"/>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13" name="文本框 12">
                <a:extLst>
                  <a:ext uri="{FF2B5EF4-FFF2-40B4-BE49-F238E27FC236}">
                    <a16:creationId xmlns:a16="http://schemas.microsoft.com/office/drawing/2014/main" id="{AD3993AD-687D-ED44-9848-427B583D670B}"/>
                  </a:ext>
                </a:extLst>
              </p:cNvPr>
              <p:cNvSpPr txBox="1"/>
              <p:nvPr/>
            </p:nvSpPr>
            <p:spPr>
              <a:xfrm>
                <a:off x="7308751" y="2202630"/>
                <a:ext cx="1112804" cy="830997"/>
              </a:xfrm>
              <a:prstGeom prst="rect">
                <a:avLst/>
              </a:prstGeom>
              <a:noFill/>
            </p:spPr>
            <p:txBody>
              <a:bodyPr wrap="none" rtlCol="0">
                <a:spAutoFit/>
              </a:bodyPr>
              <a:lstStyle/>
              <a:p>
                <a:pPr algn="r"/>
                <a:r>
                  <a:rPr kumimoji="1" lang="en-US" altLang="zh-CN" sz="1600" dirty="0">
                    <a:latin typeface="Chalkboard" panose="03050602040202020205" pitchFamily="66" charset="0"/>
                  </a:rPr>
                  <a:t>TCP </a:t>
                </a:r>
                <a:r>
                  <a:rPr kumimoji="1" lang="en-US" altLang="zh-CN" sz="1600" dirty="0">
                    <a:latin typeface="Chalkboard" panose="03050602040202020205" pitchFamily="66" charset="0"/>
                    <a:sym typeface="Wingdings" pitchFamily="2" charset="2"/>
                  </a:rPr>
                  <a:t></a:t>
                </a:r>
              </a:p>
              <a:p>
                <a:pPr algn="r"/>
                <a:r>
                  <a:rPr kumimoji="1" lang="en-US" altLang="zh-CN" sz="1600" dirty="0">
                    <a:latin typeface="Chalkboard" panose="03050602040202020205" pitchFamily="66" charset="0"/>
                    <a:sym typeface="Wingdings" pitchFamily="2" charset="2"/>
                  </a:rPr>
                  <a:t>Header </a:t>
                </a:r>
              </a:p>
              <a:p>
                <a:pPr algn="r"/>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14" name="文本框 13">
                <a:extLst>
                  <a:ext uri="{FF2B5EF4-FFF2-40B4-BE49-F238E27FC236}">
                    <a16:creationId xmlns:a16="http://schemas.microsoft.com/office/drawing/2014/main" id="{49C9679F-6B96-6046-8BD3-943B98803A7C}"/>
                  </a:ext>
                </a:extLst>
              </p:cNvPr>
              <p:cNvSpPr txBox="1"/>
              <p:nvPr/>
            </p:nvSpPr>
            <p:spPr>
              <a:xfrm>
                <a:off x="8488398" y="2202630"/>
                <a:ext cx="2504212" cy="830997"/>
              </a:xfrm>
              <a:prstGeom prst="rect">
                <a:avLst/>
              </a:prstGeom>
              <a:noFill/>
            </p:spPr>
            <p:txBody>
              <a:bodyPr wrap="none" rtlCol="0">
                <a:spAutoFit/>
              </a:bodyPr>
              <a:lstStyle/>
              <a:p>
                <a:r>
                  <a:rPr kumimoji="1" lang="en-US" altLang="zh-CN" sz="1600" dirty="0">
                    <a:latin typeface="Chalkboard" panose="03050602040202020205" pitchFamily="66" charset="0"/>
                    <a:sym typeface="Wingdings" pitchFamily="2" charset="2"/>
                  </a:rPr>
                  <a:t>Header Data</a:t>
                </a:r>
              </a:p>
              <a:p>
                <a:r>
                  <a:rPr kumimoji="1" lang="en-US" altLang="zh-CN" sz="1600" dirty="0" err="1">
                    <a:latin typeface="Chalkboard" panose="03050602040202020205" pitchFamily="66" charset="0"/>
                    <a:sym typeface="Wingdings" pitchFamily="2" charset="2"/>
                  </a:rPr>
                  <a:t>Src</a:t>
                </a:r>
                <a:r>
                  <a:rPr kumimoji="1" lang="en-US" altLang="zh-CN" sz="1600" dirty="0">
                    <a:latin typeface="Chalkboard" panose="03050602040202020205" pitchFamily="66" charset="0"/>
                    <a:sym typeface="Wingdings" pitchFamily="2" charset="2"/>
                  </a:rPr>
                  <a:t> </a:t>
                </a:r>
                <a:r>
                  <a:rPr kumimoji="1" lang="en-US" altLang="zh-CN" sz="1600" dirty="0" err="1">
                    <a:latin typeface="Chalkboard" panose="03050602040202020205" pitchFamily="66" charset="0"/>
                    <a:sym typeface="Wingdings" pitchFamily="2" charset="2"/>
                  </a:rPr>
                  <a:t>Dest</a:t>
                </a:r>
                <a:r>
                  <a:rPr kumimoji="1" lang="en-US" altLang="zh-CN" sz="1600" dirty="0">
                    <a:latin typeface="Chalkboard" panose="03050602040202020205" pitchFamily="66" charset="0"/>
                    <a:sym typeface="Wingdings" pitchFamily="2" charset="2"/>
                  </a:rPr>
                  <a:t> … </a:t>
                </a:r>
                <a:r>
                  <a:rPr kumimoji="1" lang="en-US" altLang="zh-CN" sz="1600" dirty="0" err="1">
                    <a:latin typeface="Chalkboard" panose="03050602040202020205" pitchFamily="66" charset="0"/>
                    <a:sym typeface="Wingdings" pitchFamily="2" charset="2"/>
                  </a:rPr>
                  <a:t>HeaderLen</a:t>
                </a:r>
                <a:r>
                  <a:rPr kumimoji="1" lang="en-US" altLang="zh-CN" sz="1600" dirty="0">
                    <a:latin typeface="Chalkboard" panose="03050602040202020205" pitchFamily="66" charset="0"/>
                    <a:sym typeface="Wingdings" pitchFamily="2" charset="2"/>
                  </a:rPr>
                  <a:t> …</a:t>
                </a:r>
              </a:p>
              <a:p>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15" name="文本框 14">
                <a:extLst>
                  <a:ext uri="{FF2B5EF4-FFF2-40B4-BE49-F238E27FC236}">
                    <a16:creationId xmlns:a16="http://schemas.microsoft.com/office/drawing/2014/main" id="{6211FDF1-6BCD-0843-9783-95E98A4ADAF1}"/>
                  </a:ext>
                </a:extLst>
              </p:cNvPr>
              <p:cNvSpPr txBox="1"/>
              <p:nvPr/>
            </p:nvSpPr>
            <p:spPr>
              <a:xfrm>
                <a:off x="8274586" y="3033579"/>
                <a:ext cx="2430474"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Format Syntax in BNF</a:t>
                </a:r>
                <a:endParaRPr kumimoji="1" lang="zh-CN" altLang="en-US" sz="1600" b="1" dirty="0">
                  <a:latin typeface="Microsoft YaHei" panose="020B0503020204020204" pitchFamily="34" charset="-122"/>
                  <a:ea typeface="Microsoft YaHei" panose="020B0503020204020204" pitchFamily="34" charset="-122"/>
                </a:endParaRPr>
              </a:p>
            </p:txBody>
          </p:sp>
        </p:grpSp>
        <p:grpSp>
          <p:nvGrpSpPr>
            <p:cNvPr id="16" name="组合 15">
              <a:extLst>
                <a:ext uri="{FF2B5EF4-FFF2-40B4-BE49-F238E27FC236}">
                  <a16:creationId xmlns:a16="http://schemas.microsoft.com/office/drawing/2014/main" id="{7C9ECFE3-8AD1-DF4C-96B1-5C2778045A30}"/>
                </a:ext>
              </a:extLst>
            </p:cNvPr>
            <p:cNvGrpSpPr/>
            <p:nvPr/>
          </p:nvGrpSpPr>
          <p:grpSpPr>
            <a:xfrm>
              <a:off x="1943479" y="5537549"/>
              <a:ext cx="4518269" cy="955326"/>
              <a:chOff x="7257718" y="3258329"/>
              <a:chExt cx="4518269" cy="955326"/>
            </a:xfrm>
          </p:grpSpPr>
          <p:sp>
            <p:nvSpPr>
              <p:cNvPr id="17" name="矩形 16">
                <a:extLst>
                  <a:ext uri="{FF2B5EF4-FFF2-40B4-BE49-F238E27FC236}">
                    <a16:creationId xmlns:a16="http://schemas.microsoft.com/office/drawing/2014/main" id="{48BD062C-945A-4D40-80FB-5CF26AFE1131}"/>
                  </a:ext>
                </a:extLst>
              </p:cNvPr>
              <p:cNvSpPr/>
              <p:nvPr/>
            </p:nvSpPr>
            <p:spPr>
              <a:xfrm>
                <a:off x="7257718" y="3258329"/>
                <a:ext cx="4518269" cy="955326"/>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18" name="文本框 17">
                <a:extLst>
                  <a:ext uri="{FF2B5EF4-FFF2-40B4-BE49-F238E27FC236}">
                    <a16:creationId xmlns:a16="http://schemas.microsoft.com/office/drawing/2014/main" id="{6D447968-1004-974A-93FF-4638CD8F7F01}"/>
                  </a:ext>
                </a:extLst>
              </p:cNvPr>
              <p:cNvSpPr txBox="1"/>
              <p:nvPr/>
            </p:nvSpPr>
            <p:spPr>
              <a:xfrm>
                <a:off x="8542847" y="3742704"/>
                <a:ext cx="1944763"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Semantics in FOL</a:t>
                </a:r>
                <a:endParaRPr kumimoji="1" lang="zh-CN" altLang="en-US" sz="1600" b="1" dirty="0">
                  <a:latin typeface="Microsoft YaHei" panose="020B0503020204020204" pitchFamily="34" charset="-122"/>
                  <a:ea typeface="Microsoft YaHei" panose="020B0503020204020204" pitchFamily="34" charset="-122"/>
                </a:endParaRPr>
              </a:p>
            </p:txBody>
          </p:sp>
          <p:sp>
            <p:nvSpPr>
              <p:cNvPr id="19" name="文本框 18">
                <a:extLst>
                  <a:ext uri="{FF2B5EF4-FFF2-40B4-BE49-F238E27FC236}">
                    <a16:creationId xmlns:a16="http://schemas.microsoft.com/office/drawing/2014/main" id="{38627AEC-1EDC-D84F-9B14-FD42F064CF0F}"/>
                  </a:ext>
                </a:extLst>
              </p:cNvPr>
              <p:cNvSpPr txBox="1"/>
              <p:nvPr/>
            </p:nvSpPr>
            <p:spPr>
              <a:xfrm>
                <a:off x="7478859" y="3339204"/>
                <a:ext cx="263629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err="1">
                    <a:ln>
                      <a:noFill/>
                    </a:ln>
                    <a:solidFill>
                      <a:srgbClr val="000000"/>
                    </a:solidFill>
                    <a:effectLst/>
                    <a:uFillTx/>
                    <a:latin typeface="Chalkboard" panose="03050602040202020205" pitchFamily="66" charset="0"/>
                    <a:sym typeface="等线"/>
                  </a:rPr>
                  <a:t>sizeof</a:t>
                </a:r>
                <a:r>
                  <a:rPr kumimoji="0" lang="en-US" altLang="zh-CN" sz="1600" b="0" i="0" u="none" strike="noStrike" cap="none" spc="0" normalizeH="0" baseline="0" dirty="0">
                    <a:ln>
                      <a:noFill/>
                    </a:ln>
                    <a:solidFill>
                      <a:srgbClr val="000000"/>
                    </a:solidFill>
                    <a:effectLst/>
                    <a:uFillTx/>
                    <a:latin typeface="Chalkboard" panose="03050602040202020205" pitchFamily="66" charset="0"/>
                    <a:sym typeface="等线"/>
                  </a:rPr>
                  <a:t>(Header) = </a:t>
                </a:r>
                <a:r>
                  <a:rPr kumimoji="0" lang="en-US" altLang="zh-CN" sz="1600" b="0" i="0" u="none" strike="noStrike" cap="none" spc="0" normalizeH="0" baseline="0" dirty="0" err="1">
                    <a:ln>
                      <a:noFill/>
                    </a:ln>
                    <a:solidFill>
                      <a:srgbClr val="000000"/>
                    </a:solidFill>
                    <a:effectLst/>
                    <a:uFillTx/>
                    <a:latin typeface="Chalkboard" panose="03050602040202020205" pitchFamily="66" charset="0"/>
                    <a:sym typeface="等线"/>
                  </a:rPr>
                  <a:t>HeaderLen</a:t>
                </a:r>
                <a:endParaRPr kumimoji="0" lang="zh-CN" altLang="en-US" sz="1600" b="0" i="0" u="none" strike="noStrike" cap="none" spc="0" normalizeH="0" baseline="0" dirty="0">
                  <a:ln>
                    <a:noFill/>
                  </a:ln>
                  <a:solidFill>
                    <a:srgbClr val="000000"/>
                  </a:solidFill>
                  <a:effectLst/>
                  <a:uFillTx/>
                  <a:latin typeface="Chalkboard" panose="03050602040202020205" pitchFamily="66" charset="0"/>
                  <a:sym typeface="等线"/>
                </a:endParaRPr>
              </a:p>
            </p:txBody>
          </p:sp>
        </p:grpSp>
        <p:sp>
          <p:nvSpPr>
            <p:cNvPr id="24" name="文本框 23">
              <a:extLst>
                <a:ext uri="{FF2B5EF4-FFF2-40B4-BE49-F238E27FC236}">
                  <a16:creationId xmlns:a16="http://schemas.microsoft.com/office/drawing/2014/main" id="{9819827C-567F-5A4C-8CA9-8ADDD8E78466}"/>
                </a:ext>
              </a:extLst>
            </p:cNvPr>
            <p:cNvSpPr txBox="1"/>
            <p:nvPr/>
          </p:nvSpPr>
          <p:spPr>
            <a:xfrm>
              <a:off x="4107328" y="4629248"/>
              <a:ext cx="1266693" cy="276999"/>
            </a:xfrm>
            <a:prstGeom prst="rect">
              <a:avLst/>
            </a:prstGeom>
            <a:noFill/>
          </p:spPr>
          <p:txBody>
            <a:bodyPr wrap="none" rtlCol="0">
              <a:spAutoFit/>
            </a:bodyPr>
            <a:lstStyle/>
            <a:p>
              <a:r>
                <a:rPr kumimoji="1" lang="en-US" altLang="zh-CN" sz="1200" b="1" dirty="0">
                  <a:latin typeface="Microsoft YaHei" panose="020B0503020204020204" pitchFamily="34" charset="-122"/>
                  <a:ea typeface="Microsoft YaHei" panose="020B0503020204020204" pitchFamily="34" charset="-122"/>
                </a:rPr>
                <a:t>Syntax in BNF</a:t>
              </a:r>
              <a:endParaRPr kumimoji="1" lang="zh-CN" altLang="en-US" sz="1200" b="1" dirty="0">
                <a:latin typeface="Microsoft YaHei" panose="020B0503020204020204" pitchFamily="34" charset="-122"/>
                <a:ea typeface="Microsoft YaHei" panose="020B0503020204020204" pitchFamily="34" charset="-122"/>
              </a:endParaRPr>
            </a:p>
          </p:txBody>
        </p:sp>
      </p:grpSp>
      <p:sp>
        <p:nvSpPr>
          <p:cNvPr id="2" name="标题 1">
            <a:extLst>
              <a:ext uri="{FF2B5EF4-FFF2-40B4-BE49-F238E27FC236}">
                <a16:creationId xmlns:a16="http://schemas.microsoft.com/office/drawing/2014/main" id="{3ED0970B-5075-E24A-98EB-B08FC0B88007}"/>
              </a:ext>
            </a:extLst>
          </p:cNvPr>
          <p:cNvSpPr>
            <a:spLocks noGrp="1"/>
          </p:cNvSpPr>
          <p:nvPr>
            <p:ph type="title"/>
          </p:nvPr>
        </p:nvSpPr>
        <p:spPr/>
        <p:txBody>
          <a:bodyPr/>
          <a:lstStyle/>
          <a:p>
            <a:r>
              <a:rPr kumimoji="1" lang="en-US" altLang="zh-CN" dirty="0"/>
              <a:t>Protocol Reverse Engineering</a:t>
            </a:r>
            <a:endParaRPr kumimoji="1" lang="zh-CN" altLang="en-US" dirty="0"/>
          </a:p>
        </p:txBody>
      </p:sp>
      <p:sp>
        <p:nvSpPr>
          <p:cNvPr id="4" name="灯片编号占位符 3">
            <a:extLst>
              <a:ext uri="{FF2B5EF4-FFF2-40B4-BE49-F238E27FC236}">
                <a16:creationId xmlns:a16="http://schemas.microsoft.com/office/drawing/2014/main" id="{F4135F3F-C821-4848-A61A-E1BFB67392B0}"/>
              </a:ext>
            </a:extLst>
          </p:cNvPr>
          <p:cNvSpPr>
            <a:spLocks noGrp="1"/>
          </p:cNvSpPr>
          <p:nvPr>
            <p:ph type="sldNum" sz="quarter" idx="2"/>
          </p:nvPr>
        </p:nvSpPr>
        <p:spPr/>
        <p:txBody>
          <a:bodyPr/>
          <a:lstStyle/>
          <a:p>
            <a:fld id="{86CB4B4D-7CA3-9044-876B-883B54F8677D}" type="slidenum">
              <a:rPr lang="en-US" altLang="zh-CN" smtClean="0"/>
              <a:t>3</a:t>
            </a:fld>
            <a:endParaRPr lang="zh-CN" altLang="en-US"/>
          </a:p>
        </p:txBody>
      </p:sp>
      <p:pic>
        <p:nvPicPr>
          <p:cNvPr id="5" name="图片 4">
            <a:extLst>
              <a:ext uri="{FF2B5EF4-FFF2-40B4-BE49-F238E27FC236}">
                <a16:creationId xmlns:a16="http://schemas.microsoft.com/office/drawing/2014/main" id="{4BD28FA8-EF01-3349-8FC3-32BFA6A39139}"/>
              </a:ext>
            </a:extLst>
          </p:cNvPr>
          <p:cNvPicPr>
            <a:picLocks noChangeAspect="1"/>
          </p:cNvPicPr>
          <p:nvPr/>
        </p:nvPicPr>
        <p:blipFill rotWithShape="1">
          <a:blip r:embed="rId3">
            <a:extLst>
              <a:ext uri="{28A0092B-C50C-407E-A947-70E740481C1C}">
                <a14:useLocalDpi xmlns:a14="http://schemas.microsoft.com/office/drawing/2010/main" val="0"/>
              </a:ext>
            </a:extLst>
          </a:blip>
          <a:srcRect l="4323" r="3103" b="46148"/>
          <a:stretch/>
        </p:blipFill>
        <p:spPr>
          <a:xfrm>
            <a:off x="425671" y="1452224"/>
            <a:ext cx="6371596" cy="2804466"/>
          </a:xfrm>
          <a:prstGeom prst="rect">
            <a:avLst/>
          </a:prstGeom>
        </p:spPr>
      </p:pic>
      <p:sp>
        <p:nvSpPr>
          <p:cNvPr id="6" name="右箭头 5">
            <a:extLst>
              <a:ext uri="{FF2B5EF4-FFF2-40B4-BE49-F238E27FC236}">
                <a16:creationId xmlns:a16="http://schemas.microsoft.com/office/drawing/2014/main" id="{EB300542-FCEC-A346-A223-65D4FC9DA24F}"/>
              </a:ext>
            </a:extLst>
          </p:cNvPr>
          <p:cNvSpPr/>
          <p:nvPr/>
        </p:nvSpPr>
        <p:spPr>
          <a:xfrm>
            <a:off x="6943508" y="2857179"/>
            <a:ext cx="529345" cy="311690"/>
          </a:xfrm>
          <a:custGeom>
            <a:avLst/>
            <a:gdLst>
              <a:gd name="connsiteX0" fmla="*/ 0 w 529345"/>
              <a:gd name="connsiteY0" fmla="*/ 77923 h 311690"/>
              <a:gd name="connsiteX1" fmla="*/ 373500 w 529345"/>
              <a:gd name="connsiteY1" fmla="*/ 77923 h 311690"/>
              <a:gd name="connsiteX2" fmla="*/ 373500 w 529345"/>
              <a:gd name="connsiteY2" fmla="*/ 0 h 311690"/>
              <a:gd name="connsiteX3" fmla="*/ 529345 w 529345"/>
              <a:gd name="connsiteY3" fmla="*/ 155845 h 311690"/>
              <a:gd name="connsiteX4" fmla="*/ 373500 w 529345"/>
              <a:gd name="connsiteY4" fmla="*/ 311690 h 311690"/>
              <a:gd name="connsiteX5" fmla="*/ 373500 w 529345"/>
              <a:gd name="connsiteY5" fmla="*/ 233768 h 311690"/>
              <a:gd name="connsiteX6" fmla="*/ 0 w 529345"/>
              <a:gd name="connsiteY6" fmla="*/ 233768 h 311690"/>
              <a:gd name="connsiteX7" fmla="*/ 0 w 529345"/>
              <a:gd name="connsiteY7" fmla="*/ 77923 h 3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45" h="311690" fill="none" extrusionOk="0">
                <a:moveTo>
                  <a:pt x="0" y="77923"/>
                </a:moveTo>
                <a:cubicBezTo>
                  <a:pt x="133850" y="52802"/>
                  <a:pt x="308159" y="82613"/>
                  <a:pt x="373500" y="77923"/>
                </a:cubicBezTo>
                <a:cubicBezTo>
                  <a:pt x="369369" y="52669"/>
                  <a:pt x="371721" y="23774"/>
                  <a:pt x="373500" y="0"/>
                </a:cubicBezTo>
                <a:cubicBezTo>
                  <a:pt x="452060" y="55321"/>
                  <a:pt x="494316" y="106013"/>
                  <a:pt x="529345" y="155845"/>
                </a:cubicBezTo>
                <a:cubicBezTo>
                  <a:pt x="479380" y="205995"/>
                  <a:pt x="454959" y="258230"/>
                  <a:pt x="373500" y="311690"/>
                </a:cubicBezTo>
                <a:cubicBezTo>
                  <a:pt x="367370" y="289945"/>
                  <a:pt x="366909" y="249213"/>
                  <a:pt x="373500" y="233768"/>
                </a:cubicBezTo>
                <a:cubicBezTo>
                  <a:pt x="300242" y="228454"/>
                  <a:pt x="160822" y="261126"/>
                  <a:pt x="0" y="233768"/>
                </a:cubicBezTo>
                <a:cubicBezTo>
                  <a:pt x="-9660" y="215509"/>
                  <a:pt x="7662" y="133169"/>
                  <a:pt x="0" y="77923"/>
                </a:cubicBezTo>
                <a:close/>
              </a:path>
              <a:path w="529345" h="311690" stroke="0" extrusionOk="0">
                <a:moveTo>
                  <a:pt x="0" y="77923"/>
                </a:moveTo>
                <a:cubicBezTo>
                  <a:pt x="136382" y="103140"/>
                  <a:pt x="311786" y="59606"/>
                  <a:pt x="373500" y="77923"/>
                </a:cubicBezTo>
                <a:cubicBezTo>
                  <a:pt x="369620" y="63758"/>
                  <a:pt x="372299" y="11548"/>
                  <a:pt x="373500" y="0"/>
                </a:cubicBezTo>
                <a:cubicBezTo>
                  <a:pt x="387264" y="21556"/>
                  <a:pt x="517856" y="118407"/>
                  <a:pt x="529345" y="155845"/>
                </a:cubicBezTo>
                <a:cubicBezTo>
                  <a:pt x="498319" y="207756"/>
                  <a:pt x="419200" y="265140"/>
                  <a:pt x="373500" y="311690"/>
                </a:cubicBezTo>
                <a:cubicBezTo>
                  <a:pt x="378456" y="291164"/>
                  <a:pt x="369935" y="271508"/>
                  <a:pt x="373500" y="233768"/>
                </a:cubicBezTo>
                <a:cubicBezTo>
                  <a:pt x="242174" y="227085"/>
                  <a:pt x="128328" y="202783"/>
                  <a:pt x="0" y="233768"/>
                </a:cubicBezTo>
                <a:cubicBezTo>
                  <a:pt x="-6467" y="165622"/>
                  <a:pt x="13148" y="152987"/>
                  <a:pt x="0" y="77923"/>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右箭头 8">
            <a:extLst>
              <a:ext uri="{FF2B5EF4-FFF2-40B4-BE49-F238E27FC236}">
                <a16:creationId xmlns:a16="http://schemas.microsoft.com/office/drawing/2014/main" id="{26C6DAC2-6C19-A743-8550-D69DA26CC046}"/>
              </a:ext>
            </a:extLst>
          </p:cNvPr>
          <p:cNvSpPr/>
          <p:nvPr/>
        </p:nvSpPr>
        <p:spPr>
          <a:xfrm rot="10800000">
            <a:off x="6943508" y="5086956"/>
            <a:ext cx="529345" cy="311690"/>
          </a:xfrm>
          <a:custGeom>
            <a:avLst/>
            <a:gdLst>
              <a:gd name="connsiteX0" fmla="*/ 0 w 529345"/>
              <a:gd name="connsiteY0" fmla="*/ 77923 h 311690"/>
              <a:gd name="connsiteX1" fmla="*/ 373500 w 529345"/>
              <a:gd name="connsiteY1" fmla="*/ 77923 h 311690"/>
              <a:gd name="connsiteX2" fmla="*/ 373500 w 529345"/>
              <a:gd name="connsiteY2" fmla="*/ 0 h 311690"/>
              <a:gd name="connsiteX3" fmla="*/ 529345 w 529345"/>
              <a:gd name="connsiteY3" fmla="*/ 155845 h 311690"/>
              <a:gd name="connsiteX4" fmla="*/ 373500 w 529345"/>
              <a:gd name="connsiteY4" fmla="*/ 311690 h 311690"/>
              <a:gd name="connsiteX5" fmla="*/ 373500 w 529345"/>
              <a:gd name="connsiteY5" fmla="*/ 233768 h 311690"/>
              <a:gd name="connsiteX6" fmla="*/ 0 w 529345"/>
              <a:gd name="connsiteY6" fmla="*/ 233768 h 311690"/>
              <a:gd name="connsiteX7" fmla="*/ 0 w 529345"/>
              <a:gd name="connsiteY7" fmla="*/ 77923 h 3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45" h="311690" fill="none" extrusionOk="0">
                <a:moveTo>
                  <a:pt x="0" y="77923"/>
                </a:moveTo>
                <a:cubicBezTo>
                  <a:pt x="133850" y="52802"/>
                  <a:pt x="308159" y="82613"/>
                  <a:pt x="373500" y="77923"/>
                </a:cubicBezTo>
                <a:cubicBezTo>
                  <a:pt x="369369" y="52669"/>
                  <a:pt x="371721" y="23774"/>
                  <a:pt x="373500" y="0"/>
                </a:cubicBezTo>
                <a:cubicBezTo>
                  <a:pt x="452060" y="55321"/>
                  <a:pt x="494316" y="106013"/>
                  <a:pt x="529345" y="155845"/>
                </a:cubicBezTo>
                <a:cubicBezTo>
                  <a:pt x="479380" y="205995"/>
                  <a:pt x="454959" y="258230"/>
                  <a:pt x="373500" y="311690"/>
                </a:cubicBezTo>
                <a:cubicBezTo>
                  <a:pt x="367370" y="289945"/>
                  <a:pt x="366909" y="249213"/>
                  <a:pt x="373500" y="233768"/>
                </a:cubicBezTo>
                <a:cubicBezTo>
                  <a:pt x="300242" y="228454"/>
                  <a:pt x="160822" y="261126"/>
                  <a:pt x="0" y="233768"/>
                </a:cubicBezTo>
                <a:cubicBezTo>
                  <a:pt x="-9660" y="215509"/>
                  <a:pt x="7662" y="133169"/>
                  <a:pt x="0" y="77923"/>
                </a:cubicBezTo>
                <a:close/>
              </a:path>
              <a:path w="529345" h="311690" stroke="0" extrusionOk="0">
                <a:moveTo>
                  <a:pt x="0" y="77923"/>
                </a:moveTo>
                <a:cubicBezTo>
                  <a:pt x="136382" y="103140"/>
                  <a:pt x="311786" y="59606"/>
                  <a:pt x="373500" y="77923"/>
                </a:cubicBezTo>
                <a:cubicBezTo>
                  <a:pt x="369620" y="63758"/>
                  <a:pt x="372299" y="11548"/>
                  <a:pt x="373500" y="0"/>
                </a:cubicBezTo>
                <a:cubicBezTo>
                  <a:pt x="387264" y="21556"/>
                  <a:pt x="517856" y="118407"/>
                  <a:pt x="529345" y="155845"/>
                </a:cubicBezTo>
                <a:cubicBezTo>
                  <a:pt x="498319" y="207756"/>
                  <a:pt x="419200" y="265140"/>
                  <a:pt x="373500" y="311690"/>
                </a:cubicBezTo>
                <a:cubicBezTo>
                  <a:pt x="378456" y="291164"/>
                  <a:pt x="369935" y="271508"/>
                  <a:pt x="373500" y="233768"/>
                </a:cubicBezTo>
                <a:cubicBezTo>
                  <a:pt x="242174" y="227085"/>
                  <a:pt x="128328" y="202783"/>
                  <a:pt x="0" y="233768"/>
                </a:cubicBezTo>
                <a:cubicBezTo>
                  <a:pt x="-6467" y="165622"/>
                  <a:pt x="13148" y="152987"/>
                  <a:pt x="0" y="77923"/>
                </a:cubicBezTo>
                <a:close/>
              </a:path>
            </a:pathLst>
          </a:custGeom>
          <a:solidFill>
            <a:srgbClr val="00B050"/>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6" name="Picture 2" descr="5 Top Tips in Learning to Code - National Coding Week">
            <a:extLst>
              <a:ext uri="{FF2B5EF4-FFF2-40B4-BE49-F238E27FC236}">
                <a16:creationId xmlns:a16="http://schemas.microsoft.com/office/drawing/2014/main" id="{C0B09556-92F5-D149-BBF7-A3887CBFB5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87" r="45198"/>
          <a:stretch/>
        </p:blipFill>
        <p:spPr bwMode="auto">
          <a:xfrm>
            <a:off x="7793082" y="1262183"/>
            <a:ext cx="4067842" cy="541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323935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BB2C72E-B9F5-8E4B-B9EB-FB67E2B31FEA}"/>
              </a:ext>
            </a:extLst>
          </p:cNvPr>
          <p:cNvGrpSpPr/>
          <p:nvPr/>
        </p:nvGrpSpPr>
        <p:grpSpPr>
          <a:xfrm>
            <a:off x="0" y="4525024"/>
            <a:ext cx="12192000" cy="1578210"/>
            <a:chOff x="0" y="4525024"/>
            <a:chExt cx="12192000" cy="1578210"/>
          </a:xfrm>
        </p:grpSpPr>
        <p:sp>
          <p:nvSpPr>
            <p:cNvPr id="30" name="矩形 29">
              <a:extLst>
                <a:ext uri="{FF2B5EF4-FFF2-40B4-BE49-F238E27FC236}">
                  <a16:creationId xmlns:a16="http://schemas.microsoft.com/office/drawing/2014/main" id="{345AFD8D-BF32-F940-9EA8-6F64620EA0BA}"/>
                </a:ext>
              </a:extLst>
            </p:cNvPr>
            <p:cNvSpPr/>
            <p:nvPr/>
          </p:nvSpPr>
          <p:spPr>
            <a:xfrm>
              <a:off x="0" y="4525024"/>
              <a:ext cx="12192000" cy="15782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8" name="直线连接符 27">
              <a:extLst>
                <a:ext uri="{FF2B5EF4-FFF2-40B4-BE49-F238E27FC236}">
                  <a16:creationId xmlns:a16="http://schemas.microsoft.com/office/drawing/2014/main" id="{508C680C-3BA2-8F4F-BC6E-14B64460B437}"/>
                </a:ext>
              </a:extLst>
            </p:cNvPr>
            <p:cNvCxnSpPr>
              <a:cxnSpLocks/>
            </p:cNvCxnSpPr>
            <p:nvPr/>
          </p:nvCxnSpPr>
          <p:spPr>
            <a:xfrm>
              <a:off x="0" y="4525024"/>
              <a:ext cx="12192000" cy="0"/>
            </a:xfrm>
            <a:prstGeom prst="line">
              <a:avLst/>
            </a:prstGeom>
            <a:ln w="12700">
              <a:solidFill>
                <a:schemeClr val="bg1">
                  <a:lumMod val="75000"/>
                </a:schemeClr>
              </a:solidFill>
              <a:prstDash val="dashDot"/>
            </a:ln>
          </p:spPr>
          <p:style>
            <a:lnRef idx="1">
              <a:schemeClr val="dk1"/>
            </a:lnRef>
            <a:fillRef idx="0">
              <a:schemeClr val="dk1"/>
            </a:fillRef>
            <a:effectRef idx="0">
              <a:schemeClr val="dk1"/>
            </a:effectRef>
            <a:fontRef idx="minor">
              <a:schemeClr val="tx1"/>
            </a:fontRef>
          </p:style>
        </p:cxnSp>
      </p:grpSp>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a:t>
            </a:r>
            <a:endParaRPr kumimoji="1" lang="zh-CN" altLang="en-US" dirty="0">
              <a:latin typeface="Helvetica" pitchFamily="2" charset="0"/>
            </a:endParaRPr>
          </a:p>
        </p:txBody>
      </p:sp>
      <p:grpSp>
        <p:nvGrpSpPr>
          <p:cNvPr id="25" name="组合 24">
            <a:extLst>
              <a:ext uri="{FF2B5EF4-FFF2-40B4-BE49-F238E27FC236}">
                <a16:creationId xmlns:a16="http://schemas.microsoft.com/office/drawing/2014/main" id="{38C23006-B05C-CD4C-A900-FD740CE4A307}"/>
              </a:ext>
            </a:extLst>
          </p:cNvPr>
          <p:cNvGrpSpPr/>
          <p:nvPr/>
        </p:nvGrpSpPr>
        <p:grpSpPr>
          <a:xfrm>
            <a:off x="1637931" y="2553532"/>
            <a:ext cx="2989921" cy="1622098"/>
            <a:chOff x="1637931" y="3627740"/>
            <a:chExt cx="2989921" cy="1622098"/>
          </a:xfrm>
        </p:grpSpPr>
        <p:sp>
          <p:nvSpPr>
            <p:cNvPr id="6" name="文本框 5">
              <a:extLst>
                <a:ext uri="{FF2B5EF4-FFF2-40B4-BE49-F238E27FC236}">
                  <a16:creationId xmlns:a16="http://schemas.microsoft.com/office/drawing/2014/main" id="{49446FC2-8D9F-0F4E-999F-DD9E14412E7B}"/>
                </a:ext>
              </a:extLst>
            </p:cNvPr>
            <p:cNvSpPr txBox="1"/>
            <p:nvPr/>
          </p:nvSpPr>
          <p:spPr>
            <a:xfrm>
              <a:off x="2615763" y="3627740"/>
              <a:ext cx="1034257"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Syntax</a:t>
              </a:r>
              <a:endParaRPr kumimoji="1" lang="zh-CN" altLang="en-US" sz="2000" b="1" dirty="0">
                <a:latin typeface="Comic Sans MS" panose="030F0902030302020204" pitchFamily="66" charset="0"/>
                <a:ea typeface="STHupo" panose="02010800040101010101" pitchFamily="2" charset="-122"/>
              </a:endParaRPr>
            </a:p>
          </p:txBody>
        </p:sp>
        <p:cxnSp>
          <p:nvCxnSpPr>
            <p:cNvPr id="9" name="直线箭头连接符 8">
              <a:extLst>
                <a:ext uri="{FF2B5EF4-FFF2-40B4-BE49-F238E27FC236}">
                  <a16:creationId xmlns:a16="http://schemas.microsoft.com/office/drawing/2014/main" id="{6F6504B6-97B9-3247-898E-4E87B1ADB48C}"/>
                </a:ext>
              </a:extLst>
            </p:cNvPr>
            <p:cNvCxnSpPr>
              <a:cxnSpLocks/>
              <a:stCxn id="6" idx="2"/>
              <a:endCxn id="10" idx="0"/>
            </p:cNvCxnSpPr>
            <p:nvPr/>
          </p:nvCxnSpPr>
          <p:spPr>
            <a:xfrm>
              <a:off x="3132892" y="4027850"/>
              <a:ext cx="0" cy="4833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AEAB19-3A7E-1545-9332-2BC813054E72}"/>
                </a:ext>
              </a:extLst>
            </p:cNvPr>
            <p:cNvSpPr txBox="1"/>
            <p:nvPr/>
          </p:nvSpPr>
          <p:spPr>
            <a:xfrm>
              <a:off x="1637931" y="4511174"/>
              <a:ext cx="2989921" cy="738664"/>
            </a:xfrm>
            <a:prstGeom prst="rect">
              <a:avLst/>
            </a:prstGeom>
            <a:noFill/>
          </p:spPr>
          <p:txBody>
            <a:bodyPr wrap="none" rtlCol="0">
              <a:spAutoFit/>
            </a:bodyPr>
            <a:lstStyle/>
            <a:p>
              <a:pPr algn="ctr"/>
              <a:r>
                <a:rPr kumimoji="1" lang="en-US" altLang="zh-CN" sz="1400" b="1" dirty="0">
                  <a:latin typeface="Helvetica" pitchFamily="2" charset="0"/>
                </a:rPr>
                <a:t>Endianness, Field Boundaries</a:t>
              </a:r>
            </a:p>
            <a:p>
              <a:pPr algn="ctr"/>
              <a:r>
                <a:rPr kumimoji="1" lang="en-US" altLang="zh-CN" sz="1400" dirty="0">
                  <a:latin typeface="Helvetica" pitchFamily="2" charset="0"/>
                </a:rPr>
                <a:t>How can a message be partitioned </a:t>
              </a:r>
            </a:p>
            <a:p>
              <a:pPr algn="ctr"/>
              <a:r>
                <a:rPr kumimoji="1" lang="en-US" altLang="zh-CN" sz="1400" dirty="0">
                  <a:latin typeface="Helvetica" pitchFamily="2" charset="0"/>
                </a:rPr>
                <a:t>into multiple fields?</a:t>
              </a:r>
              <a:endParaRPr kumimoji="1" lang="zh-CN" altLang="en-US" sz="1400" dirty="0">
                <a:latin typeface="Helvetica" pitchFamily="2" charset="0"/>
              </a:endParaRPr>
            </a:p>
          </p:txBody>
        </p:sp>
      </p:grpSp>
      <p:grpSp>
        <p:nvGrpSpPr>
          <p:cNvPr id="26" name="组合 25">
            <a:extLst>
              <a:ext uri="{FF2B5EF4-FFF2-40B4-BE49-F238E27FC236}">
                <a16:creationId xmlns:a16="http://schemas.microsoft.com/office/drawing/2014/main" id="{6E67798D-C994-094B-9984-3CCADA65E6C7}"/>
              </a:ext>
            </a:extLst>
          </p:cNvPr>
          <p:cNvGrpSpPr/>
          <p:nvPr/>
        </p:nvGrpSpPr>
        <p:grpSpPr>
          <a:xfrm>
            <a:off x="5655083" y="2542379"/>
            <a:ext cx="5009592" cy="1633251"/>
            <a:chOff x="5655083" y="3616587"/>
            <a:chExt cx="5009592" cy="1633251"/>
          </a:xfrm>
        </p:grpSpPr>
        <p:sp>
          <p:nvSpPr>
            <p:cNvPr id="7" name="文本框 6">
              <a:extLst>
                <a:ext uri="{FF2B5EF4-FFF2-40B4-BE49-F238E27FC236}">
                  <a16:creationId xmlns:a16="http://schemas.microsoft.com/office/drawing/2014/main" id="{E95334DF-2DED-A04F-9416-B33AB2A14A87}"/>
                </a:ext>
              </a:extLst>
            </p:cNvPr>
            <p:cNvSpPr txBox="1"/>
            <p:nvPr/>
          </p:nvSpPr>
          <p:spPr>
            <a:xfrm>
              <a:off x="7355233" y="3616587"/>
              <a:ext cx="1417376"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Semantics</a:t>
              </a:r>
              <a:endParaRPr kumimoji="1" lang="zh-CN" altLang="en-US" sz="2000" b="1" dirty="0">
                <a:latin typeface="Comic Sans MS" panose="030F0902030302020204" pitchFamily="66" charset="0"/>
                <a:ea typeface="STHupo" panose="02010800040101010101" pitchFamily="2" charset="-122"/>
              </a:endParaRPr>
            </a:p>
          </p:txBody>
        </p:sp>
        <p:sp>
          <p:nvSpPr>
            <p:cNvPr id="14" name="文本框 13">
              <a:extLst>
                <a:ext uri="{FF2B5EF4-FFF2-40B4-BE49-F238E27FC236}">
                  <a16:creationId xmlns:a16="http://schemas.microsoft.com/office/drawing/2014/main" id="{13721B3C-B299-4C46-82E3-6D7368809CCE}"/>
                </a:ext>
              </a:extLst>
            </p:cNvPr>
            <p:cNvSpPr txBox="1"/>
            <p:nvPr/>
          </p:nvSpPr>
          <p:spPr>
            <a:xfrm>
              <a:off x="8440989" y="4511174"/>
              <a:ext cx="2223686" cy="738664"/>
            </a:xfrm>
            <a:prstGeom prst="rect">
              <a:avLst/>
            </a:prstGeom>
            <a:noFill/>
          </p:spPr>
          <p:txBody>
            <a:bodyPr wrap="none" rtlCol="0">
              <a:spAutoFit/>
            </a:bodyPr>
            <a:lstStyle/>
            <a:p>
              <a:pPr algn="ctr"/>
              <a:r>
                <a:rPr kumimoji="1" lang="en-US" altLang="zh-CN" sz="1400" b="1" dirty="0">
                  <a:latin typeface="Helvetica" pitchFamily="2" charset="0"/>
                </a:rPr>
                <a:t>High Level</a:t>
              </a:r>
            </a:p>
            <a:p>
              <a:pPr algn="ctr"/>
              <a:r>
                <a:rPr kumimoji="1" lang="en-US" altLang="zh-CN" sz="1400" dirty="0">
                  <a:latin typeface="Helvetica" pitchFamily="2" charset="0"/>
                </a:rPr>
                <a:t>Field names: does a field </a:t>
              </a:r>
            </a:p>
            <a:p>
              <a:pPr algn="ctr"/>
              <a:r>
                <a:rPr kumimoji="1" lang="en-US" altLang="zh-CN" sz="1400" dirty="0">
                  <a:latin typeface="Helvetica" pitchFamily="2" charset="0"/>
                </a:rPr>
                <a:t>represent length? </a:t>
              </a:r>
              <a:endParaRPr kumimoji="1" lang="zh-CN" altLang="en-US" sz="1400" dirty="0">
                <a:latin typeface="Helvetica" pitchFamily="2" charset="0"/>
              </a:endParaRPr>
            </a:p>
          </p:txBody>
        </p:sp>
        <p:sp>
          <p:nvSpPr>
            <p:cNvPr id="15" name="文本框 14">
              <a:extLst>
                <a:ext uri="{FF2B5EF4-FFF2-40B4-BE49-F238E27FC236}">
                  <a16:creationId xmlns:a16="http://schemas.microsoft.com/office/drawing/2014/main" id="{3B346E93-A9EE-3D40-976F-221D6A3CA11D}"/>
                </a:ext>
              </a:extLst>
            </p:cNvPr>
            <p:cNvSpPr txBox="1"/>
            <p:nvPr/>
          </p:nvSpPr>
          <p:spPr>
            <a:xfrm>
              <a:off x="5655083" y="4511174"/>
              <a:ext cx="2076209" cy="738664"/>
            </a:xfrm>
            <a:prstGeom prst="rect">
              <a:avLst/>
            </a:prstGeom>
            <a:noFill/>
          </p:spPr>
          <p:txBody>
            <a:bodyPr wrap="none" rtlCol="0">
              <a:spAutoFit/>
            </a:bodyPr>
            <a:lstStyle/>
            <a:p>
              <a:pPr algn="ctr"/>
              <a:r>
                <a:rPr kumimoji="1" lang="en-US" altLang="zh-CN" sz="1400" b="1" dirty="0">
                  <a:latin typeface="Helvetica" pitchFamily="2" charset="0"/>
                </a:rPr>
                <a:t>Low Level</a:t>
              </a:r>
              <a:endParaRPr kumimoji="1" lang="en-US" altLang="zh-CN" sz="1400" dirty="0">
                <a:latin typeface="Helvetica" pitchFamily="2" charset="0"/>
              </a:endParaRPr>
            </a:p>
            <a:p>
              <a:pPr algn="ctr"/>
              <a:r>
                <a:rPr kumimoji="1" lang="en-US" altLang="zh-CN" sz="1400" dirty="0">
                  <a:latin typeface="Helvetica" pitchFamily="2" charset="0"/>
                </a:rPr>
                <a:t>Single Field Constraints</a:t>
              </a:r>
            </a:p>
            <a:p>
              <a:pPr algn="ctr"/>
              <a:r>
                <a:rPr kumimoji="1" lang="en-US" altLang="zh-CN" sz="1400" dirty="0">
                  <a:latin typeface="Helvetica" pitchFamily="2" charset="0"/>
                </a:rPr>
                <a:t>Cross Field Constraints</a:t>
              </a:r>
              <a:endParaRPr kumimoji="1" lang="zh-CN" altLang="en-US" sz="1400" dirty="0">
                <a:latin typeface="Helvetica" pitchFamily="2" charset="0"/>
              </a:endParaRPr>
            </a:p>
          </p:txBody>
        </p:sp>
        <p:cxnSp>
          <p:nvCxnSpPr>
            <p:cNvPr id="16" name="直线箭头连接符 15">
              <a:extLst>
                <a:ext uri="{FF2B5EF4-FFF2-40B4-BE49-F238E27FC236}">
                  <a16:creationId xmlns:a16="http://schemas.microsoft.com/office/drawing/2014/main" id="{110121E6-0A58-4542-9DCA-AB2B25E78B2B}"/>
                </a:ext>
              </a:extLst>
            </p:cNvPr>
            <p:cNvCxnSpPr>
              <a:cxnSpLocks/>
            </p:cNvCxnSpPr>
            <p:nvPr/>
          </p:nvCxnSpPr>
          <p:spPr>
            <a:xfrm>
              <a:off x="6693187" y="4198343"/>
              <a:ext cx="0" cy="3128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3E523968-0707-F541-9985-E7C44B856317}"/>
                </a:ext>
              </a:extLst>
            </p:cNvPr>
            <p:cNvCxnSpPr>
              <a:cxnSpLocks/>
            </p:cNvCxnSpPr>
            <p:nvPr/>
          </p:nvCxnSpPr>
          <p:spPr>
            <a:xfrm>
              <a:off x="9459478" y="4198343"/>
              <a:ext cx="0" cy="3156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CEB06D80-94DF-B54D-90BA-A7504BECAEBE}"/>
                </a:ext>
              </a:extLst>
            </p:cNvPr>
            <p:cNvCxnSpPr/>
            <p:nvPr/>
          </p:nvCxnSpPr>
          <p:spPr>
            <a:xfrm>
              <a:off x="6693187" y="4198343"/>
              <a:ext cx="276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299F0F77-89E4-6243-8B26-91B88189BB06}"/>
                </a:ext>
              </a:extLst>
            </p:cNvPr>
            <p:cNvCxnSpPr>
              <a:cxnSpLocks/>
              <a:endCxn id="7" idx="2"/>
            </p:cNvCxnSpPr>
            <p:nvPr/>
          </p:nvCxnSpPr>
          <p:spPr>
            <a:xfrm flipV="1">
              <a:off x="8063921" y="4016697"/>
              <a:ext cx="0" cy="181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A7393C78-322B-4D4A-AB56-E12A784A4AAB}"/>
              </a:ext>
            </a:extLst>
          </p:cNvPr>
          <p:cNvSpPr txBox="1"/>
          <p:nvPr/>
        </p:nvSpPr>
        <p:spPr>
          <a:xfrm>
            <a:off x="619155" y="4737956"/>
            <a:ext cx="3595856" cy="1295868"/>
          </a:xfrm>
          <a:prstGeom prst="rect">
            <a:avLst/>
          </a:prstGeom>
          <a:noFill/>
        </p:spPr>
        <p:txBody>
          <a:bodyPr wrap="none" rtlCol="0">
            <a:spAutoFit/>
          </a:bodyPr>
          <a:lstStyle/>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int16_t</a:t>
            </a:r>
            <a:r>
              <a:rPr kumimoji="1" lang="en-US" altLang="zh-CN" dirty="0">
                <a:latin typeface="Calibri" panose="020F0502020204030204" pitchFamily="34" charset="0"/>
                <a:ea typeface="Ayuthaya" pitchFamily="2" charset="-34"/>
                <a:cs typeface="Calibri" panose="020F0502020204030204" pitchFamily="34" charset="0"/>
              </a:rPr>
              <a:t> length = pkt[1] &lt;&lt; 8 | pkt[0];</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if</a:t>
            </a:r>
            <a:r>
              <a:rPr kumimoji="1" lang="en-US" altLang="zh-CN" dirty="0">
                <a:latin typeface="Calibri" panose="020F0502020204030204" pitchFamily="34" charset="0"/>
                <a:ea typeface="Ayuthaya" pitchFamily="2" charset="-34"/>
                <a:cs typeface="Calibri" panose="020F0502020204030204" pitchFamily="34" charset="0"/>
              </a:rPr>
              <a:t> (length != 10) </a:t>
            </a: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ERROR;</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SUCCESS;</a:t>
            </a:r>
            <a:endParaRPr kumimoji="1" lang="zh-CN" altLang="en-US" dirty="0">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3A120829-E0AF-1E4E-9F71-1B0639359922}"/>
              </a:ext>
            </a:extLst>
          </p:cNvPr>
          <p:cNvSpPr txBox="1"/>
          <p:nvPr/>
        </p:nvSpPr>
        <p:spPr>
          <a:xfrm>
            <a:off x="5726244" y="4708416"/>
            <a:ext cx="3788217" cy="463075"/>
          </a:xfrm>
          <a:prstGeom prst="rect">
            <a:avLst/>
          </a:prstGeom>
          <a:noFill/>
        </p:spPr>
        <p:txBody>
          <a:bodyPr wrap="none" rtlCol="0">
            <a:spAutoFit/>
          </a:bodyPr>
          <a:lstStyle/>
          <a:p>
            <a:pPr>
              <a:lnSpc>
                <a:spcPct val="150000"/>
              </a:lnSpc>
            </a:pPr>
            <a:r>
              <a:rPr kumimoji="1" lang="en-US" altLang="zh-CN" b="1" dirty="0">
                <a:latin typeface="Helvetica" pitchFamily="2" charset="0"/>
              </a:rPr>
              <a:t>Path Condition:   </a:t>
            </a:r>
            <a:r>
              <a:rPr kumimoji="1" lang="en-US" altLang="zh-CN" dirty="0">
                <a:highlight>
                  <a:srgbClr val="FFFF00"/>
                </a:highlight>
                <a:latin typeface="Calibri" panose="020F0502020204030204" pitchFamily="34" charset="0"/>
                <a:ea typeface="Ayuthaya" pitchFamily="2" charset="-34"/>
                <a:cs typeface="Calibri" panose="020F0502020204030204" pitchFamily="34" charset="0"/>
              </a:rPr>
              <a:t>pkt[1]pkt[0] == 10</a:t>
            </a: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30</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b="1" u="sng" dirty="0">
                <a:solidFill>
                  <a:schemeClr val="tx1"/>
                </a:solidFill>
                <a:latin typeface="Chalkboard" panose="03050602040202020205" pitchFamily="66" charset="0"/>
              </a:rPr>
              <a:t>Path condition</a:t>
            </a:r>
            <a:r>
              <a:rPr kumimoji="1" lang="en-US" altLang="zh-CN" sz="1800" dirty="0">
                <a:solidFill>
                  <a:schemeClr val="tx1"/>
                </a:solidFill>
                <a:latin typeface="Chalkboard" panose="03050602040202020205" pitchFamily="66" charset="0"/>
              </a:rPr>
              <a:t> implies both </a:t>
            </a:r>
            <a:r>
              <a:rPr kumimoji="1" lang="en-US" altLang="zh-CN" sz="1800" b="1" u="sng" dirty="0">
                <a:solidFill>
                  <a:schemeClr val="tx1"/>
                </a:solidFill>
                <a:latin typeface="Chalkboard" panose="03050602040202020205" pitchFamily="66" charset="0"/>
              </a:rPr>
              <a:t>syntax</a:t>
            </a:r>
            <a:r>
              <a:rPr kumimoji="1" lang="en-US" altLang="zh-CN" sz="1800" dirty="0">
                <a:solidFill>
                  <a:schemeClr val="tx1"/>
                </a:solidFill>
                <a:latin typeface="Chalkboard" panose="03050602040202020205" pitchFamily="66" charset="0"/>
              </a:rPr>
              <a:t> and </a:t>
            </a:r>
            <a:r>
              <a:rPr kumimoji="1" lang="en-US" altLang="zh-CN" sz="1800" b="1" u="sng" dirty="0">
                <a:solidFill>
                  <a:schemeClr val="tx1"/>
                </a:solidFill>
                <a:latin typeface="Chalkboard" panose="03050602040202020205" pitchFamily="66" charset="0"/>
              </a:rPr>
              <a:t>semantics</a:t>
            </a:r>
            <a:r>
              <a:rPr kumimoji="1" lang="en-US" altLang="zh-CN" sz="1800" dirty="0">
                <a:solidFill>
                  <a:schemeClr val="tx1"/>
                </a:solidFill>
                <a:latin typeface="Chalkboard" panose="03050602040202020205" pitchFamily="66" charset="0"/>
              </a:rPr>
              <a:t> of protocol formats</a:t>
            </a:r>
          </a:p>
        </p:txBody>
      </p:sp>
    </p:spTree>
    <p:extLst>
      <p:ext uri="{BB962C8B-B14F-4D97-AF65-F5344CB8AC3E}">
        <p14:creationId xmlns:p14="http://schemas.microsoft.com/office/powerpoint/2010/main" val="995735723"/>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BB2C72E-B9F5-8E4B-B9EB-FB67E2B31FEA}"/>
              </a:ext>
            </a:extLst>
          </p:cNvPr>
          <p:cNvGrpSpPr/>
          <p:nvPr/>
        </p:nvGrpSpPr>
        <p:grpSpPr>
          <a:xfrm>
            <a:off x="0" y="4525024"/>
            <a:ext cx="12192000" cy="1578210"/>
            <a:chOff x="0" y="4525024"/>
            <a:chExt cx="12192000" cy="1578210"/>
          </a:xfrm>
        </p:grpSpPr>
        <p:sp>
          <p:nvSpPr>
            <p:cNvPr id="30" name="矩形 29">
              <a:extLst>
                <a:ext uri="{FF2B5EF4-FFF2-40B4-BE49-F238E27FC236}">
                  <a16:creationId xmlns:a16="http://schemas.microsoft.com/office/drawing/2014/main" id="{345AFD8D-BF32-F940-9EA8-6F64620EA0BA}"/>
                </a:ext>
              </a:extLst>
            </p:cNvPr>
            <p:cNvSpPr/>
            <p:nvPr/>
          </p:nvSpPr>
          <p:spPr>
            <a:xfrm>
              <a:off x="0" y="4525024"/>
              <a:ext cx="12192000" cy="15782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8" name="直线连接符 27">
              <a:extLst>
                <a:ext uri="{FF2B5EF4-FFF2-40B4-BE49-F238E27FC236}">
                  <a16:creationId xmlns:a16="http://schemas.microsoft.com/office/drawing/2014/main" id="{508C680C-3BA2-8F4F-BC6E-14B64460B437}"/>
                </a:ext>
              </a:extLst>
            </p:cNvPr>
            <p:cNvCxnSpPr>
              <a:cxnSpLocks/>
            </p:cNvCxnSpPr>
            <p:nvPr/>
          </p:nvCxnSpPr>
          <p:spPr>
            <a:xfrm>
              <a:off x="0" y="4525024"/>
              <a:ext cx="12192000" cy="0"/>
            </a:xfrm>
            <a:prstGeom prst="line">
              <a:avLst/>
            </a:prstGeom>
            <a:ln w="12700">
              <a:solidFill>
                <a:schemeClr val="bg1">
                  <a:lumMod val="75000"/>
                </a:schemeClr>
              </a:solidFill>
              <a:prstDash val="dashDot"/>
            </a:ln>
          </p:spPr>
          <p:style>
            <a:lnRef idx="1">
              <a:schemeClr val="dk1"/>
            </a:lnRef>
            <a:fillRef idx="0">
              <a:schemeClr val="dk1"/>
            </a:fillRef>
            <a:effectRef idx="0">
              <a:schemeClr val="dk1"/>
            </a:effectRef>
            <a:fontRef idx="minor">
              <a:schemeClr val="tx1"/>
            </a:fontRef>
          </p:style>
        </p:cxnSp>
      </p:grpSp>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a:t>
            </a:r>
            <a:endParaRPr kumimoji="1" lang="zh-CN" altLang="en-US" dirty="0">
              <a:latin typeface="Helvetica" pitchFamily="2" charset="0"/>
            </a:endParaRPr>
          </a:p>
        </p:txBody>
      </p:sp>
      <p:grpSp>
        <p:nvGrpSpPr>
          <p:cNvPr id="25" name="组合 24">
            <a:extLst>
              <a:ext uri="{FF2B5EF4-FFF2-40B4-BE49-F238E27FC236}">
                <a16:creationId xmlns:a16="http://schemas.microsoft.com/office/drawing/2014/main" id="{38C23006-B05C-CD4C-A900-FD740CE4A307}"/>
              </a:ext>
            </a:extLst>
          </p:cNvPr>
          <p:cNvGrpSpPr/>
          <p:nvPr/>
        </p:nvGrpSpPr>
        <p:grpSpPr>
          <a:xfrm>
            <a:off x="1637931" y="2553532"/>
            <a:ext cx="2989921" cy="1622098"/>
            <a:chOff x="1637931" y="3627740"/>
            <a:chExt cx="2989921" cy="1622098"/>
          </a:xfrm>
        </p:grpSpPr>
        <p:sp>
          <p:nvSpPr>
            <p:cNvPr id="6" name="文本框 5">
              <a:extLst>
                <a:ext uri="{FF2B5EF4-FFF2-40B4-BE49-F238E27FC236}">
                  <a16:creationId xmlns:a16="http://schemas.microsoft.com/office/drawing/2014/main" id="{49446FC2-8D9F-0F4E-999F-DD9E14412E7B}"/>
                </a:ext>
              </a:extLst>
            </p:cNvPr>
            <p:cNvSpPr txBox="1"/>
            <p:nvPr/>
          </p:nvSpPr>
          <p:spPr>
            <a:xfrm>
              <a:off x="2615763" y="3627740"/>
              <a:ext cx="1034257"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Syntax</a:t>
              </a:r>
              <a:endParaRPr kumimoji="1" lang="zh-CN" altLang="en-US" sz="2000" b="1" dirty="0">
                <a:latin typeface="Comic Sans MS" panose="030F0902030302020204" pitchFamily="66" charset="0"/>
                <a:ea typeface="STHupo" panose="02010800040101010101" pitchFamily="2" charset="-122"/>
              </a:endParaRPr>
            </a:p>
          </p:txBody>
        </p:sp>
        <p:cxnSp>
          <p:nvCxnSpPr>
            <p:cNvPr id="9" name="直线箭头连接符 8">
              <a:extLst>
                <a:ext uri="{FF2B5EF4-FFF2-40B4-BE49-F238E27FC236}">
                  <a16:creationId xmlns:a16="http://schemas.microsoft.com/office/drawing/2014/main" id="{6F6504B6-97B9-3247-898E-4E87B1ADB48C}"/>
                </a:ext>
              </a:extLst>
            </p:cNvPr>
            <p:cNvCxnSpPr>
              <a:cxnSpLocks/>
              <a:stCxn id="6" idx="2"/>
              <a:endCxn id="10" idx="0"/>
            </p:cNvCxnSpPr>
            <p:nvPr/>
          </p:nvCxnSpPr>
          <p:spPr>
            <a:xfrm>
              <a:off x="3132892" y="4027850"/>
              <a:ext cx="0" cy="4833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AEAB19-3A7E-1545-9332-2BC813054E72}"/>
                </a:ext>
              </a:extLst>
            </p:cNvPr>
            <p:cNvSpPr txBox="1"/>
            <p:nvPr/>
          </p:nvSpPr>
          <p:spPr>
            <a:xfrm>
              <a:off x="1637931" y="4511174"/>
              <a:ext cx="2989921" cy="738664"/>
            </a:xfrm>
            <a:prstGeom prst="rect">
              <a:avLst/>
            </a:prstGeom>
            <a:noFill/>
          </p:spPr>
          <p:txBody>
            <a:bodyPr wrap="none" rtlCol="0">
              <a:spAutoFit/>
            </a:bodyPr>
            <a:lstStyle/>
            <a:p>
              <a:pPr algn="ctr"/>
              <a:r>
                <a:rPr kumimoji="1" lang="en-US" altLang="zh-CN" sz="1400" b="1" dirty="0">
                  <a:latin typeface="Helvetica" pitchFamily="2" charset="0"/>
                </a:rPr>
                <a:t>Endianness, Field Boundaries</a:t>
              </a:r>
            </a:p>
            <a:p>
              <a:pPr algn="ctr"/>
              <a:r>
                <a:rPr kumimoji="1" lang="en-US" altLang="zh-CN" sz="1400" dirty="0">
                  <a:latin typeface="Helvetica" pitchFamily="2" charset="0"/>
                </a:rPr>
                <a:t>How can a message be partitioned </a:t>
              </a:r>
            </a:p>
            <a:p>
              <a:pPr algn="ctr"/>
              <a:r>
                <a:rPr kumimoji="1" lang="en-US" altLang="zh-CN" sz="1400" dirty="0">
                  <a:latin typeface="Helvetica" pitchFamily="2" charset="0"/>
                </a:rPr>
                <a:t>into multiple fields?</a:t>
              </a:r>
              <a:endParaRPr kumimoji="1" lang="zh-CN" altLang="en-US" sz="1400" dirty="0">
                <a:latin typeface="Helvetica" pitchFamily="2" charset="0"/>
              </a:endParaRPr>
            </a:p>
          </p:txBody>
        </p:sp>
      </p:grpSp>
      <p:grpSp>
        <p:nvGrpSpPr>
          <p:cNvPr id="26" name="组合 25">
            <a:extLst>
              <a:ext uri="{FF2B5EF4-FFF2-40B4-BE49-F238E27FC236}">
                <a16:creationId xmlns:a16="http://schemas.microsoft.com/office/drawing/2014/main" id="{6E67798D-C994-094B-9984-3CCADA65E6C7}"/>
              </a:ext>
            </a:extLst>
          </p:cNvPr>
          <p:cNvGrpSpPr/>
          <p:nvPr/>
        </p:nvGrpSpPr>
        <p:grpSpPr>
          <a:xfrm>
            <a:off x="5655083" y="2542379"/>
            <a:ext cx="5009592" cy="1633251"/>
            <a:chOff x="5655083" y="3616587"/>
            <a:chExt cx="5009592" cy="1633251"/>
          </a:xfrm>
        </p:grpSpPr>
        <p:sp>
          <p:nvSpPr>
            <p:cNvPr id="7" name="文本框 6">
              <a:extLst>
                <a:ext uri="{FF2B5EF4-FFF2-40B4-BE49-F238E27FC236}">
                  <a16:creationId xmlns:a16="http://schemas.microsoft.com/office/drawing/2014/main" id="{E95334DF-2DED-A04F-9416-B33AB2A14A87}"/>
                </a:ext>
              </a:extLst>
            </p:cNvPr>
            <p:cNvSpPr txBox="1"/>
            <p:nvPr/>
          </p:nvSpPr>
          <p:spPr>
            <a:xfrm>
              <a:off x="7355233" y="3616587"/>
              <a:ext cx="1417376"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Semantics</a:t>
              </a:r>
              <a:endParaRPr kumimoji="1" lang="zh-CN" altLang="en-US" sz="2000" b="1" dirty="0">
                <a:latin typeface="Comic Sans MS" panose="030F0902030302020204" pitchFamily="66" charset="0"/>
                <a:ea typeface="STHupo" panose="02010800040101010101" pitchFamily="2" charset="-122"/>
              </a:endParaRPr>
            </a:p>
          </p:txBody>
        </p:sp>
        <p:sp>
          <p:nvSpPr>
            <p:cNvPr id="14" name="文本框 13">
              <a:extLst>
                <a:ext uri="{FF2B5EF4-FFF2-40B4-BE49-F238E27FC236}">
                  <a16:creationId xmlns:a16="http://schemas.microsoft.com/office/drawing/2014/main" id="{13721B3C-B299-4C46-82E3-6D7368809CCE}"/>
                </a:ext>
              </a:extLst>
            </p:cNvPr>
            <p:cNvSpPr txBox="1"/>
            <p:nvPr/>
          </p:nvSpPr>
          <p:spPr>
            <a:xfrm>
              <a:off x="8440989" y="4511174"/>
              <a:ext cx="2223686" cy="738664"/>
            </a:xfrm>
            <a:prstGeom prst="rect">
              <a:avLst/>
            </a:prstGeom>
            <a:noFill/>
          </p:spPr>
          <p:txBody>
            <a:bodyPr wrap="none" rtlCol="0">
              <a:spAutoFit/>
            </a:bodyPr>
            <a:lstStyle/>
            <a:p>
              <a:pPr algn="ctr"/>
              <a:r>
                <a:rPr kumimoji="1" lang="en-US" altLang="zh-CN" sz="1400" b="1" dirty="0">
                  <a:latin typeface="Helvetica" pitchFamily="2" charset="0"/>
                </a:rPr>
                <a:t>High Level</a:t>
              </a:r>
            </a:p>
            <a:p>
              <a:pPr algn="ctr"/>
              <a:r>
                <a:rPr kumimoji="1" lang="en-US" altLang="zh-CN" sz="1400" dirty="0">
                  <a:latin typeface="Helvetica" pitchFamily="2" charset="0"/>
                </a:rPr>
                <a:t>Field names: does a field </a:t>
              </a:r>
            </a:p>
            <a:p>
              <a:pPr algn="ctr"/>
              <a:r>
                <a:rPr kumimoji="1" lang="en-US" altLang="zh-CN" sz="1400" dirty="0">
                  <a:latin typeface="Helvetica" pitchFamily="2" charset="0"/>
                </a:rPr>
                <a:t>represent length? </a:t>
              </a:r>
              <a:endParaRPr kumimoji="1" lang="zh-CN" altLang="en-US" sz="1400" dirty="0">
                <a:latin typeface="Helvetica" pitchFamily="2" charset="0"/>
              </a:endParaRPr>
            </a:p>
          </p:txBody>
        </p:sp>
        <p:sp>
          <p:nvSpPr>
            <p:cNvPr id="15" name="文本框 14">
              <a:extLst>
                <a:ext uri="{FF2B5EF4-FFF2-40B4-BE49-F238E27FC236}">
                  <a16:creationId xmlns:a16="http://schemas.microsoft.com/office/drawing/2014/main" id="{3B346E93-A9EE-3D40-976F-221D6A3CA11D}"/>
                </a:ext>
              </a:extLst>
            </p:cNvPr>
            <p:cNvSpPr txBox="1"/>
            <p:nvPr/>
          </p:nvSpPr>
          <p:spPr>
            <a:xfrm>
              <a:off x="5655083" y="4511174"/>
              <a:ext cx="2076209" cy="738664"/>
            </a:xfrm>
            <a:prstGeom prst="rect">
              <a:avLst/>
            </a:prstGeom>
            <a:noFill/>
          </p:spPr>
          <p:txBody>
            <a:bodyPr wrap="none" rtlCol="0">
              <a:spAutoFit/>
            </a:bodyPr>
            <a:lstStyle/>
            <a:p>
              <a:pPr algn="ctr"/>
              <a:r>
                <a:rPr kumimoji="1" lang="en-US" altLang="zh-CN" sz="1400" b="1" dirty="0">
                  <a:latin typeface="Helvetica" pitchFamily="2" charset="0"/>
                </a:rPr>
                <a:t>Low Level</a:t>
              </a:r>
              <a:endParaRPr kumimoji="1" lang="en-US" altLang="zh-CN" sz="1400" dirty="0">
                <a:latin typeface="Helvetica" pitchFamily="2" charset="0"/>
              </a:endParaRPr>
            </a:p>
            <a:p>
              <a:pPr algn="ctr"/>
              <a:r>
                <a:rPr kumimoji="1" lang="en-US" altLang="zh-CN" sz="1400" dirty="0">
                  <a:latin typeface="Helvetica" pitchFamily="2" charset="0"/>
                </a:rPr>
                <a:t>Single Field Constraints</a:t>
              </a:r>
            </a:p>
            <a:p>
              <a:pPr algn="ctr"/>
              <a:r>
                <a:rPr kumimoji="1" lang="en-US" altLang="zh-CN" sz="1400" dirty="0">
                  <a:latin typeface="Helvetica" pitchFamily="2" charset="0"/>
                </a:rPr>
                <a:t>Cross Field Constraints</a:t>
              </a:r>
              <a:endParaRPr kumimoji="1" lang="zh-CN" altLang="en-US" sz="1400" dirty="0">
                <a:latin typeface="Helvetica" pitchFamily="2" charset="0"/>
              </a:endParaRPr>
            </a:p>
          </p:txBody>
        </p:sp>
        <p:cxnSp>
          <p:nvCxnSpPr>
            <p:cNvPr id="16" name="直线箭头连接符 15">
              <a:extLst>
                <a:ext uri="{FF2B5EF4-FFF2-40B4-BE49-F238E27FC236}">
                  <a16:creationId xmlns:a16="http://schemas.microsoft.com/office/drawing/2014/main" id="{110121E6-0A58-4542-9DCA-AB2B25E78B2B}"/>
                </a:ext>
              </a:extLst>
            </p:cNvPr>
            <p:cNvCxnSpPr>
              <a:cxnSpLocks/>
            </p:cNvCxnSpPr>
            <p:nvPr/>
          </p:nvCxnSpPr>
          <p:spPr>
            <a:xfrm>
              <a:off x="6693187" y="4198343"/>
              <a:ext cx="0" cy="3128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3E523968-0707-F541-9985-E7C44B856317}"/>
                </a:ext>
              </a:extLst>
            </p:cNvPr>
            <p:cNvCxnSpPr>
              <a:cxnSpLocks/>
            </p:cNvCxnSpPr>
            <p:nvPr/>
          </p:nvCxnSpPr>
          <p:spPr>
            <a:xfrm>
              <a:off x="9459478" y="4198343"/>
              <a:ext cx="0" cy="3156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CEB06D80-94DF-B54D-90BA-A7504BECAEBE}"/>
                </a:ext>
              </a:extLst>
            </p:cNvPr>
            <p:cNvCxnSpPr/>
            <p:nvPr/>
          </p:nvCxnSpPr>
          <p:spPr>
            <a:xfrm>
              <a:off x="6693187" y="4198343"/>
              <a:ext cx="276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299F0F77-89E4-6243-8B26-91B88189BB06}"/>
                </a:ext>
              </a:extLst>
            </p:cNvPr>
            <p:cNvCxnSpPr>
              <a:cxnSpLocks/>
              <a:endCxn id="7" idx="2"/>
            </p:cNvCxnSpPr>
            <p:nvPr/>
          </p:nvCxnSpPr>
          <p:spPr>
            <a:xfrm flipV="1">
              <a:off x="8063921" y="4016697"/>
              <a:ext cx="0" cy="181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A7393C78-322B-4D4A-AB56-E12A784A4AAB}"/>
              </a:ext>
            </a:extLst>
          </p:cNvPr>
          <p:cNvSpPr txBox="1"/>
          <p:nvPr/>
        </p:nvSpPr>
        <p:spPr>
          <a:xfrm>
            <a:off x="619155" y="4737956"/>
            <a:ext cx="3595856" cy="1295868"/>
          </a:xfrm>
          <a:prstGeom prst="rect">
            <a:avLst/>
          </a:prstGeom>
          <a:noFill/>
        </p:spPr>
        <p:txBody>
          <a:bodyPr wrap="none" rtlCol="0">
            <a:spAutoFit/>
          </a:bodyPr>
          <a:lstStyle/>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int16_t</a:t>
            </a:r>
            <a:r>
              <a:rPr kumimoji="1" lang="en-US" altLang="zh-CN" dirty="0">
                <a:latin typeface="Calibri" panose="020F0502020204030204" pitchFamily="34" charset="0"/>
                <a:ea typeface="Ayuthaya" pitchFamily="2" charset="-34"/>
                <a:cs typeface="Calibri" panose="020F0502020204030204" pitchFamily="34" charset="0"/>
              </a:rPr>
              <a:t> length = pkt[1] &lt;&lt; 8 | pkt[0];</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if</a:t>
            </a:r>
            <a:r>
              <a:rPr kumimoji="1" lang="en-US" altLang="zh-CN" dirty="0">
                <a:latin typeface="Calibri" panose="020F0502020204030204" pitchFamily="34" charset="0"/>
                <a:ea typeface="Ayuthaya" pitchFamily="2" charset="-34"/>
                <a:cs typeface="Calibri" panose="020F0502020204030204" pitchFamily="34" charset="0"/>
              </a:rPr>
              <a:t> (length != 10) </a:t>
            </a: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ERROR;</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SUCCESS;</a:t>
            </a:r>
            <a:endParaRPr kumimoji="1" lang="zh-CN" altLang="en-US" dirty="0">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3A120829-E0AF-1E4E-9F71-1B0639359922}"/>
              </a:ext>
            </a:extLst>
          </p:cNvPr>
          <p:cNvSpPr txBox="1"/>
          <p:nvPr/>
        </p:nvSpPr>
        <p:spPr>
          <a:xfrm>
            <a:off x="5726244" y="4708416"/>
            <a:ext cx="5173211" cy="883190"/>
          </a:xfrm>
          <a:prstGeom prst="rect">
            <a:avLst/>
          </a:prstGeom>
          <a:noFill/>
        </p:spPr>
        <p:txBody>
          <a:bodyPr wrap="none" rtlCol="0">
            <a:spAutoFit/>
          </a:bodyPr>
          <a:lstStyle/>
          <a:p>
            <a:pPr>
              <a:lnSpc>
                <a:spcPct val="150000"/>
              </a:lnSpc>
            </a:pPr>
            <a:r>
              <a:rPr kumimoji="1" lang="en-US" altLang="zh-CN" b="1" dirty="0">
                <a:latin typeface="Helvetica" pitchFamily="2" charset="0"/>
              </a:rPr>
              <a:t>Path Condition:   </a:t>
            </a:r>
            <a:r>
              <a:rPr kumimoji="1" lang="en-US" altLang="zh-CN" dirty="0">
                <a:highlight>
                  <a:srgbClr val="FFFF00"/>
                </a:highlight>
                <a:latin typeface="Calibri" panose="020F0502020204030204" pitchFamily="34" charset="0"/>
                <a:ea typeface="Ayuthaya" pitchFamily="2" charset="-34"/>
                <a:cs typeface="Calibri" panose="020F0502020204030204" pitchFamily="34" charset="0"/>
              </a:rPr>
              <a:t>pkt[1]pkt[0] == 10</a:t>
            </a:r>
          </a:p>
          <a:p>
            <a:pPr>
              <a:lnSpc>
                <a:spcPct val="150000"/>
              </a:lnSpc>
            </a:pPr>
            <a:r>
              <a:rPr kumimoji="1" lang="en-US" altLang="zh-CN" b="1" dirty="0">
                <a:latin typeface="Helvetica" pitchFamily="2" charset="0"/>
              </a:rPr>
              <a:t>Syntax</a:t>
            </a:r>
            <a:r>
              <a:rPr kumimoji="1" lang="en-US" altLang="zh-CN" dirty="0">
                <a:latin typeface="Helvetica" pitchFamily="2" charset="0"/>
              </a:rPr>
              <a:t>: little endianness, first two bytes is a field</a:t>
            </a: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31</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b="1" u="sng" dirty="0">
                <a:solidFill>
                  <a:schemeClr val="tx1"/>
                </a:solidFill>
                <a:latin typeface="Chalkboard" panose="03050602040202020205" pitchFamily="66" charset="0"/>
              </a:rPr>
              <a:t>Path condition</a:t>
            </a:r>
            <a:r>
              <a:rPr kumimoji="1" lang="en-US" altLang="zh-CN" sz="1800" dirty="0">
                <a:solidFill>
                  <a:schemeClr val="tx1"/>
                </a:solidFill>
                <a:latin typeface="Chalkboard" panose="03050602040202020205" pitchFamily="66" charset="0"/>
              </a:rPr>
              <a:t> implies both </a:t>
            </a:r>
            <a:r>
              <a:rPr kumimoji="1" lang="en-US" altLang="zh-CN" sz="1800" b="1" u="sng" dirty="0">
                <a:solidFill>
                  <a:schemeClr val="tx1"/>
                </a:solidFill>
                <a:latin typeface="Chalkboard" panose="03050602040202020205" pitchFamily="66" charset="0"/>
              </a:rPr>
              <a:t>syntax</a:t>
            </a:r>
            <a:r>
              <a:rPr kumimoji="1" lang="en-US" altLang="zh-CN" sz="1800" dirty="0">
                <a:solidFill>
                  <a:schemeClr val="tx1"/>
                </a:solidFill>
                <a:latin typeface="Chalkboard" panose="03050602040202020205" pitchFamily="66" charset="0"/>
              </a:rPr>
              <a:t> and </a:t>
            </a:r>
            <a:r>
              <a:rPr kumimoji="1" lang="en-US" altLang="zh-CN" sz="1800" b="1" u="sng" dirty="0">
                <a:solidFill>
                  <a:schemeClr val="tx1"/>
                </a:solidFill>
                <a:latin typeface="Chalkboard" panose="03050602040202020205" pitchFamily="66" charset="0"/>
              </a:rPr>
              <a:t>semantics</a:t>
            </a:r>
            <a:r>
              <a:rPr kumimoji="1" lang="en-US" altLang="zh-CN" sz="1800" dirty="0">
                <a:solidFill>
                  <a:schemeClr val="tx1"/>
                </a:solidFill>
                <a:latin typeface="Chalkboard" panose="03050602040202020205" pitchFamily="66" charset="0"/>
              </a:rPr>
              <a:t> of protocol formats</a:t>
            </a:r>
          </a:p>
        </p:txBody>
      </p:sp>
    </p:spTree>
    <p:extLst>
      <p:ext uri="{BB962C8B-B14F-4D97-AF65-F5344CB8AC3E}">
        <p14:creationId xmlns:p14="http://schemas.microsoft.com/office/powerpoint/2010/main" val="385150126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0BB2C72E-B9F5-8E4B-B9EB-FB67E2B31FEA}"/>
              </a:ext>
            </a:extLst>
          </p:cNvPr>
          <p:cNvGrpSpPr/>
          <p:nvPr/>
        </p:nvGrpSpPr>
        <p:grpSpPr>
          <a:xfrm>
            <a:off x="0" y="4525024"/>
            <a:ext cx="12192000" cy="1578210"/>
            <a:chOff x="0" y="4525024"/>
            <a:chExt cx="12192000" cy="1578210"/>
          </a:xfrm>
        </p:grpSpPr>
        <p:sp>
          <p:nvSpPr>
            <p:cNvPr id="30" name="矩形 29">
              <a:extLst>
                <a:ext uri="{FF2B5EF4-FFF2-40B4-BE49-F238E27FC236}">
                  <a16:creationId xmlns:a16="http://schemas.microsoft.com/office/drawing/2014/main" id="{345AFD8D-BF32-F940-9EA8-6F64620EA0BA}"/>
                </a:ext>
              </a:extLst>
            </p:cNvPr>
            <p:cNvSpPr/>
            <p:nvPr/>
          </p:nvSpPr>
          <p:spPr>
            <a:xfrm>
              <a:off x="0" y="4525024"/>
              <a:ext cx="12192000" cy="157821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28" name="直线连接符 27">
              <a:extLst>
                <a:ext uri="{FF2B5EF4-FFF2-40B4-BE49-F238E27FC236}">
                  <a16:creationId xmlns:a16="http://schemas.microsoft.com/office/drawing/2014/main" id="{508C680C-3BA2-8F4F-BC6E-14B64460B437}"/>
                </a:ext>
              </a:extLst>
            </p:cNvPr>
            <p:cNvCxnSpPr>
              <a:cxnSpLocks/>
            </p:cNvCxnSpPr>
            <p:nvPr/>
          </p:nvCxnSpPr>
          <p:spPr>
            <a:xfrm>
              <a:off x="0" y="4525024"/>
              <a:ext cx="12192000" cy="0"/>
            </a:xfrm>
            <a:prstGeom prst="line">
              <a:avLst/>
            </a:prstGeom>
            <a:ln w="12700">
              <a:solidFill>
                <a:schemeClr val="bg1">
                  <a:lumMod val="75000"/>
                </a:schemeClr>
              </a:solidFill>
              <a:prstDash val="dashDot"/>
            </a:ln>
          </p:spPr>
          <p:style>
            <a:lnRef idx="1">
              <a:schemeClr val="dk1"/>
            </a:lnRef>
            <a:fillRef idx="0">
              <a:schemeClr val="dk1"/>
            </a:fillRef>
            <a:effectRef idx="0">
              <a:schemeClr val="dk1"/>
            </a:effectRef>
            <a:fontRef idx="minor">
              <a:schemeClr val="tx1"/>
            </a:fontRef>
          </p:style>
        </p:cxnSp>
      </p:grpSp>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a:t>
            </a:r>
            <a:endParaRPr kumimoji="1" lang="zh-CN" altLang="en-US" dirty="0">
              <a:latin typeface="Helvetica" pitchFamily="2" charset="0"/>
            </a:endParaRPr>
          </a:p>
        </p:txBody>
      </p:sp>
      <p:grpSp>
        <p:nvGrpSpPr>
          <p:cNvPr id="25" name="组合 24">
            <a:extLst>
              <a:ext uri="{FF2B5EF4-FFF2-40B4-BE49-F238E27FC236}">
                <a16:creationId xmlns:a16="http://schemas.microsoft.com/office/drawing/2014/main" id="{38C23006-B05C-CD4C-A900-FD740CE4A307}"/>
              </a:ext>
            </a:extLst>
          </p:cNvPr>
          <p:cNvGrpSpPr/>
          <p:nvPr/>
        </p:nvGrpSpPr>
        <p:grpSpPr>
          <a:xfrm>
            <a:off x="1637931" y="2553532"/>
            <a:ext cx="2989921" cy="1622098"/>
            <a:chOff x="1637931" y="3627740"/>
            <a:chExt cx="2989921" cy="1622098"/>
          </a:xfrm>
        </p:grpSpPr>
        <p:sp>
          <p:nvSpPr>
            <p:cNvPr id="6" name="文本框 5">
              <a:extLst>
                <a:ext uri="{FF2B5EF4-FFF2-40B4-BE49-F238E27FC236}">
                  <a16:creationId xmlns:a16="http://schemas.microsoft.com/office/drawing/2014/main" id="{49446FC2-8D9F-0F4E-999F-DD9E14412E7B}"/>
                </a:ext>
              </a:extLst>
            </p:cNvPr>
            <p:cNvSpPr txBox="1"/>
            <p:nvPr/>
          </p:nvSpPr>
          <p:spPr>
            <a:xfrm>
              <a:off x="2615763" y="3627740"/>
              <a:ext cx="1034257"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Syntax</a:t>
              </a:r>
              <a:endParaRPr kumimoji="1" lang="zh-CN" altLang="en-US" sz="2000" b="1" dirty="0">
                <a:latin typeface="Comic Sans MS" panose="030F0902030302020204" pitchFamily="66" charset="0"/>
                <a:ea typeface="STHupo" panose="02010800040101010101" pitchFamily="2" charset="-122"/>
              </a:endParaRPr>
            </a:p>
          </p:txBody>
        </p:sp>
        <p:cxnSp>
          <p:nvCxnSpPr>
            <p:cNvPr id="9" name="直线箭头连接符 8">
              <a:extLst>
                <a:ext uri="{FF2B5EF4-FFF2-40B4-BE49-F238E27FC236}">
                  <a16:creationId xmlns:a16="http://schemas.microsoft.com/office/drawing/2014/main" id="{6F6504B6-97B9-3247-898E-4E87B1ADB48C}"/>
                </a:ext>
              </a:extLst>
            </p:cNvPr>
            <p:cNvCxnSpPr>
              <a:cxnSpLocks/>
              <a:stCxn id="6" idx="2"/>
              <a:endCxn id="10" idx="0"/>
            </p:cNvCxnSpPr>
            <p:nvPr/>
          </p:nvCxnSpPr>
          <p:spPr>
            <a:xfrm>
              <a:off x="3132892" y="4027850"/>
              <a:ext cx="0" cy="483324"/>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文本框 9">
              <a:extLst>
                <a:ext uri="{FF2B5EF4-FFF2-40B4-BE49-F238E27FC236}">
                  <a16:creationId xmlns:a16="http://schemas.microsoft.com/office/drawing/2014/main" id="{99AEAB19-3A7E-1545-9332-2BC813054E72}"/>
                </a:ext>
              </a:extLst>
            </p:cNvPr>
            <p:cNvSpPr txBox="1"/>
            <p:nvPr/>
          </p:nvSpPr>
          <p:spPr>
            <a:xfrm>
              <a:off x="1637931" y="4511174"/>
              <a:ext cx="2989921" cy="738664"/>
            </a:xfrm>
            <a:prstGeom prst="rect">
              <a:avLst/>
            </a:prstGeom>
            <a:noFill/>
          </p:spPr>
          <p:txBody>
            <a:bodyPr wrap="none" rtlCol="0">
              <a:spAutoFit/>
            </a:bodyPr>
            <a:lstStyle/>
            <a:p>
              <a:pPr algn="ctr"/>
              <a:r>
                <a:rPr kumimoji="1" lang="en-US" altLang="zh-CN" sz="1400" b="1" dirty="0">
                  <a:latin typeface="Helvetica" pitchFamily="2" charset="0"/>
                </a:rPr>
                <a:t>Endianness, Field Boundaries</a:t>
              </a:r>
            </a:p>
            <a:p>
              <a:pPr algn="ctr"/>
              <a:r>
                <a:rPr kumimoji="1" lang="en-US" altLang="zh-CN" sz="1400" dirty="0">
                  <a:latin typeface="Helvetica" pitchFamily="2" charset="0"/>
                </a:rPr>
                <a:t>How can a message be partitioned </a:t>
              </a:r>
            </a:p>
            <a:p>
              <a:pPr algn="ctr"/>
              <a:r>
                <a:rPr kumimoji="1" lang="en-US" altLang="zh-CN" sz="1400" dirty="0">
                  <a:latin typeface="Helvetica" pitchFamily="2" charset="0"/>
                </a:rPr>
                <a:t>into multiple fields?</a:t>
              </a:r>
              <a:endParaRPr kumimoji="1" lang="zh-CN" altLang="en-US" sz="1400" dirty="0">
                <a:latin typeface="Helvetica" pitchFamily="2" charset="0"/>
              </a:endParaRPr>
            </a:p>
          </p:txBody>
        </p:sp>
      </p:grpSp>
      <p:grpSp>
        <p:nvGrpSpPr>
          <p:cNvPr id="26" name="组合 25">
            <a:extLst>
              <a:ext uri="{FF2B5EF4-FFF2-40B4-BE49-F238E27FC236}">
                <a16:creationId xmlns:a16="http://schemas.microsoft.com/office/drawing/2014/main" id="{6E67798D-C994-094B-9984-3CCADA65E6C7}"/>
              </a:ext>
            </a:extLst>
          </p:cNvPr>
          <p:cNvGrpSpPr/>
          <p:nvPr/>
        </p:nvGrpSpPr>
        <p:grpSpPr>
          <a:xfrm>
            <a:off x="5655083" y="2542379"/>
            <a:ext cx="5009592" cy="1633251"/>
            <a:chOff x="5655083" y="3616587"/>
            <a:chExt cx="5009592" cy="1633251"/>
          </a:xfrm>
        </p:grpSpPr>
        <p:sp>
          <p:nvSpPr>
            <p:cNvPr id="7" name="文本框 6">
              <a:extLst>
                <a:ext uri="{FF2B5EF4-FFF2-40B4-BE49-F238E27FC236}">
                  <a16:creationId xmlns:a16="http://schemas.microsoft.com/office/drawing/2014/main" id="{E95334DF-2DED-A04F-9416-B33AB2A14A87}"/>
                </a:ext>
              </a:extLst>
            </p:cNvPr>
            <p:cNvSpPr txBox="1"/>
            <p:nvPr/>
          </p:nvSpPr>
          <p:spPr>
            <a:xfrm>
              <a:off x="7355233" y="3616587"/>
              <a:ext cx="1417376" cy="400110"/>
            </a:xfrm>
            <a:prstGeom prst="rect">
              <a:avLst/>
            </a:prstGeom>
            <a:noFill/>
          </p:spPr>
          <p:txBody>
            <a:bodyPr wrap="none" rtlCol="0">
              <a:spAutoFit/>
            </a:bodyPr>
            <a:lstStyle/>
            <a:p>
              <a:r>
                <a:rPr kumimoji="1" lang="en-US" altLang="zh-CN" sz="2000" b="1" dirty="0">
                  <a:latin typeface="Comic Sans MS" panose="030F0902030302020204" pitchFamily="66" charset="0"/>
                  <a:ea typeface="STHupo" panose="02010800040101010101" pitchFamily="2" charset="-122"/>
                </a:rPr>
                <a:t>Semantics</a:t>
              </a:r>
              <a:endParaRPr kumimoji="1" lang="zh-CN" altLang="en-US" sz="2000" b="1" dirty="0">
                <a:latin typeface="Comic Sans MS" panose="030F0902030302020204" pitchFamily="66" charset="0"/>
                <a:ea typeface="STHupo" panose="02010800040101010101" pitchFamily="2" charset="-122"/>
              </a:endParaRPr>
            </a:p>
          </p:txBody>
        </p:sp>
        <p:sp>
          <p:nvSpPr>
            <p:cNvPr id="14" name="文本框 13">
              <a:extLst>
                <a:ext uri="{FF2B5EF4-FFF2-40B4-BE49-F238E27FC236}">
                  <a16:creationId xmlns:a16="http://schemas.microsoft.com/office/drawing/2014/main" id="{13721B3C-B299-4C46-82E3-6D7368809CCE}"/>
                </a:ext>
              </a:extLst>
            </p:cNvPr>
            <p:cNvSpPr txBox="1"/>
            <p:nvPr/>
          </p:nvSpPr>
          <p:spPr>
            <a:xfrm>
              <a:off x="8440989" y="4511174"/>
              <a:ext cx="2223686" cy="738664"/>
            </a:xfrm>
            <a:prstGeom prst="rect">
              <a:avLst/>
            </a:prstGeom>
            <a:noFill/>
          </p:spPr>
          <p:txBody>
            <a:bodyPr wrap="none" rtlCol="0">
              <a:spAutoFit/>
            </a:bodyPr>
            <a:lstStyle/>
            <a:p>
              <a:pPr algn="ctr"/>
              <a:r>
                <a:rPr kumimoji="1" lang="en-US" altLang="zh-CN" sz="1400" b="1" dirty="0">
                  <a:latin typeface="Helvetica" pitchFamily="2" charset="0"/>
                </a:rPr>
                <a:t>High Level</a:t>
              </a:r>
            </a:p>
            <a:p>
              <a:pPr algn="ctr"/>
              <a:r>
                <a:rPr kumimoji="1" lang="en-US" altLang="zh-CN" sz="1400" dirty="0">
                  <a:latin typeface="Helvetica" pitchFamily="2" charset="0"/>
                </a:rPr>
                <a:t>Field names: does a field </a:t>
              </a:r>
            </a:p>
            <a:p>
              <a:pPr algn="ctr"/>
              <a:r>
                <a:rPr kumimoji="1" lang="en-US" altLang="zh-CN" sz="1400" dirty="0">
                  <a:latin typeface="Helvetica" pitchFamily="2" charset="0"/>
                </a:rPr>
                <a:t>represent length? </a:t>
              </a:r>
              <a:endParaRPr kumimoji="1" lang="zh-CN" altLang="en-US" sz="1400" dirty="0">
                <a:latin typeface="Helvetica" pitchFamily="2" charset="0"/>
              </a:endParaRPr>
            </a:p>
          </p:txBody>
        </p:sp>
        <p:sp>
          <p:nvSpPr>
            <p:cNvPr id="15" name="文本框 14">
              <a:extLst>
                <a:ext uri="{FF2B5EF4-FFF2-40B4-BE49-F238E27FC236}">
                  <a16:creationId xmlns:a16="http://schemas.microsoft.com/office/drawing/2014/main" id="{3B346E93-A9EE-3D40-976F-221D6A3CA11D}"/>
                </a:ext>
              </a:extLst>
            </p:cNvPr>
            <p:cNvSpPr txBox="1"/>
            <p:nvPr/>
          </p:nvSpPr>
          <p:spPr>
            <a:xfrm>
              <a:off x="5655083" y="4511174"/>
              <a:ext cx="2076209" cy="738664"/>
            </a:xfrm>
            <a:prstGeom prst="rect">
              <a:avLst/>
            </a:prstGeom>
            <a:noFill/>
          </p:spPr>
          <p:txBody>
            <a:bodyPr wrap="none" rtlCol="0">
              <a:spAutoFit/>
            </a:bodyPr>
            <a:lstStyle/>
            <a:p>
              <a:pPr algn="ctr"/>
              <a:r>
                <a:rPr kumimoji="1" lang="en-US" altLang="zh-CN" sz="1400" b="1" dirty="0">
                  <a:latin typeface="Helvetica" pitchFamily="2" charset="0"/>
                </a:rPr>
                <a:t>Low Level</a:t>
              </a:r>
              <a:endParaRPr kumimoji="1" lang="en-US" altLang="zh-CN" sz="1400" dirty="0">
                <a:latin typeface="Helvetica" pitchFamily="2" charset="0"/>
              </a:endParaRPr>
            </a:p>
            <a:p>
              <a:pPr algn="ctr"/>
              <a:r>
                <a:rPr kumimoji="1" lang="en-US" altLang="zh-CN" sz="1400" dirty="0">
                  <a:latin typeface="Helvetica" pitchFamily="2" charset="0"/>
                </a:rPr>
                <a:t>Single Field Constraints</a:t>
              </a:r>
            </a:p>
            <a:p>
              <a:pPr algn="ctr"/>
              <a:r>
                <a:rPr kumimoji="1" lang="en-US" altLang="zh-CN" sz="1400" dirty="0">
                  <a:latin typeface="Helvetica" pitchFamily="2" charset="0"/>
                </a:rPr>
                <a:t>Cross Field Constraints</a:t>
              </a:r>
              <a:endParaRPr kumimoji="1" lang="zh-CN" altLang="en-US" sz="1400" dirty="0">
                <a:latin typeface="Helvetica" pitchFamily="2" charset="0"/>
              </a:endParaRPr>
            </a:p>
          </p:txBody>
        </p:sp>
        <p:cxnSp>
          <p:nvCxnSpPr>
            <p:cNvPr id="16" name="直线箭头连接符 15">
              <a:extLst>
                <a:ext uri="{FF2B5EF4-FFF2-40B4-BE49-F238E27FC236}">
                  <a16:creationId xmlns:a16="http://schemas.microsoft.com/office/drawing/2014/main" id="{110121E6-0A58-4542-9DCA-AB2B25E78B2B}"/>
                </a:ext>
              </a:extLst>
            </p:cNvPr>
            <p:cNvCxnSpPr>
              <a:cxnSpLocks/>
            </p:cNvCxnSpPr>
            <p:nvPr/>
          </p:nvCxnSpPr>
          <p:spPr>
            <a:xfrm>
              <a:off x="6693187" y="4198343"/>
              <a:ext cx="0" cy="31283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线箭头连接符 17">
              <a:extLst>
                <a:ext uri="{FF2B5EF4-FFF2-40B4-BE49-F238E27FC236}">
                  <a16:creationId xmlns:a16="http://schemas.microsoft.com/office/drawing/2014/main" id="{3E523968-0707-F541-9985-E7C44B856317}"/>
                </a:ext>
              </a:extLst>
            </p:cNvPr>
            <p:cNvCxnSpPr>
              <a:cxnSpLocks/>
            </p:cNvCxnSpPr>
            <p:nvPr/>
          </p:nvCxnSpPr>
          <p:spPr>
            <a:xfrm>
              <a:off x="9459478" y="4198343"/>
              <a:ext cx="0" cy="31564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连接符 19">
              <a:extLst>
                <a:ext uri="{FF2B5EF4-FFF2-40B4-BE49-F238E27FC236}">
                  <a16:creationId xmlns:a16="http://schemas.microsoft.com/office/drawing/2014/main" id="{CEB06D80-94DF-B54D-90BA-A7504BECAEBE}"/>
                </a:ext>
              </a:extLst>
            </p:cNvPr>
            <p:cNvCxnSpPr/>
            <p:nvPr/>
          </p:nvCxnSpPr>
          <p:spPr>
            <a:xfrm>
              <a:off x="6693187" y="4198343"/>
              <a:ext cx="27662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299F0F77-89E4-6243-8B26-91B88189BB06}"/>
                </a:ext>
              </a:extLst>
            </p:cNvPr>
            <p:cNvCxnSpPr>
              <a:cxnSpLocks/>
              <a:endCxn id="7" idx="2"/>
            </p:cNvCxnSpPr>
            <p:nvPr/>
          </p:nvCxnSpPr>
          <p:spPr>
            <a:xfrm flipV="1">
              <a:off x="8063921" y="4016697"/>
              <a:ext cx="0" cy="1816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7" name="文本框 26">
            <a:extLst>
              <a:ext uri="{FF2B5EF4-FFF2-40B4-BE49-F238E27FC236}">
                <a16:creationId xmlns:a16="http://schemas.microsoft.com/office/drawing/2014/main" id="{A7393C78-322B-4D4A-AB56-E12A784A4AAB}"/>
              </a:ext>
            </a:extLst>
          </p:cNvPr>
          <p:cNvSpPr txBox="1"/>
          <p:nvPr/>
        </p:nvSpPr>
        <p:spPr>
          <a:xfrm>
            <a:off x="619155" y="4737956"/>
            <a:ext cx="3595856" cy="1295868"/>
          </a:xfrm>
          <a:prstGeom prst="rect">
            <a:avLst/>
          </a:prstGeom>
          <a:noFill/>
        </p:spPr>
        <p:txBody>
          <a:bodyPr wrap="none" rtlCol="0">
            <a:spAutoFit/>
          </a:bodyPr>
          <a:lstStyle/>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int16_t</a:t>
            </a:r>
            <a:r>
              <a:rPr kumimoji="1" lang="en-US" altLang="zh-CN" dirty="0">
                <a:latin typeface="Calibri" panose="020F0502020204030204" pitchFamily="34" charset="0"/>
                <a:ea typeface="Ayuthaya" pitchFamily="2" charset="-34"/>
                <a:cs typeface="Calibri" panose="020F0502020204030204" pitchFamily="34" charset="0"/>
              </a:rPr>
              <a:t> length = pkt[1] &lt;&lt; 8 | pkt[0];</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if</a:t>
            </a:r>
            <a:r>
              <a:rPr kumimoji="1" lang="en-US" altLang="zh-CN" dirty="0">
                <a:latin typeface="Calibri" panose="020F0502020204030204" pitchFamily="34" charset="0"/>
                <a:ea typeface="Ayuthaya" pitchFamily="2" charset="-34"/>
                <a:cs typeface="Calibri" panose="020F0502020204030204" pitchFamily="34" charset="0"/>
              </a:rPr>
              <a:t> (length != 10) </a:t>
            </a: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ERROR;</a:t>
            </a:r>
          </a:p>
          <a:p>
            <a:pPr>
              <a:lnSpc>
                <a:spcPct val="150000"/>
              </a:lnSpc>
            </a:pPr>
            <a:r>
              <a:rPr kumimoji="1" lang="en-US" altLang="zh-CN" b="1" dirty="0">
                <a:solidFill>
                  <a:srgbClr val="0432FF"/>
                </a:solidFill>
                <a:latin typeface="Calibri" panose="020F0502020204030204" pitchFamily="34" charset="0"/>
                <a:ea typeface="Ayuthaya" pitchFamily="2" charset="-34"/>
                <a:cs typeface="Calibri" panose="020F0502020204030204" pitchFamily="34" charset="0"/>
              </a:rPr>
              <a:t>return</a:t>
            </a:r>
            <a:r>
              <a:rPr kumimoji="1" lang="en-US" altLang="zh-CN" dirty="0">
                <a:latin typeface="Calibri" panose="020F0502020204030204" pitchFamily="34" charset="0"/>
                <a:ea typeface="Ayuthaya" pitchFamily="2" charset="-34"/>
                <a:cs typeface="Calibri" panose="020F0502020204030204" pitchFamily="34" charset="0"/>
              </a:rPr>
              <a:t> SUCCESS;</a:t>
            </a:r>
            <a:endParaRPr kumimoji="1" lang="zh-CN" altLang="en-US" dirty="0">
              <a:latin typeface="Calibri" panose="020F0502020204030204" pitchFamily="34" charset="0"/>
              <a:cs typeface="Calibri" panose="020F0502020204030204" pitchFamily="34" charset="0"/>
            </a:endParaRPr>
          </a:p>
        </p:txBody>
      </p:sp>
      <p:sp>
        <p:nvSpPr>
          <p:cNvPr id="29" name="文本框 28">
            <a:extLst>
              <a:ext uri="{FF2B5EF4-FFF2-40B4-BE49-F238E27FC236}">
                <a16:creationId xmlns:a16="http://schemas.microsoft.com/office/drawing/2014/main" id="{3A120829-E0AF-1E4E-9F71-1B0639359922}"/>
              </a:ext>
            </a:extLst>
          </p:cNvPr>
          <p:cNvSpPr txBox="1"/>
          <p:nvPr/>
        </p:nvSpPr>
        <p:spPr>
          <a:xfrm>
            <a:off x="5726244" y="4708416"/>
            <a:ext cx="5865708" cy="1298625"/>
          </a:xfrm>
          <a:prstGeom prst="rect">
            <a:avLst/>
          </a:prstGeom>
          <a:noFill/>
        </p:spPr>
        <p:txBody>
          <a:bodyPr wrap="none" rtlCol="0">
            <a:spAutoFit/>
          </a:bodyPr>
          <a:lstStyle/>
          <a:p>
            <a:pPr>
              <a:lnSpc>
                <a:spcPct val="150000"/>
              </a:lnSpc>
            </a:pPr>
            <a:r>
              <a:rPr kumimoji="1" lang="en-US" altLang="zh-CN" b="1" dirty="0">
                <a:latin typeface="Helvetica" pitchFamily="2" charset="0"/>
              </a:rPr>
              <a:t>Path Condition:   </a:t>
            </a:r>
            <a:r>
              <a:rPr kumimoji="1" lang="en-US" altLang="zh-CN" dirty="0">
                <a:highlight>
                  <a:srgbClr val="FFFF00"/>
                </a:highlight>
                <a:latin typeface="Calibri" panose="020F0502020204030204" pitchFamily="34" charset="0"/>
                <a:ea typeface="Ayuthaya" pitchFamily="2" charset="-34"/>
                <a:cs typeface="Calibri" panose="020F0502020204030204" pitchFamily="34" charset="0"/>
              </a:rPr>
              <a:t>pkt[1]pkt[0] == 10</a:t>
            </a:r>
          </a:p>
          <a:p>
            <a:pPr>
              <a:lnSpc>
                <a:spcPct val="150000"/>
              </a:lnSpc>
            </a:pPr>
            <a:r>
              <a:rPr kumimoji="1" lang="en-US" altLang="zh-CN" b="1" dirty="0">
                <a:latin typeface="Helvetica" pitchFamily="2" charset="0"/>
              </a:rPr>
              <a:t>Syntax</a:t>
            </a:r>
            <a:r>
              <a:rPr kumimoji="1" lang="en-US" altLang="zh-CN" dirty="0">
                <a:latin typeface="Helvetica" pitchFamily="2" charset="0"/>
              </a:rPr>
              <a:t>: little endianness, first two bytes is a field</a:t>
            </a:r>
          </a:p>
          <a:p>
            <a:pPr>
              <a:lnSpc>
                <a:spcPct val="150000"/>
              </a:lnSpc>
            </a:pPr>
            <a:r>
              <a:rPr kumimoji="1" lang="en-US" altLang="zh-CN" b="1" dirty="0">
                <a:latin typeface="Helvetica" pitchFamily="2" charset="0"/>
              </a:rPr>
              <a:t>Semantics</a:t>
            </a:r>
            <a:r>
              <a:rPr kumimoji="1" lang="en-US" altLang="zh-CN" dirty="0">
                <a:latin typeface="Helvetica" pitchFamily="2" charset="0"/>
              </a:rPr>
              <a:t>: the first field is length, which must equal 10</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32</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b="1" u="sng" dirty="0">
                <a:solidFill>
                  <a:schemeClr val="tx1"/>
                </a:solidFill>
                <a:latin typeface="Chalkboard" panose="03050602040202020205" pitchFamily="66" charset="0"/>
              </a:rPr>
              <a:t>Path condition</a:t>
            </a:r>
            <a:r>
              <a:rPr kumimoji="1" lang="en-US" altLang="zh-CN" sz="1800" dirty="0">
                <a:solidFill>
                  <a:schemeClr val="tx1"/>
                </a:solidFill>
                <a:latin typeface="Chalkboard" panose="03050602040202020205" pitchFamily="66" charset="0"/>
              </a:rPr>
              <a:t> implies both </a:t>
            </a:r>
            <a:r>
              <a:rPr kumimoji="1" lang="en-US" altLang="zh-CN" sz="1800" b="1" u="sng" dirty="0">
                <a:solidFill>
                  <a:schemeClr val="tx1"/>
                </a:solidFill>
                <a:latin typeface="Chalkboard" panose="03050602040202020205" pitchFamily="66" charset="0"/>
              </a:rPr>
              <a:t>syntax</a:t>
            </a:r>
            <a:r>
              <a:rPr kumimoji="1" lang="en-US" altLang="zh-CN" sz="1800" dirty="0">
                <a:solidFill>
                  <a:schemeClr val="tx1"/>
                </a:solidFill>
                <a:latin typeface="Chalkboard" panose="03050602040202020205" pitchFamily="66" charset="0"/>
              </a:rPr>
              <a:t> and </a:t>
            </a:r>
            <a:r>
              <a:rPr kumimoji="1" lang="en-US" altLang="zh-CN" sz="1800" b="1" u="sng" dirty="0">
                <a:solidFill>
                  <a:schemeClr val="tx1"/>
                </a:solidFill>
                <a:latin typeface="Chalkboard" panose="03050602040202020205" pitchFamily="66" charset="0"/>
              </a:rPr>
              <a:t>semantics</a:t>
            </a:r>
            <a:r>
              <a:rPr kumimoji="1" lang="en-US" altLang="zh-CN" sz="1800" dirty="0">
                <a:solidFill>
                  <a:schemeClr val="tx1"/>
                </a:solidFill>
                <a:latin typeface="Chalkboard" panose="03050602040202020205" pitchFamily="66" charset="0"/>
              </a:rPr>
              <a:t> of protocol formats</a:t>
            </a:r>
          </a:p>
        </p:txBody>
      </p:sp>
    </p:spTree>
    <p:extLst>
      <p:ext uri="{BB962C8B-B14F-4D97-AF65-F5344CB8AC3E}">
        <p14:creationId xmlns:p14="http://schemas.microsoft.com/office/powerpoint/2010/main" val="3989152464"/>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 name="组合 60">
            <a:extLst>
              <a:ext uri="{FF2B5EF4-FFF2-40B4-BE49-F238E27FC236}">
                <a16:creationId xmlns:a16="http://schemas.microsoft.com/office/drawing/2014/main" id="{2E31D401-EE77-ED41-86BD-270FE4BCEE37}"/>
              </a:ext>
            </a:extLst>
          </p:cNvPr>
          <p:cNvGrpSpPr/>
          <p:nvPr/>
        </p:nvGrpSpPr>
        <p:grpSpPr>
          <a:xfrm>
            <a:off x="557780" y="2501732"/>
            <a:ext cx="4518269" cy="1325564"/>
            <a:chOff x="7257718" y="2126368"/>
            <a:chExt cx="4518269" cy="1325564"/>
          </a:xfrm>
        </p:grpSpPr>
        <p:sp>
          <p:nvSpPr>
            <p:cNvPr id="62" name="矩形 61">
              <a:extLst>
                <a:ext uri="{FF2B5EF4-FFF2-40B4-BE49-F238E27FC236}">
                  <a16:creationId xmlns:a16="http://schemas.microsoft.com/office/drawing/2014/main" id="{5DEFD9C0-0713-E54E-BD57-47A457B5666B}"/>
                </a:ext>
              </a:extLst>
            </p:cNvPr>
            <p:cNvSpPr/>
            <p:nvPr/>
          </p:nvSpPr>
          <p:spPr>
            <a:xfrm>
              <a:off x="7257718" y="2126368"/>
              <a:ext cx="4518269" cy="1325564"/>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63" name="文本框 62">
              <a:extLst>
                <a:ext uri="{FF2B5EF4-FFF2-40B4-BE49-F238E27FC236}">
                  <a16:creationId xmlns:a16="http://schemas.microsoft.com/office/drawing/2014/main" id="{A64201EF-4499-374E-8640-0D1B7027F90C}"/>
                </a:ext>
              </a:extLst>
            </p:cNvPr>
            <p:cNvSpPr txBox="1"/>
            <p:nvPr/>
          </p:nvSpPr>
          <p:spPr>
            <a:xfrm>
              <a:off x="7308751" y="2202630"/>
              <a:ext cx="1112804" cy="830997"/>
            </a:xfrm>
            <a:prstGeom prst="rect">
              <a:avLst/>
            </a:prstGeom>
            <a:noFill/>
          </p:spPr>
          <p:txBody>
            <a:bodyPr wrap="none" rtlCol="0">
              <a:spAutoFit/>
            </a:bodyPr>
            <a:lstStyle/>
            <a:p>
              <a:pPr algn="r"/>
              <a:r>
                <a:rPr kumimoji="1" lang="en-US" altLang="zh-CN" sz="1600" dirty="0">
                  <a:latin typeface="Chalkboard" panose="03050602040202020205" pitchFamily="66" charset="0"/>
                </a:rPr>
                <a:t>TCP </a:t>
              </a:r>
              <a:r>
                <a:rPr kumimoji="1" lang="en-US" altLang="zh-CN" sz="1600" dirty="0">
                  <a:latin typeface="Chalkboard" panose="03050602040202020205" pitchFamily="66" charset="0"/>
                  <a:sym typeface="Wingdings" pitchFamily="2" charset="2"/>
                </a:rPr>
                <a:t></a:t>
              </a:r>
            </a:p>
            <a:p>
              <a:pPr algn="r"/>
              <a:r>
                <a:rPr kumimoji="1" lang="en-US" altLang="zh-CN" sz="1600" dirty="0">
                  <a:latin typeface="Chalkboard" panose="03050602040202020205" pitchFamily="66" charset="0"/>
                  <a:sym typeface="Wingdings" pitchFamily="2" charset="2"/>
                </a:rPr>
                <a:t>Header </a:t>
              </a:r>
            </a:p>
            <a:p>
              <a:pPr algn="r"/>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64" name="文本框 63">
              <a:extLst>
                <a:ext uri="{FF2B5EF4-FFF2-40B4-BE49-F238E27FC236}">
                  <a16:creationId xmlns:a16="http://schemas.microsoft.com/office/drawing/2014/main" id="{72A8586C-7858-994D-873E-87270F784D5B}"/>
                </a:ext>
              </a:extLst>
            </p:cNvPr>
            <p:cNvSpPr txBox="1"/>
            <p:nvPr/>
          </p:nvSpPr>
          <p:spPr>
            <a:xfrm>
              <a:off x="8488398" y="2202630"/>
              <a:ext cx="2504212" cy="830997"/>
            </a:xfrm>
            <a:prstGeom prst="rect">
              <a:avLst/>
            </a:prstGeom>
            <a:noFill/>
          </p:spPr>
          <p:txBody>
            <a:bodyPr wrap="none" rtlCol="0">
              <a:spAutoFit/>
            </a:bodyPr>
            <a:lstStyle/>
            <a:p>
              <a:r>
                <a:rPr kumimoji="1" lang="en-US" altLang="zh-CN" sz="1600" dirty="0">
                  <a:latin typeface="Chalkboard" panose="03050602040202020205" pitchFamily="66" charset="0"/>
                  <a:sym typeface="Wingdings" pitchFamily="2" charset="2"/>
                </a:rPr>
                <a:t>Header Data</a:t>
              </a:r>
            </a:p>
            <a:p>
              <a:r>
                <a:rPr kumimoji="1" lang="en-US" altLang="zh-CN" sz="1600" dirty="0" err="1">
                  <a:latin typeface="Chalkboard" panose="03050602040202020205" pitchFamily="66" charset="0"/>
                  <a:sym typeface="Wingdings" pitchFamily="2" charset="2"/>
                </a:rPr>
                <a:t>Src</a:t>
              </a:r>
              <a:r>
                <a:rPr kumimoji="1" lang="en-US" altLang="zh-CN" sz="1600" dirty="0">
                  <a:latin typeface="Chalkboard" panose="03050602040202020205" pitchFamily="66" charset="0"/>
                  <a:sym typeface="Wingdings" pitchFamily="2" charset="2"/>
                </a:rPr>
                <a:t> </a:t>
              </a:r>
              <a:r>
                <a:rPr kumimoji="1" lang="en-US" altLang="zh-CN" sz="1600" dirty="0" err="1">
                  <a:latin typeface="Chalkboard" panose="03050602040202020205" pitchFamily="66" charset="0"/>
                  <a:sym typeface="Wingdings" pitchFamily="2" charset="2"/>
                </a:rPr>
                <a:t>Dest</a:t>
              </a:r>
              <a:r>
                <a:rPr kumimoji="1" lang="en-US" altLang="zh-CN" sz="1600" dirty="0">
                  <a:latin typeface="Chalkboard" panose="03050602040202020205" pitchFamily="66" charset="0"/>
                  <a:sym typeface="Wingdings" pitchFamily="2" charset="2"/>
                </a:rPr>
                <a:t> … </a:t>
              </a:r>
              <a:r>
                <a:rPr kumimoji="1" lang="en-US" altLang="zh-CN" sz="1600" dirty="0" err="1">
                  <a:latin typeface="Chalkboard" panose="03050602040202020205" pitchFamily="66" charset="0"/>
                  <a:sym typeface="Wingdings" pitchFamily="2" charset="2"/>
                </a:rPr>
                <a:t>HeaderLen</a:t>
              </a:r>
              <a:r>
                <a:rPr kumimoji="1" lang="en-US" altLang="zh-CN" sz="1600" dirty="0">
                  <a:latin typeface="Chalkboard" panose="03050602040202020205" pitchFamily="66" charset="0"/>
                  <a:sym typeface="Wingdings" pitchFamily="2" charset="2"/>
                </a:rPr>
                <a:t> …</a:t>
              </a:r>
            </a:p>
            <a:p>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65" name="文本框 64">
              <a:extLst>
                <a:ext uri="{FF2B5EF4-FFF2-40B4-BE49-F238E27FC236}">
                  <a16:creationId xmlns:a16="http://schemas.microsoft.com/office/drawing/2014/main" id="{C453B39F-9091-234C-9254-67E8D373EC2B}"/>
                </a:ext>
              </a:extLst>
            </p:cNvPr>
            <p:cNvSpPr txBox="1"/>
            <p:nvPr/>
          </p:nvSpPr>
          <p:spPr>
            <a:xfrm>
              <a:off x="8274586" y="3033579"/>
              <a:ext cx="2430474"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Format Syntax in BNF</a:t>
              </a:r>
              <a:endParaRPr kumimoji="1" lang="zh-CN" altLang="en-US" sz="1600" b="1" dirty="0">
                <a:latin typeface="Microsoft YaHei" panose="020B0503020204020204" pitchFamily="34" charset="-122"/>
                <a:ea typeface="Microsoft YaHei" panose="020B0503020204020204" pitchFamily="34" charset="-122"/>
              </a:endParaRPr>
            </a:p>
          </p:txBody>
        </p:sp>
      </p:grpSp>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33</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spTree>
    <p:extLst>
      <p:ext uri="{BB962C8B-B14F-4D97-AF65-F5344CB8AC3E}">
        <p14:creationId xmlns:p14="http://schemas.microsoft.com/office/powerpoint/2010/main" val="893225334"/>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34</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grpSp>
        <p:nvGrpSpPr>
          <p:cNvPr id="34" name="组合 33">
            <a:extLst>
              <a:ext uri="{FF2B5EF4-FFF2-40B4-BE49-F238E27FC236}">
                <a16:creationId xmlns:a16="http://schemas.microsoft.com/office/drawing/2014/main" id="{BF2A868A-D97C-A349-8D6E-A9F1B7D5B095}"/>
              </a:ext>
            </a:extLst>
          </p:cNvPr>
          <p:cNvGrpSpPr/>
          <p:nvPr/>
        </p:nvGrpSpPr>
        <p:grpSpPr>
          <a:xfrm>
            <a:off x="779369" y="2717725"/>
            <a:ext cx="2984414" cy="3010713"/>
            <a:chOff x="1379048" y="162998"/>
            <a:chExt cx="2984414" cy="3010713"/>
          </a:xfrm>
        </p:grpSpPr>
        <p:sp>
          <p:nvSpPr>
            <p:cNvPr id="35" name="文本框 34">
              <a:extLst>
                <a:ext uri="{FF2B5EF4-FFF2-40B4-BE49-F238E27FC236}">
                  <a16:creationId xmlns:a16="http://schemas.microsoft.com/office/drawing/2014/main" id="{FB733A5F-209A-324D-8646-0C3F35562218}"/>
                </a:ext>
              </a:extLst>
            </p:cNvPr>
            <p:cNvSpPr txBox="1"/>
            <p:nvPr/>
          </p:nvSpPr>
          <p:spPr>
            <a:xfrm>
              <a:off x="1609182" y="162998"/>
              <a:ext cx="2754280" cy="3008772"/>
            </a:xfrm>
            <a:prstGeom prst="rect">
              <a:avLst/>
            </a:prstGeom>
            <a:noFill/>
          </p:spPr>
          <p:txBody>
            <a:bodyPr wrap="none" rtlCol="0">
              <a:spAutoFit/>
            </a:bodyPr>
            <a:lstStyle/>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void</a:t>
              </a:r>
              <a:r>
                <a:rPr lang="en" altLang="zh-CN" sz="1600" dirty="0">
                  <a:latin typeface="Calibri" panose="020F0502020204030204" pitchFamily="34" charset="0"/>
                  <a:ea typeface="Ayuthaya" pitchFamily="2" charset="-34"/>
                  <a:cs typeface="Calibri" panose="020F0502020204030204" pitchFamily="34" charset="0"/>
                </a:rPr>
                <a:t> </a:t>
              </a:r>
              <a:r>
                <a:rPr lang="en" altLang="zh-CN" sz="1600" dirty="0" err="1">
                  <a:latin typeface="Calibri" panose="020F0502020204030204" pitchFamily="34" charset="0"/>
                  <a:ea typeface="Ayuthaya" pitchFamily="2" charset="-34"/>
                  <a:cs typeface="Calibri" panose="020F0502020204030204" pitchFamily="34" charset="0"/>
                </a:rPr>
                <a:t>parse_packet</a:t>
              </a:r>
              <a:r>
                <a:rPr lang="en" altLang="zh-CN" sz="1600" dirty="0">
                  <a:latin typeface="Calibri" panose="020F0502020204030204" pitchFamily="34" charset="0"/>
                  <a:ea typeface="Ayuthaya" pitchFamily="2" charset="-34"/>
                  <a:cs typeface="Calibri" panose="020F0502020204030204" pitchFamily="34" charset="0"/>
                </a:rPr>
                <a:t>(</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*pkt)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code = pkt[0];</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if</a:t>
              </a:r>
              <a:r>
                <a:rPr lang="en" altLang="zh-CN" sz="1600" dirty="0">
                  <a:latin typeface="Calibri" panose="020F0502020204030204" pitchFamily="34" charset="0"/>
                  <a:ea typeface="Ayuthaya" pitchFamily="2" charset="-34"/>
                  <a:cs typeface="Calibri" panose="020F0502020204030204" pitchFamily="34" charset="0"/>
                </a:rPr>
                <a:t> (code == 0)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    else</a:t>
              </a:r>
              <a:r>
                <a:rPr lang="en" altLang="zh-CN" sz="1600" dirty="0">
                  <a:latin typeface="Calibri" panose="020F0502020204030204" pitchFamily="34" charset="0"/>
                  <a:ea typeface="Ayuthaya" pitchFamily="2" charset="-34"/>
                  <a:cs typeface="Calibri" panose="020F0502020204030204" pitchFamily="34" charset="0"/>
                </a:rPr>
                <a: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assert</a:t>
              </a:r>
              <a:r>
                <a:rPr lang="en" altLang="zh-CN" sz="1600" dirty="0">
                  <a:latin typeface="Calibri" panose="020F0502020204030204" pitchFamily="34" charset="0"/>
                  <a:ea typeface="Ayuthaya" pitchFamily="2" charset="-34"/>
                  <a:cs typeface="Calibri" panose="020F0502020204030204" pitchFamily="34" charset="0"/>
                </a:rPr>
                <a:t>(ctrl == 0);    </a:t>
              </a:r>
              <a:endParaRPr lang="en" altLang="zh-CN" sz="1600" dirty="0">
                <a:solidFill>
                  <a:schemeClr val="accent6">
                    <a:lumMod val="75000"/>
                  </a:schemeClr>
                </a:solidFill>
                <a:latin typeface="Calibri" panose="020F0502020204030204" pitchFamily="34" charset="0"/>
                <a:ea typeface="Ayuthaya" pitchFamily="2" charset="-34"/>
                <a:cs typeface="Calibri" panose="020F0502020204030204" pitchFamily="34" charset="0"/>
              </a:endParaRP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a:t>
              </a:r>
            </a:p>
          </p:txBody>
        </p:sp>
        <p:sp>
          <p:nvSpPr>
            <p:cNvPr id="36" name="文本框 35">
              <a:extLst>
                <a:ext uri="{FF2B5EF4-FFF2-40B4-BE49-F238E27FC236}">
                  <a16:creationId xmlns:a16="http://schemas.microsoft.com/office/drawing/2014/main" id="{8466F0B8-B36C-5440-B50D-09B3D92043F1}"/>
                </a:ext>
              </a:extLst>
            </p:cNvPr>
            <p:cNvSpPr txBox="1"/>
            <p:nvPr/>
          </p:nvSpPr>
          <p:spPr>
            <a:xfrm>
              <a:off x="1379048" y="164939"/>
              <a:ext cx="340158" cy="3008772"/>
            </a:xfrm>
            <a:prstGeom prst="rect">
              <a:avLst/>
            </a:prstGeom>
            <a:noFill/>
          </p:spPr>
          <p:txBody>
            <a:bodyPr wrap="none" rtlCol="0">
              <a:spAutoFit/>
            </a:bodyPr>
            <a:lstStyle/>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1.</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2.</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3.</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4.</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5.</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6.</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7.</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8.</a:t>
              </a:r>
            </a:p>
          </p:txBody>
        </p:sp>
      </p:grpSp>
    </p:spTree>
    <p:extLst>
      <p:ext uri="{BB962C8B-B14F-4D97-AF65-F5344CB8AC3E}">
        <p14:creationId xmlns:p14="http://schemas.microsoft.com/office/powerpoint/2010/main" val="3668822890"/>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35</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sp>
        <p:nvSpPr>
          <p:cNvPr id="32" name="文本框 31">
            <a:extLst>
              <a:ext uri="{FF2B5EF4-FFF2-40B4-BE49-F238E27FC236}">
                <a16:creationId xmlns:a16="http://schemas.microsoft.com/office/drawing/2014/main" id="{91A4B58D-180E-2840-A57B-E686AAA88D65}"/>
              </a:ext>
            </a:extLst>
          </p:cNvPr>
          <p:cNvSpPr txBox="1"/>
          <p:nvPr/>
        </p:nvSpPr>
        <p:spPr>
          <a:xfrm>
            <a:off x="4974893" y="3095670"/>
            <a:ext cx="5017720" cy="421847"/>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mj-ea"/>
                <a:cs typeface="Calibri" panose="020F0502020204030204" pitchFamily="34" charset="0"/>
              </a:rPr>
              <a:t>(pkt[0] = 0 ∧ pkt[1] + 1 = 0)   ∨   (pkt[0] ≠ 0 ∧ pkt[1] - 1 = 0)</a:t>
            </a:r>
          </a:p>
        </p:txBody>
      </p:sp>
      <p:grpSp>
        <p:nvGrpSpPr>
          <p:cNvPr id="34" name="组合 33">
            <a:extLst>
              <a:ext uri="{FF2B5EF4-FFF2-40B4-BE49-F238E27FC236}">
                <a16:creationId xmlns:a16="http://schemas.microsoft.com/office/drawing/2014/main" id="{BF2A868A-D97C-A349-8D6E-A9F1B7D5B095}"/>
              </a:ext>
            </a:extLst>
          </p:cNvPr>
          <p:cNvGrpSpPr/>
          <p:nvPr/>
        </p:nvGrpSpPr>
        <p:grpSpPr>
          <a:xfrm>
            <a:off x="779369" y="2717725"/>
            <a:ext cx="2984414" cy="3054939"/>
            <a:chOff x="1379048" y="162998"/>
            <a:chExt cx="2984414" cy="3054939"/>
          </a:xfrm>
        </p:grpSpPr>
        <p:sp>
          <p:nvSpPr>
            <p:cNvPr id="35" name="文本框 34">
              <a:extLst>
                <a:ext uri="{FF2B5EF4-FFF2-40B4-BE49-F238E27FC236}">
                  <a16:creationId xmlns:a16="http://schemas.microsoft.com/office/drawing/2014/main" id="{FB733A5F-209A-324D-8646-0C3F35562218}"/>
                </a:ext>
              </a:extLst>
            </p:cNvPr>
            <p:cNvSpPr txBox="1"/>
            <p:nvPr/>
          </p:nvSpPr>
          <p:spPr>
            <a:xfrm>
              <a:off x="1609182" y="162998"/>
              <a:ext cx="2754280" cy="3054939"/>
            </a:xfrm>
            <a:prstGeom prst="rect">
              <a:avLst/>
            </a:prstGeom>
            <a:noFill/>
          </p:spPr>
          <p:txBody>
            <a:bodyPr wrap="none" rtlCol="0">
              <a:spAutoFit/>
            </a:bodyPr>
            <a:lstStyle/>
            <a:p>
              <a:pPr>
                <a:lnSpc>
                  <a:spcPct val="150000"/>
                </a:lnSpc>
              </a:pPr>
              <a:r>
                <a:rPr lang="en" altLang="zh-CN" sz="1600" b="1" dirty="0">
                  <a:solidFill>
                    <a:srgbClr val="0432FF"/>
                  </a:solidFill>
                  <a:latin typeface="Calibri" panose="020F0502020204030204" pitchFamily="34" charset="0"/>
                  <a:ea typeface="+mj-ea"/>
                  <a:cs typeface="Calibri" panose="020F0502020204030204" pitchFamily="34" charset="0"/>
                </a:rPr>
                <a:t>void</a:t>
              </a:r>
              <a:r>
                <a:rPr lang="en" altLang="zh-CN" sz="1600" dirty="0">
                  <a:latin typeface="Calibri" panose="020F0502020204030204" pitchFamily="34" charset="0"/>
                  <a:ea typeface="+mj-ea"/>
                  <a:cs typeface="Calibri" panose="020F0502020204030204" pitchFamily="34" charset="0"/>
                </a:rPr>
                <a:t> </a:t>
              </a:r>
              <a:r>
                <a:rPr lang="en" altLang="zh-CN" sz="1600" dirty="0" err="1">
                  <a:latin typeface="Calibri" panose="020F0502020204030204" pitchFamily="34" charset="0"/>
                  <a:ea typeface="+mj-ea"/>
                  <a:cs typeface="Calibri" panose="020F0502020204030204" pitchFamily="34" charset="0"/>
                </a:rPr>
                <a:t>parse_packet</a:t>
              </a:r>
              <a:r>
                <a:rPr lang="en" altLang="zh-CN" sz="1600" dirty="0">
                  <a:latin typeface="Calibri" panose="020F0502020204030204" pitchFamily="34" charset="0"/>
                  <a:ea typeface="+mj-ea"/>
                  <a:cs typeface="Calibri" panose="020F0502020204030204" pitchFamily="34" charset="0"/>
                </a:rPr>
                <a:t>(</a:t>
              </a:r>
              <a:r>
                <a:rPr lang="en" altLang="zh-CN" sz="1600" b="1" dirty="0">
                  <a:solidFill>
                    <a:srgbClr val="0432FF"/>
                  </a:solidFill>
                  <a:latin typeface="Calibri" panose="020F0502020204030204" pitchFamily="34" charset="0"/>
                  <a:ea typeface="+mj-ea"/>
                  <a:cs typeface="Calibri" panose="020F0502020204030204" pitchFamily="34" charset="0"/>
                </a:rPr>
                <a:t>byte</a:t>
              </a:r>
              <a:r>
                <a:rPr lang="en" altLang="zh-CN" sz="1600" dirty="0">
                  <a:latin typeface="Calibri" panose="020F0502020204030204" pitchFamily="34" charset="0"/>
                  <a:ea typeface="+mj-ea"/>
                  <a:cs typeface="Calibri" panose="020F0502020204030204" pitchFamily="34" charset="0"/>
                </a:rPr>
                <a:t> *pkt) {</a:t>
              </a:r>
            </a:p>
            <a:p>
              <a:pPr>
                <a:lnSpc>
                  <a:spcPct val="150000"/>
                </a:lnSpc>
              </a:pPr>
              <a:r>
                <a:rPr lang="en" altLang="zh-CN" sz="1600" dirty="0">
                  <a:latin typeface="Calibri" panose="020F0502020204030204" pitchFamily="34" charset="0"/>
                  <a:ea typeface="+mj-ea"/>
                  <a:cs typeface="Calibri" panose="020F0502020204030204" pitchFamily="34" charset="0"/>
                </a:rPr>
                <a:t>    </a:t>
              </a:r>
              <a:r>
                <a:rPr lang="en" altLang="zh-CN" sz="1600" b="1" dirty="0">
                  <a:solidFill>
                    <a:srgbClr val="0432FF"/>
                  </a:solidFill>
                  <a:latin typeface="Calibri" panose="020F0502020204030204" pitchFamily="34" charset="0"/>
                  <a:ea typeface="+mj-ea"/>
                  <a:cs typeface="Calibri" panose="020F0502020204030204" pitchFamily="34" charset="0"/>
                </a:rPr>
                <a:t>byte</a:t>
              </a:r>
              <a:r>
                <a:rPr lang="en" altLang="zh-CN" sz="1600" dirty="0">
                  <a:latin typeface="Calibri" panose="020F0502020204030204" pitchFamily="34" charset="0"/>
                  <a:ea typeface="+mj-ea"/>
                  <a:cs typeface="Calibri" panose="020F0502020204030204" pitchFamily="34" charset="0"/>
                </a:rPr>
                <a:t> code = pkt[0];</a:t>
              </a:r>
            </a:p>
            <a:p>
              <a:pPr>
                <a:lnSpc>
                  <a:spcPct val="150000"/>
                </a:lnSpc>
              </a:pPr>
              <a:r>
                <a:rPr lang="en" altLang="zh-CN" sz="1600" dirty="0">
                  <a:latin typeface="Calibri" panose="020F0502020204030204" pitchFamily="34" charset="0"/>
                  <a:ea typeface="+mj-ea"/>
                  <a:cs typeface="Calibri" panose="020F0502020204030204" pitchFamily="34" charset="0"/>
                </a:rPr>
                <a:t>    </a:t>
              </a:r>
              <a:r>
                <a:rPr lang="en" altLang="zh-CN" sz="1600" b="1" dirty="0">
                  <a:solidFill>
                    <a:srgbClr val="0432FF"/>
                  </a:solidFill>
                  <a:latin typeface="Calibri" panose="020F0502020204030204" pitchFamily="34" charset="0"/>
                  <a:ea typeface="+mj-ea"/>
                  <a:cs typeface="Calibri" panose="020F0502020204030204" pitchFamily="34" charset="0"/>
                </a:rPr>
                <a:t>if</a:t>
              </a:r>
              <a:r>
                <a:rPr lang="en" altLang="zh-CN" sz="1600" dirty="0">
                  <a:latin typeface="Calibri" panose="020F0502020204030204" pitchFamily="34" charset="0"/>
                  <a:ea typeface="+mj-ea"/>
                  <a:cs typeface="Calibri" panose="020F0502020204030204" pitchFamily="34" charset="0"/>
                </a:rPr>
                <a:t> (code == 0) </a:t>
              </a:r>
            </a:p>
            <a:p>
              <a:pPr>
                <a:lnSpc>
                  <a:spcPct val="150000"/>
                </a:lnSpc>
              </a:pPr>
              <a:r>
                <a:rPr lang="en" altLang="zh-CN" sz="1600" dirty="0">
                  <a:latin typeface="Calibri" panose="020F0502020204030204" pitchFamily="34" charset="0"/>
                  <a:ea typeface="+mj-ea"/>
                  <a:cs typeface="Calibri" panose="020F0502020204030204" pitchFamily="34" charset="0"/>
                </a:rPr>
                <a:t>        ctrl = pkt[1] + 1;</a:t>
              </a:r>
            </a:p>
            <a:p>
              <a:pPr>
                <a:lnSpc>
                  <a:spcPct val="150000"/>
                </a:lnSpc>
              </a:pPr>
              <a:r>
                <a:rPr lang="en" altLang="zh-CN" sz="1600" b="1" dirty="0">
                  <a:solidFill>
                    <a:srgbClr val="0432FF"/>
                  </a:solidFill>
                  <a:latin typeface="Calibri" panose="020F0502020204030204" pitchFamily="34" charset="0"/>
                  <a:ea typeface="+mj-ea"/>
                  <a:cs typeface="Calibri" panose="020F0502020204030204" pitchFamily="34" charset="0"/>
                </a:rPr>
                <a:t>    else</a:t>
              </a:r>
              <a:r>
                <a:rPr lang="en" altLang="zh-CN" sz="1600" dirty="0">
                  <a:latin typeface="Calibri" panose="020F0502020204030204" pitchFamily="34" charset="0"/>
                  <a:ea typeface="+mj-ea"/>
                  <a:cs typeface="Calibri" panose="020F0502020204030204" pitchFamily="34" charset="0"/>
                </a:rPr>
                <a:t> </a:t>
              </a:r>
            </a:p>
            <a:p>
              <a:pPr>
                <a:lnSpc>
                  <a:spcPct val="150000"/>
                </a:lnSpc>
              </a:pPr>
              <a:r>
                <a:rPr lang="en" altLang="zh-CN" sz="1600" dirty="0">
                  <a:latin typeface="Calibri" panose="020F0502020204030204" pitchFamily="34" charset="0"/>
                  <a:ea typeface="+mj-ea"/>
                  <a:cs typeface="Calibri" panose="020F0502020204030204" pitchFamily="34" charset="0"/>
                </a:rPr>
                <a:t>        ctrl = pkt[1] – 1;</a:t>
              </a:r>
            </a:p>
            <a:p>
              <a:pPr>
                <a:lnSpc>
                  <a:spcPct val="150000"/>
                </a:lnSpc>
              </a:pPr>
              <a:r>
                <a:rPr lang="en" altLang="zh-CN" sz="1600" dirty="0">
                  <a:latin typeface="Calibri" panose="020F0502020204030204" pitchFamily="34" charset="0"/>
                  <a:ea typeface="+mj-ea"/>
                  <a:cs typeface="Calibri" panose="020F0502020204030204" pitchFamily="34" charset="0"/>
                </a:rPr>
                <a:t>    </a:t>
              </a:r>
              <a:r>
                <a:rPr lang="en" altLang="zh-CN" sz="1600" b="1" dirty="0">
                  <a:solidFill>
                    <a:srgbClr val="0432FF"/>
                  </a:solidFill>
                  <a:latin typeface="Calibri" panose="020F0502020204030204" pitchFamily="34" charset="0"/>
                  <a:ea typeface="+mj-ea"/>
                  <a:cs typeface="Calibri" panose="020F0502020204030204" pitchFamily="34" charset="0"/>
                </a:rPr>
                <a:t>assert</a:t>
              </a:r>
              <a:r>
                <a:rPr lang="en" altLang="zh-CN" sz="1600" dirty="0">
                  <a:latin typeface="Calibri" panose="020F0502020204030204" pitchFamily="34" charset="0"/>
                  <a:ea typeface="+mj-ea"/>
                  <a:cs typeface="Calibri" panose="020F0502020204030204" pitchFamily="34" charset="0"/>
                </a:rPr>
                <a:t>(ctrl == 0);    </a:t>
              </a:r>
              <a:endParaRPr lang="en" altLang="zh-CN" sz="1600" dirty="0">
                <a:solidFill>
                  <a:schemeClr val="accent6">
                    <a:lumMod val="75000"/>
                  </a:schemeClr>
                </a:solidFill>
                <a:latin typeface="Calibri" panose="020F0502020204030204" pitchFamily="34" charset="0"/>
                <a:ea typeface="+mj-ea"/>
                <a:cs typeface="Calibri" panose="020F0502020204030204" pitchFamily="34" charset="0"/>
              </a:endParaRPr>
            </a:p>
            <a:p>
              <a:pPr>
                <a:lnSpc>
                  <a:spcPct val="150000"/>
                </a:lnSpc>
              </a:pPr>
              <a:r>
                <a:rPr lang="en" altLang="zh-CN" sz="1600" dirty="0">
                  <a:latin typeface="Calibri" panose="020F0502020204030204" pitchFamily="34" charset="0"/>
                  <a:ea typeface="+mj-ea"/>
                  <a:cs typeface="Calibri" panose="020F0502020204030204" pitchFamily="34" charset="0"/>
                </a:rPr>
                <a:t>}</a:t>
              </a:r>
            </a:p>
          </p:txBody>
        </p:sp>
        <p:sp>
          <p:nvSpPr>
            <p:cNvPr id="36" name="文本框 35">
              <a:extLst>
                <a:ext uri="{FF2B5EF4-FFF2-40B4-BE49-F238E27FC236}">
                  <a16:creationId xmlns:a16="http://schemas.microsoft.com/office/drawing/2014/main" id="{8466F0B8-B36C-5440-B50D-09B3D92043F1}"/>
                </a:ext>
              </a:extLst>
            </p:cNvPr>
            <p:cNvSpPr txBox="1"/>
            <p:nvPr/>
          </p:nvSpPr>
          <p:spPr>
            <a:xfrm>
              <a:off x="1379048" y="164939"/>
              <a:ext cx="340158" cy="3008772"/>
            </a:xfrm>
            <a:prstGeom prst="rect">
              <a:avLst/>
            </a:prstGeom>
            <a:noFill/>
          </p:spPr>
          <p:txBody>
            <a:bodyPr wrap="none" rtlCol="0">
              <a:spAutoFit/>
            </a:bodyPr>
            <a:lstStyle/>
            <a:p>
              <a:pPr algn="ctr">
                <a:lnSpc>
                  <a:spcPct val="150000"/>
                </a:lnSpc>
              </a:pPr>
              <a:r>
                <a:rPr kumimoji="1" lang="en-US" altLang="zh-CN" sz="1600" dirty="0">
                  <a:latin typeface="Calibri" panose="020F0502020204030204" pitchFamily="34" charset="0"/>
                  <a:ea typeface="+mj-ea"/>
                  <a:cs typeface="Calibri" panose="020F0502020204030204" pitchFamily="34" charset="0"/>
                </a:rPr>
                <a:t>1.</a:t>
              </a:r>
            </a:p>
            <a:p>
              <a:pPr algn="ctr">
                <a:lnSpc>
                  <a:spcPct val="150000"/>
                </a:lnSpc>
              </a:pPr>
              <a:r>
                <a:rPr kumimoji="1" lang="en-US" altLang="zh-CN" sz="1600" dirty="0">
                  <a:latin typeface="Calibri" panose="020F0502020204030204" pitchFamily="34" charset="0"/>
                  <a:ea typeface="+mj-ea"/>
                  <a:cs typeface="Calibri" panose="020F0502020204030204" pitchFamily="34" charset="0"/>
                </a:rPr>
                <a:t>2.</a:t>
              </a:r>
            </a:p>
            <a:p>
              <a:pPr algn="ctr">
                <a:lnSpc>
                  <a:spcPct val="150000"/>
                </a:lnSpc>
              </a:pPr>
              <a:r>
                <a:rPr kumimoji="1" lang="en-US" altLang="zh-CN" sz="1600" dirty="0">
                  <a:latin typeface="Calibri" panose="020F0502020204030204" pitchFamily="34" charset="0"/>
                  <a:ea typeface="+mj-ea"/>
                  <a:cs typeface="Calibri" panose="020F0502020204030204" pitchFamily="34" charset="0"/>
                </a:rPr>
                <a:t>3.</a:t>
              </a:r>
            </a:p>
            <a:p>
              <a:pPr algn="ctr">
                <a:lnSpc>
                  <a:spcPct val="150000"/>
                </a:lnSpc>
              </a:pPr>
              <a:r>
                <a:rPr kumimoji="1" lang="en-US" altLang="zh-CN" sz="1600" dirty="0">
                  <a:latin typeface="Calibri" panose="020F0502020204030204" pitchFamily="34" charset="0"/>
                  <a:ea typeface="+mj-ea"/>
                  <a:cs typeface="Calibri" panose="020F0502020204030204" pitchFamily="34" charset="0"/>
                </a:rPr>
                <a:t>4.</a:t>
              </a:r>
            </a:p>
            <a:p>
              <a:pPr algn="ctr">
                <a:lnSpc>
                  <a:spcPct val="150000"/>
                </a:lnSpc>
              </a:pPr>
              <a:r>
                <a:rPr kumimoji="1" lang="en-US" altLang="zh-CN" sz="1600" dirty="0">
                  <a:latin typeface="Calibri" panose="020F0502020204030204" pitchFamily="34" charset="0"/>
                  <a:ea typeface="+mj-ea"/>
                  <a:cs typeface="Calibri" panose="020F0502020204030204" pitchFamily="34" charset="0"/>
                </a:rPr>
                <a:t>5.</a:t>
              </a:r>
            </a:p>
            <a:p>
              <a:pPr algn="ctr">
                <a:lnSpc>
                  <a:spcPct val="150000"/>
                </a:lnSpc>
              </a:pPr>
              <a:r>
                <a:rPr kumimoji="1" lang="en-US" altLang="zh-CN" sz="1600" dirty="0">
                  <a:latin typeface="Calibri" panose="020F0502020204030204" pitchFamily="34" charset="0"/>
                  <a:ea typeface="+mj-ea"/>
                  <a:cs typeface="Calibri" panose="020F0502020204030204" pitchFamily="34" charset="0"/>
                </a:rPr>
                <a:t>6.</a:t>
              </a:r>
            </a:p>
            <a:p>
              <a:pPr algn="ctr">
                <a:lnSpc>
                  <a:spcPct val="150000"/>
                </a:lnSpc>
              </a:pPr>
              <a:r>
                <a:rPr kumimoji="1" lang="en-US" altLang="zh-CN" sz="1600" dirty="0">
                  <a:latin typeface="Calibri" panose="020F0502020204030204" pitchFamily="34" charset="0"/>
                  <a:ea typeface="+mj-ea"/>
                  <a:cs typeface="Calibri" panose="020F0502020204030204" pitchFamily="34" charset="0"/>
                </a:rPr>
                <a:t>7.</a:t>
              </a:r>
            </a:p>
            <a:p>
              <a:pPr algn="ctr">
                <a:lnSpc>
                  <a:spcPct val="150000"/>
                </a:lnSpc>
              </a:pPr>
              <a:r>
                <a:rPr kumimoji="1" lang="en-US" altLang="zh-CN" sz="1600" dirty="0">
                  <a:latin typeface="Calibri" panose="020F0502020204030204" pitchFamily="34" charset="0"/>
                  <a:ea typeface="+mj-ea"/>
                  <a:cs typeface="Calibri" panose="020F0502020204030204" pitchFamily="34" charset="0"/>
                </a:rPr>
                <a:t>8.</a:t>
              </a:r>
            </a:p>
          </p:txBody>
        </p:sp>
      </p:grpSp>
      <p:sp>
        <p:nvSpPr>
          <p:cNvPr id="8" name="文本框 7">
            <a:extLst>
              <a:ext uri="{FF2B5EF4-FFF2-40B4-BE49-F238E27FC236}">
                <a16:creationId xmlns:a16="http://schemas.microsoft.com/office/drawing/2014/main" id="{314FF1DE-820E-D046-8E2D-BB1D64DDDCB2}"/>
              </a:ext>
            </a:extLst>
          </p:cNvPr>
          <p:cNvSpPr txBox="1"/>
          <p:nvPr/>
        </p:nvSpPr>
        <p:spPr>
          <a:xfrm>
            <a:off x="4546696" y="2757118"/>
            <a:ext cx="142282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Path Condition:</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49" name="文本框 48">
            <a:extLst>
              <a:ext uri="{FF2B5EF4-FFF2-40B4-BE49-F238E27FC236}">
                <a16:creationId xmlns:a16="http://schemas.microsoft.com/office/drawing/2014/main" id="{D809CD55-EE96-B84E-ACD9-943108916321}"/>
              </a:ext>
            </a:extLst>
          </p:cNvPr>
          <p:cNvSpPr txBox="1"/>
          <p:nvPr/>
        </p:nvSpPr>
        <p:spPr>
          <a:xfrm>
            <a:off x="4546696" y="3649968"/>
            <a:ext cx="16648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BNF-Style Format:</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Tree>
    <p:extLst>
      <p:ext uri="{BB962C8B-B14F-4D97-AF65-F5344CB8AC3E}">
        <p14:creationId xmlns:p14="http://schemas.microsoft.com/office/powerpoint/2010/main" val="325027539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36</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sp>
        <p:nvSpPr>
          <p:cNvPr id="32" name="文本框 31">
            <a:extLst>
              <a:ext uri="{FF2B5EF4-FFF2-40B4-BE49-F238E27FC236}">
                <a16:creationId xmlns:a16="http://schemas.microsoft.com/office/drawing/2014/main" id="{91A4B58D-180E-2840-A57B-E686AAA88D65}"/>
              </a:ext>
            </a:extLst>
          </p:cNvPr>
          <p:cNvSpPr txBox="1"/>
          <p:nvPr/>
        </p:nvSpPr>
        <p:spPr>
          <a:xfrm>
            <a:off x="4974893" y="3095670"/>
            <a:ext cx="5668539" cy="421847"/>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(pkt[0] = 0 ∧ pkt[1] + 1 = 0)              ∨      (pkt[0] ≠ 0 ∧ pkt[1] - 1 = 0)</a:t>
            </a:r>
          </a:p>
        </p:txBody>
      </p:sp>
      <p:grpSp>
        <p:nvGrpSpPr>
          <p:cNvPr id="34" name="组合 33">
            <a:extLst>
              <a:ext uri="{FF2B5EF4-FFF2-40B4-BE49-F238E27FC236}">
                <a16:creationId xmlns:a16="http://schemas.microsoft.com/office/drawing/2014/main" id="{BF2A868A-D97C-A349-8D6E-A9F1B7D5B095}"/>
              </a:ext>
            </a:extLst>
          </p:cNvPr>
          <p:cNvGrpSpPr/>
          <p:nvPr/>
        </p:nvGrpSpPr>
        <p:grpSpPr>
          <a:xfrm>
            <a:off x="827213" y="2717725"/>
            <a:ext cx="2984414" cy="3010713"/>
            <a:chOff x="1379048" y="162998"/>
            <a:chExt cx="2984414" cy="3010713"/>
          </a:xfrm>
        </p:grpSpPr>
        <p:sp>
          <p:nvSpPr>
            <p:cNvPr id="35" name="文本框 34">
              <a:extLst>
                <a:ext uri="{FF2B5EF4-FFF2-40B4-BE49-F238E27FC236}">
                  <a16:creationId xmlns:a16="http://schemas.microsoft.com/office/drawing/2014/main" id="{FB733A5F-209A-324D-8646-0C3F35562218}"/>
                </a:ext>
              </a:extLst>
            </p:cNvPr>
            <p:cNvSpPr txBox="1"/>
            <p:nvPr/>
          </p:nvSpPr>
          <p:spPr>
            <a:xfrm>
              <a:off x="1609182" y="162998"/>
              <a:ext cx="2754280" cy="3008772"/>
            </a:xfrm>
            <a:prstGeom prst="rect">
              <a:avLst/>
            </a:prstGeom>
            <a:noFill/>
          </p:spPr>
          <p:txBody>
            <a:bodyPr wrap="none" rtlCol="0">
              <a:spAutoFit/>
            </a:bodyPr>
            <a:lstStyle/>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void</a:t>
              </a:r>
              <a:r>
                <a:rPr lang="en" altLang="zh-CN" sz="1600" dirty="0">
                  <a:latin typeface="Calibri" panose="020F0502020204030204" pitchFamily="34" charset="0"/>
                  <a:ea typeface="Ayuthaya" pitchFamily="2" charset="-34"/>
                  <a:cs typeface="Calibri" panose="020F0502020204030204" pitchFamily="34" charset="0"/>
                </a:rPr>
                <a:t> </a:t>
              </a:r>
              <a:r>
                <a:rPr lang="en" altLang="zh-CN" sz="1600" dirty="0" err="1">
                  <a:latin typeface="Calibri" panose="020F0502020204030204" pitchFamily="34" charset="0"/>
                  <a:ea typeface="Ayuthaya" pitchFamily="2" charset="-34"/>
                  <a:cs typeface="Calibri" panose="020F0502020204030204" pitchFamily="34" charset="0"/>
                </a:rPr>
                <a:t>parse_packet</a:t>
              </a:r>
              <a:r>
                <a:rPr lang="en" altLang="zh-CN" sz="1600" dirty="0">
                  <a:latin typeface="Calibri" panose="020F0502020204030204" pitchFamily="34" charset="0"/>
                  <a:ea typeface="Ayuthaya" pitchFamily="2" charset="-34"/>
                  <a:cs typeface="Calibri" panose="020F0502020204030204" pitchFamily="34" charset="0"/>
                </a:rPr>
                <a:t>(</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*pkt)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code = pkt[0];</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if</a:t>
              </a:r>
              <a:r>
                <a:rPr lang="en" altLang="zh-CN" sz="1600" dirty="0">
                  <a:latin typeface="Calibri" panose="020F0502020204030204" pitchFamily="34" charset="0"/>
                  <a:ea typeface="Ayuthaya" pitchFamily="2" charset="-34"/>
                  <a:cs typeface="Calibri" panose="020F0502020204030204" pitchFamily="34" charset="0"/>
                </a:rPr>
                <a:t> (code == 0)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    else</a:t>
              </a:r>
              <a:r>
                <a:rPr lang="en" altLang="zh-CN" sz="1600" dirty="0">
                  <a:latin typeface="Calibri" panose="020F0502020204030204" pitchFamily="34" charset="0"/>
                  <a:ea typeface="Ayuthaya" pitchFamily="2" charset="-34"/>
                  <a:cs typeface="Calibri" panose="020F0502020204030204" pitchFamily="34" charset="0"/>
                </a:rPr>
                <a: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assert</a:t>
              </a:r>
              <a:r>
                <a:rPr lang="en" altLang="zh-CN" sz="1600" dirty="0">
                  <a:latin typeface="Calibri" panose="020F0502020204030204" pitchFamily="34" charset="0"/>
                  <a:ea typeface="Ayuthaya" pitchFamily="2" charset="-34"/>
                  <a:cs typeface="Calibri" panose="020F0502020204030204" pitchFamily="34" charset="0"/>
                </a:rPr>
                <a:t>(ctrl == 0);    </a:t>
              </a:r>
              <a:endParaRPr lang="en" altLang="zh-CN" sz="1600" dirty="0">
                <a:solidFill>
                  <a:schemeClr val="accent6">
                    <a:lumMod val="75000"/>
                  </a:schemeClr>
                </a:solidFill>
                <a:latin typeface="Calibri" panose="020F0502020204030204" pitchFamily="34" charset="0"/>
                <a:ea typeface="Ayuthaya" pitchFamily="2" charset="-34"/>
                <a:cs typeface="Calibri" panose="020F0502020204030204" pitchFamily="34" charset="0"/>
              </a:endParaRP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a:t>
              </a:r>
            </a:p>
          </p:txBody>
        </p:sp>
        <p:sp>
          <p:nvSpPr>
            <p:cNvPr id="36" name="文本框 35">
              <a:extLst>
                <a:ext uri="{FF2B5EF4-FFF2-40B4-BE49-F238E27FC236}">
                  <a16:creationId xmlns:a16="http://schemas.microsoft.com/office/drawing/2014/main" id="{8466F0B8-B36C-5440-B50D-09B3D92043F1}"/>
                </a:ext>
              </a:extLst>
            </p:cNvPr>
            <p:cNvSpPr txBox="1"/>
            <p:nvPr/>
          </p:nvSpPr>
          <p:spPr>
            <a:xfrm>
              <a:off x="1379048" y="164939"/>
              <a:ext cx="340158" cy="3008772"/>
            </a:xfrm>
            <a:prstGeom prst="rect">
              <a:avLst/>
            </a:prstGeom>
            <a:noFill/>
          </p:spPr>
          <p:txBody>
            <a:bodyPr wrap="none" rtlCol="0">
              <a:spAutoFit/>
            </a:bodyPr>
            <a:lstStyle/>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1.</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2.</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3.</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4.</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5.</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6.</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7.</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8.</a:t>
              </a:r>
            </a:p>
          </p:txBody>
        </p:sp>
      </p:grpSp>
      <p:sp>
        <p:nvSpPr>
          <p:cNvPr id="37" name="文本框 36">
            <a:extLst>
              <a:ext uri="{FF2B5EF4-FFF2-40B4-BE49-F238E27FC236}">
                <a16:creationId xmlns:a16="http://schemas.microsoft.com/office/drawing/2014/main" id="{3E289416-9F53-F642-A4B5-7570294CB46B}"/>
              </a:ext>
            </a:extLst>
          </p:cNvPr>
          <p:cNvSpPr txBox="1"/>
          <p:nvPr/>
        </p:nvSpPr>
        <p:spPr>
          <a:xfrm>
            <a:off x="4974893" y="4017147"/>
            <a:ext cx="2234907"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1</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sp>
        <p:nvSpPr>
          <p:cNvPr id="45" name="文本框 44">
            <a:extLst>
              <a:ext uri="{FF2B5EF4-FFF2-40B4-BE49-F238E27FC236}">
                <a16:creationId xmlns:a16="http://schemas.microsoft.com/office/drawing/2014/main" id="{25B9C692-C7FC-5C49-9458-7CD7445E8EDF}"/>
              </a:ext>
            </a:extLst>
          </p:cNvPr>
          <p:cNvSpPr txBox="1"/>
          <p:nvPr/>
        </p:nvSpPr>
        <p:spPr>
          <a:xfrm>
            <a:off x="8323986" y="4017147"/>
            <a:ext cx="2194832"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2</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sp>
        <p:nvSpPr>
          <p:cNvPr id="8" name="文本框 7">
            <a:extLst>
              <a:ext uri="{FF2B5EF4-FFF2-40B4-BE49-F238E27FC236}">
                <a16:creationId xmlns:a16="http://schemas.microsoft.com/office/drawing/2014/main" id="{314FF1DE-820E-D046-8E2D-BB1D64DDDCB2}"/>
              </a:ext>
            </a:extLst>
          </p:cNvPr>
          <p:cNvSpPr txBox="1"/>
          <p:nvPr/>
        </p:nvSpPr>
        <p:spPr>
          <a:xfrm>
            <a:off x="4546696" y="2757118"/>
            <a:ext cx="142282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Path Condition:</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49" name="文本框 48">
            <a:extLst>
              <a:ext uri="{FF2B5EF4-FFF2-40B4-BE49-F238E27FC236}">
                <a16:creationId xmlns:a16="http://schemas.microsoft.com/office/drawing/2014/main" id="{D809CD55-EE96-B84E-ACD9-943108916321}"/>
              </a:ext>
            </a:extLst>
          </p:cNvPr>
          <p:cNvSpPr txBox="1"/>
          <p:nvPr/>
        </p:nvSpPr>
        <p:spPr>
          <a:xfrm>
            <a:off x="4546696" y="3649968"/>
            <a:ext cx="16648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BNF-Style Format:</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50" name="矩形 49">
            <a:extLst>
              <a:ext uri="{FF2B5EF4-FFF2-40B4-BE49-F238E27FC236}">
                <a16:creationId xmlns:a16="http://schemas.microsoft.com/office/drawing/2014/main" id="{BD086466-C140-F744-8399-3268850BBFFC}"/>
              </a:ext>
            </a:extLst>
          </p:cNvPr>
          <p:cNvSpPr/>
          <p:nvPr/>
        </p:nvSpPr>
        <p:spPr>
          <a:xfrm>
            <a:off x="4925813" y="3116931"/>
            <a:ext cx="2863284" cy="378172"/>
          </a:xfrm>
          <a:custGeom>
            <a:avLst/>
            <a:gdLst>
              <a:gd name="connsiteX0" fmla="*/ 0 w 2863284"/>
              <a:gd name="connsiteY0" fmla="*/ 0 h 378172"/>
              <a:gd name="connsiteX1" fmla="*/ 544024 w 2863284"/>
              <a:gd name="connsiteY1" fmla="*/ 0 h 378172"/>
              <a:gd name="connsiteX2" fmla="*/ 1030782 w 2863284"/>
              <a:gd name="connsiteY2" fmla="*/ 0 h 378172"/>
              <a:gd name="connsiteX3" fmla="*/ 1660705 w 2863284"/>
              <a:gd name="connsiteY3" fmla="*/ 0 h 378172"/>
              <a:gd name="connsiteX4" fmla="*/ 2204729 w 2863284"/>
              <a:gd name="connsiteY4" fmla="*/ 0 h 378172"/>
              <a:gd name="connsiteX5" fmla="*/ 2863284 w 2863284"/>
              <a:gd name="connsiteY5" fmla="*/ 0 h 378172"/>
              <a:gd name="connsiteX6" fmla="*/ 2863284 w 2863284"/>
              <a:gd name="connsiteY6" fmla="*/ 378172 h 378172"/>
              <a:gd name="connsiteX7" fmla="*/ 2290627 w 2863284"/>
              <a:gd name="connsiteY7" fmla="*/ 378172 h 378172"/>
              <a:gd name="connsiteX8" fmla="*/ 1660705 w 2863284"/>
              <a:gd name="connsiteY8" fmla="*/ 378172 h 378172"/>
              <a:gd name="connsiteX9" fmla="*/ 1173946 w 2863284"/>
              <a:gd name="connsiteY9" fmla="*/ 378172 h 378172"/>
              <a:gd name="connsiteX10" fmla="*/ 601290 w 2863284"/>
              <a:gd name="connsiteY10" fmla="*/ 378172 h 378172"/>
              <a:gd name="connsiteX11" fmla="*/ 0 w 2863284"/>
              <a:gd name="connsiteY11" fmla="*/ 378172 h 378172"/>
              <a:gd name="connsiteX12" fmla="*/ 0 w 2863284"/>
              <a:gd name="connsiteY12"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3284" h="378172" extrusionOk="0">
                <a:moveTo>
                  <a:pt x="0" y="0"/>
                </a:moveTo>
                <a:cubicBezTo>
                  <a:pt x="130761" y="21547"/>
                  <a:pt x="408721" y="-13745"/>
                  <a:pt x="544024" y="0"/>
                </a:cubicBezTo>
                <a:cubicBezTo>
                  <a:pt x="679327" y="13745"/>
                  <a:pt x="854446" y="-1901"/>
                  <a:pt x="1030782" y="0"/>
                </a:cubicBezTo>
                <a:cubicBezTo>
                  <a:pt x="1207118" y="1901"/>
                  <a:pt x="1529131" y="21909"/>
                  <a:pt x="1660705" y="0"/>
                </a:cubicBezTo>
                <a:cubicBezTo>
                  <a:pt x="1792279" y="-21909"/>
                  <a:pt x="2036391" y="-259"/>
                  <a:pt x="2204729" y="0"/>
                </a:cubicBezTo>
                <a:cubicBezTo>
                  <a:pt x="2373067" y="259"/>
                  <a:pt x="2685119" y="27034"/>
                  <a:pt x="2863284" y="0"/>
                </a:cubicBezTo>
                <a:cubicBezTo>
                  <a:pt x="2869905" y="141949"/>
                  <a:pt x="2869844" y="253090"/>
                  <a:pt x="2863284" y="378172"/>
                </a:cubicBezTo>
                <a:cubicBezTo>
                  <a:pt x="2650807" y="397057"/>
                  <a:pt x="2407114" y="402103"/>
                  <a:pt x="2290627" y="378172"/>
                </a:cubicBezTo>
                <a:cubicBezTo>
                  <a:pt x="2174140" y="354241"/>
                  <a:pt x="1843879" y="390451"/>
                  <a:pt x="1660705" y="378172"/>
                </a:cubicBezTo>
                <a:cubicBezTo>
                  <a:pt x="1477531" y="365893"/>
                  <a:pt x="1355374" y="381030"/>
                  <a:pt x="1173946" y="378172"/>
                </a:cubicBezTo>
                <a:cubicBezTo>
                  <a:pt x="992518" y="375314"/>
                  <a:pt x="803440" y="374316"/>
                  <a:pt x="601290" y="378172"/>
                </a:cubicBezTo>
                <a:cubicBezTo>
                  <a:pt x="399140" y="382028"/>
                  <a:pt x="151803" y="378703"/>
                  <a:pt x="0" y="378172"/>
                </a:cubicBezTo>
                <a:cubicBezTo>
                  <a:pt x="-15086" y="262629"/>
                  <a:pt x="-16576" y="130129"/>
                  <a:pt x="0" y="0"/>
                </a:cubicBezTo>
                <a:close/>
              </a:path>
            </a:pathLst>
          </a:custGeom>
          <a:noFill/>
          <a:ln w="19050" cap="flat">
            <a:solidFill>
              <a:srgbClr val="FF0000"/>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1" name="矩形 50">
            <a:extLst>
              <a:ext uri="{FF2B5EF4-FFF2-40B4-BE49-F238E27FC236}">
                <a16:creationId xmlns:a16="http://schemas.microsoft.com/office/drawing/2014/main" id="{35A6F710-0F04-EF4D-9179-D338EE4DB94E}"/>
              </a:ext>
            </a:extLst>
          </p:cNvPr>
          <p:cNvSpPr/>
          <p:nvPr/>
        </p:nvSpPr>
        <p:spPr>
          <a:xfrm>
            <a:off x="4925813" y="4059978"/>
            <a:ext cx="2863284" cy="1178686"/>
          </a:xfrm>
          <a:custGeom>
            <a:avLst/>
            <a:gdLst>
              <a:gd name="connsiteX0" fmla="*/ 0 w 2862000"/>
              <a:gd name="connsiteY0" fmla="*/ 0 h 864000"/>
              <a:gd name="connsiteX1" fmla="*/ 543780 w 2862000"/>
              <a:gd name="connsiteY1" fmla="*/ 0 h 864000"/>
              <a:gd name="connsiteX2" fmla="*/ 1030320 w 2862000"/>
              <a:gd name="connsiteY2" fmla="*/ 0 h 864000"/>
              <a:gd name="connsiteX3" fmla="*/ 1659960 w 2862000"/>
              <a:gd name="connsiteY3" fmla="*/ 0 h 864000"/>
              <a:gd name="connsiteX4" fmla="*/ 2203740 w 2862000"/>
              <a:gd name="connsiteY4" fmla="*/ 0 h 864000"/>
              <a:gd name="connsiteX5" fmla="*/ 2862000 w 2862000"/>
              <a:gd name="connsiteY5" fmla="*/ 0 h 864000"/>
              <a:gd name="connsiteX6" fmla="*/ 2862000 w 2862000"/>
              <a:gd name="connsiteY6" fmla="*/ 449280 h 864000"/>
              <a:gd name="connsiteX7" fmla="*/ 2862000 w 2862000"/>
              <a:gd name="connsiteY7" fmla="*/ 864000 h 864000"/>
              <a:gd name="connsiteX8" fmla="*/ 2289600 w 2862000"/>
              <a:gd name="connsiteY8" fmla="*/ 864000 h 864000"/>
              <a:gd name="connsiteX9" fmla="*/ 1803060 w 2862000"/>
              <a:gd name="connsiteY9" fmla="*/ 864000 h 864000"/>
              <a:gd name="connsiteX10" fmla="*/ 1230660 w 2862000"/>
              <a:gd name="connsiteY10" fmla="*/ 864000 h 864000"/>
              <a:gd name="connsiteX11" fmla="*/ 658260 w 2862000"/>
              <a:gd name="connsiteY11" fmla="*/ 864000 h 864000"/>
              <a:gd name="connsiteX12" fmla="*/ 0 w 2862000"/>
              <a:gd name="connsiteY12" fmla="*/ 864000 h 864000"/>
              <a:gd name="connsiteX13" fmla="*/ 0 w 2862000"/>
              <a:gd name="connsiteY13" fmla="*/ 414720 h 864000"/>
              <a:gd name="connsiteX14" fmla="*/ 0 w 2862000"/>
              <a:gd name="connsiteY14"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2000" h="864000" extrusionOk="0">
                <a:moveTo>
                  <a:pt x="0" y="0"/>
                </a:moveTo>
                <a:cubicBezTo>
                  <a:pt x="200921" y="-22090"/>
                  <a:pt x="318702" y="-13936"/>
                  <a:pt x="543780" y="0"/>
                </a:cubicBezTo>
                <a:cubicBezTo>
                  <a:pt x="768858" y="13936"/>
                  <a:pt x="827966" y="-14044"/>
                  <a:pt x="1030320" y="0"/>
                </a:cubicBezTo>
                <a:cubicBezTo>
                  <a:pt x="1232674" y="14044"/>
                  <a:pt x="1460561" y="-26977"/>
                  <a:pt x="1659960" y="0"/>
                </a:cubicBezTo>
                <a:cubicBezTo>
                  <a:pt x="1859359" y="26977"/>
                  <a:pt x="2026851" y="4536"/>
                  <a:pt x="2203740" y="0"/>
                </a:cubicBezTo>
                <a:cubicBezTo>
                  <a:pt x="2380629" y="-4536"/>
                  <a:pt x="2549002" y="29320"/>
                  <a:pt x="2862000" y="0"/>
                </a:cubicBezTo>
                <a:cubicBezTo>
                  <a:pt x="2882681" y="205989"/>
                  <a:pt x="2880247" y="310233"/>
                  <a:pt x="2862000" y="449280"/>
                </a:cubicBezTo>
                <a:cubicBezTo>
                  <a:pt x="2843753" y="588327"/>
                  <a:pt x="2869535" y="695322"/>
                  <a:pt x="2862000" y="864000"/>
                </a:cubicBezTo>
                <a:cubicBezTo>
                  <a:pt x="2580994" y="836755"/>
                  <a:pt x="2488061" y="873801"/>
                  <a:pt x="2289600" y="864000"/>
                </a:cubicBezTo>
                <a:cubicBezTo>
                  <a:pt x="2091139" y="854199"/>
                  <a:pt x="1916221" y="863032"/>
                  <a:pt x="1803060" y="864000"/>
                </a:cubicBezTo>
                <a:cubicBezTo>
                  <a:pt x="1689899" y="864968"/>
                  <a:pt x="1384137" y="853822"/>
                  <a:pt x="1230660" y="864000"/>
                </a:cubicBezTo>
                <a:cubicBezTo>
                  <a:pt x="1077183" y="874178"/>
                  <a:pt x="851828" y="880906"/>
                  <a:pt x="658260" y="864000"/>
                </a:cubicBezTo>
                <a:cubicBezTo>
                  <a:pt x="464692" y="847094"/>
                  <a:pt x="203974" y="839075"/>
                  <a:pt x="0" y="864000"/>
                </a:cubicBezTo>
                <a:cubicBezTo>
                  <a:pt x="-22060" y="670469"/>
                  <a:pt x="-15477" y="583836"/>
                  <a:pt x="0" y="414720"/>
                </a:cubicBezTo>
                <a:cubicBezTo>
                  <a:pt x="15477" y="245604"/>
                  <a:pt x="-8499" y="143705"/>
                  <a:pt x="0" y="0"/>
                </a:cubicBezTo>
                <a:close/>
              </a:path>
            </a:pathLst>
          </a:custGeom>
          <a:noFill/>
          <a:ln w="19050" cap="flat">
            <a:solidFill>
              <a:srgbClr val="FF0000"/>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2" name="矩形 51">
            <a:extLst>
              <a:ext uri="{FF2B5EF4-FFF2-40B4-BE49-F238E27FC236}">
                <a16:creationId xmlns:a16="http://schemas.microsoft.com/office/drawing/2014/main" id="{FDD29D86-1814-EA4D-A0EA-F76ED58ED0F3}"/>
              </a:ext>
            </a:extLst>
          </p:cNvPr>
          <p:cNvSpPr/>
          <p:nvPr/>
        </p:nvSpPr>
        <p:spPr>
          <a:xfrm>
            <a:off x="8298195" y="3116931"/>
            <a:ext cx="2863284" cy="378172"/>
          </a:xfrm>
          <a:custGeom>
            <a:avLst/>
            <a:gdLst>
              <a:gd name="connsiteX0" fmla="*/ 0 w 2863284"/>
              <a:gd name="connsiteY0" fmla="*/ 0 h 378172"/>
              <a:gd name="connsiteX1" fmla="*/ 544024 w 2863284"/>
              <a:gd name="connsiteY1" fmla="*/ 0 h 378172"/>
              <a:gd name="connsiteX2" fmla="*/ 1030782 w 2863284"/>
              <a:gd name="connsiteY2" fmla="*/ 0 h 378172"/>
              <a:gd name="connsiteX3" fmla="*/ 1660705 w 2863284"/>
              <a:gd name="connsiteY3" fmla="*/ 0 h 378172"/>
              <a:gd name="connsiteX4" fmla="*/ 2204729 w 2863284"/>
              <a:gd name="connsiteY4" fmla="*/ 0 h 378172"/>
              <a:gd name="connsiteX5" fmla="*/ 2863284 w 2863284"/>
              <a:gd name="connsiteY5" fmla="*/ 0 h 378172"/>
              <a:gd name="connsiteX6" fmla="*/ 2863284 w 2863284"/>
              <a:gd name="connsiteY6" fmla="*/ 378172 h 378172"/>
              <a:gd name="connsiteX7" fmla="*/ 2290627 w 2863284"/>
              <a:gd name="connsiteY7" fmla="*/ 378172 h 378172"/>
              <a:gd name="connsiteX8" fmla="*/ 1660705 w 2863284"/>
              <a:gd name="connsiteY8" fmla="*/ 378172 h 378172"/>
              <a:gd name="connsiteX9" fmla="*/ 1173946 w 2863284"/>
              <a:gd name="connsiteY9" fmla="*/ 378172 h 378172"/>
              <a:gd name="connsiteX10" fmla="*/ 601290 w 2863284"/>
              <a:gd name="connsiteY10" fmla="*/ 378172 h 378172"/>
              <a:gd name="connsiteX11" fmla="*/ 0 w 2863284"/>
              <a:gd name="connsiteY11" fmla="*/ 378172 h 378172"/>
              <a:gd name="connsiteX12" fmla="*/ 0 w 2863284"/>
              <a:gd name="connsiteY12"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3284" h="378172" extrusionOk="0">
                <a:moveTo>
                  <a:pt x="0" y="0"/>
                </a:moveTo>
                <a:cubicBezTo>
                  <a:pt x="130761" y="21547"/>
                  <a:pt x="408721" y="-13745"/>
                  <a:pt x="544024" y="0"/>
                </a:cubicBezTo>
                <a:cubicBezTo>
                  <a:pt x="679327" y="13745"/>
                  <a:pt x="854446" y="-1901"/>
                  <a:pt x="1030782" y="0"/>
                </a:cubicBezTo>
                <a:cubicBezTo>
                  <a:pt x="1207118" y="1901"/>
                  <a:pt x="1529131" y="21909"/>
                  <a:pt x="1660705" y="0"/>
                </a:cubicBezTo>
                <a:cubicBezTo>
                  <a:pt x="1792279" y="-21909"/>
                  <a:pt x="2036391" y="-259"/>
                  <a:pt x="2204729" y="0"/>
                </a:cubicBezTo>
                <a:cubicBezTo>
                  <a:pt x="2373067" y="259"/>
                  <a:pt x="2685119" y="27034"/>
                  <a:pt x="2863284" y="0"/>
                </a:cubicBezTo>
                <a:cubicBezTo>
                  <a:pt x="2869905" y="141949"/>
                  <a:pt x="2869844" y="253090"/>
                  <a:pt x="2863284" y="378172"/>
                </a:cubicBezTo>
                <a:cubicBezTo>
                  <a:pt x="2650807" y="397057"/>
                  <a:pt x="2407114" y="402103"/>
                  <a:pt x="2290627" y="378172"/>
                </a:cubicBezTo>
                <a:cubicBezTo>
                  <a:pt x="2174140" y="354241"/>
                  <a:pt x="1843879" y="390451"/>
                  <a:pt x="1660705" y="378172"/>
                </a:cubicBezTo>
                <a:cubicBezTo>
                  <a:pt x="1477531" y="365893"/>
                  <a:pt x="1355374" y="381030"/>
                  <a:pt x="1173946" y="378172"/>
                </a:cubicBezTo>
                <a:cubicBezTo>
                  <a:pt x="992518" y="375314"/>
                  <a:pt x="803440" y="374316"/>
                  <a:pt x="601290" y="378172"/>
                </a:cubicBezTo>
                <a:cubicBezTo>
                  <a:pt x="399140" y="382028"/>
                  <a:pt x="151803" y="378703"/>
                  <a:pt x="0" y="378172"/>
                </a:cubicBezTo>
                <a:cubicBezTo>
                  <a:pt x="-15086" y="262629"/>
                  <a:pt x="-16576" y="130129"/>
                  <a:pt x="0" y="0"/>
                </a:cubicBezTo>
                <a:close/>
              </a:path>
            </a:pathLst>
          </a:custGeom>
          <a:noFill/>
          <a:ln w="19050" cap="flat">
            <a:solidFill>
              <a:srgbClr val="0432FF"/>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3" name="矩形 52">
            <a:extLst>
              <a:ext uri="{FF2B5EF4-FFF2-40B4-BE49-F238E27FC236}">
                <a16:creationId xmlns:a16="http://schemas.microsoft.com/office/drawing/2014/main" id="{17130939-ACC3-0C40-9650-067B9D3E953E}"/>
              </a:ext>
            </a:extLst>
          </p:cNvPr>
          <p:cNvSpPr/>
          <p:nvPr/>
        </p:nvSpPr>
        <p:spPr>
          <a:xfrm>
            <a:off x="8298195" y="4059978"/>
            <a:ext cx="2944112" cy="1106022"/>
          </a:xfrm>
          <a:custGeom>
            <a:avLst/>
            <a:gdLst>
              <a:gd name="connsiteX0" fmla="*/ 0 w 2862000"/>
              <a:gd name="connsiteY0" fmla="*/ 0 h 864000"/>
              <a:gd name="connsiteX1" fmla="*/ 543780 w 2862000"/>
              <a:gd name="connsiteY1" fmla="*/ 0 h 864000"/>
              <a:gd name="connsiteX2" fmla="*/ 1030320 w 2862000"/>
              <a:gd name="connsiteY2" fmla="*/ 0 h 864000"/>
              <a:gd name="connsiteX3" fmla="*/ 1659960 w 2862000"/>
              <a:gd name="connsiteY3" fmla="*/ 0 h 864000"/>
              <a:gd name="connsiteX4" fmla="*/ 2203740 w 2862000"/>
              <a:gd name="connsiteY4" fmla="*/ 0 h 864000"/>
              <a:gd name="connsiteX5" fmla="*/ 2862000 w 2862000"/>
              <a:gd name="connsiteY5" fmla="*/ 0 h 864000"/>
              <a:gd name="connsiteX6" fmla="*/ 2862000 w 2862000"/>
              <a:gd name="connsiteY6" fmla="*/ 449280 h 864000"/>
              <a:gd name="connsiteX7" fmla="*/ 2862000 w 2862000"/>
              <a:gd name="connsiteY7" fmla="*/ 864000 h 864000"/>
              <a:gd name="connsiteX8" fmla="*/ 2289600 w 2862000"/>
              <a:gd name="connsiteY8" fmla="*/ 864000 h 864000"/>
              <a:gd name="connsiteX9" fmla="*/ 1803060 w 2862000"/>
              <a:gd name="connsiteY9" fmla="*/ 864000 h 864000"/>
              <a:gd name="connsiteX10" fmla="*/ 1230660 w 2862000"/>
              <a:gd name="connsiteY10" fmla="*/ 864000 h 864000"/>
              <a:gd name="connsiteX11" fmla="*/ 658260 w 2862000"/>
              <a:gd name="connsiteY11" fmla="*/ 864000 h 864000"/>
              <a:gd name="connsiteX12" fmla="*/ 0 w 2862000"/>
              <a:gd name="connsiteY12" fmla="*/ 864000 h 864000"/>
              <a:gd name="connsiteX13" fmla="*/ 0 w 2862000"/>
              <a:gd name="connsiteY13" fmla="*/ 414720 h 864000"/>
              <a:gd name="connsiteX14" fmla="*/ 0 w 2862000"/>
              <a:gd name="connsiteY14"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2000" h="864000" extrusionOk="0">
                <a:moveTo>
                  <a:pt x="0" y="0"/>
                </a:moveTo>
                <a:cubicBezTo>
                  <a:pt x="200921" y="-22090"/>
                  <a:pt x="318702" y="-13936"/>
                  <a:pt x="543780" y="0"/>
                </a:cubicBezTo>
                <a:cubicBezTo>
                  <a:pt x="768858" y="13936"/>
                  <a:pt x="827966" y="-14044"/>
                  <a:pt x="1030320" y="0"/>
                </a:cubicBezTo>
                <a:cubicBezTo>
                  <a:pt x="1232674" y="14044"/>
                  <a:pt x="1460561" y="-26977"/>
                  <a:pt x="1659960" y="0"/>
                </a:cubicBezTo>
                <a:cubicBezTo>
                  <a:pt x="1859359" y="26977"/>
                  <a:pt x="2026851" y="4536"/>
                  <a:pt x="2203740" y="0"/>
                </a:cubicBezTo>
                <a:cubicBezTo>
                  <a:pt x="2380629" y="-4536"/>
                  <a:pt x="2549002" y="29320"/>
                  <a:pt x="2862000" y="0"/>
                </a:cubicBezTo>
                <a:cubicBezTo>
                  <a:pt x="2882681" y="205989"/>
                  <a:pt x="2880247" y="310233"/>
                  <a:pt x="2862000" y="449280"/>
                </a:cubicBezTo>
                <a:cubicBezTo>
                  <a:pt x="2843753" y="588327"/>
                  <a:pt x="2869535" y="695322"/>
                  <a:pt x="2862000" y="864000"/>
                </a:cubicBezTo>
                <a:cubicBezTo>
                  <a:pt x="2580994" y="836755"/>
                  <a:pt x="2488061" y="873801"/>
                  <a:pt x="2289600" y="864000"/>
                </a:cubicBezTo>
                <a:cubicBezTo>
                  <a:pt x="2091139" y="854199"/>
                  <a:pt x="1916221" y="863032"/>
                  <a:pt x="1803060" y="864000"/>
                </a:cubicBezTo>
                <a:cubicBezTo>
                  <a:pt x="1689899" y="864968"/>
                  <a:pt x="1384137" y="853822"/>
                  <a:pt x="1230660" y="864000"/>
                </a:cubicBezTo>
                <a:cubicBezTo>
                  <a:pt x="1077183" y="874178"/>
                  <a:pt x="851828" y="880906"/>
                  <a:pt x="658260" y="864000"/>
                </a:cubicBezTo>
                <a:cubicBezTo>
                  <a:pt x="464692" y="847094"/>
                  <a:pt x="203974" y="839075"/>
                  <a:pt x="0" y="864000"/>
                </a:cubicBezTo>
                <a:cubicBezTo>
                  <a:pt x="-22060" y="670469"/>
                  <a:pt x="-15477" y="583836"/>
                  <a:pt x="0" y="414720"/>
                </a:cubicBezTo>
                <a:cubicBezTo>
                  <a:pt x="15477" y="245604"/>
                  <a:pt x="-8499" y="143705"/>
                  <a:pt x="0" y="0"/>
                </a:cubicBezTo>
                <a:close/>
              </a:path>
            </a:pathLst>
          </a:custGeom>
          <a:noFill/>
          <a:ln w="19050" cap="flat">
            <a:solidFill>
              <a:srgbClr val="0432FF"/>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cxnSp>
        <p:nvCxnSpPr>
          <p:cNvPr id="12" name="直线箭头连接符 11">
            <a:extLst>
              <a:ext uri="{FF2B5EF4-FFF2-40B4-BE49-F238E27FC236}">
                <a16:creationId xmlns:a16="http://schemas.microsoft.com/office/drawing/2014/main" id="{FFB31F7E-4CCC-A348-902D-3B54F3D8CAE1}"/>
              </a:ext>
            </a:extLst>
          </p:cNvPr>
          <p:cNvCxnSpPr>
            <a:cxnSpLocks/>
          </p:cNvCxnSpPr>
          <p:nvPr/>
        </p:nvCxnSpPr>
        <p:spPr>
          <a:xfrm flipH="1">
            <a:off x="6347994" y="3495103"/>
            <a:ext cx="643" cy="564875"/>
          </a:xfrm>
          <a:prstGeom prst="straightConnector1">
            <a:avLst/>
          </a:prstGeom>
          <a:noFill/>
          <a:ln w="19050" cap="flat">
            <a:solidFill>
              <a:srgbClr val="FF0000"/>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5" name="直线箭头连接符 54">
            <a:extLst>
              <a:ext uri="{FF2B5EF4-FFF2-40B4-BE49-F238E27FC236}">
                <a16:creationId xmlns:a16="http://schemas.microsoft.com/office/drawing/2014/main" id="{F99D5DD1-33B0-C442-A2C5-43693FC97CFE}"/>
              </a:ext>
            </a:extLst>
          </p:cNvPr>
          <p:cNvCxnSpPr>
            <a:cxnSpLocks/>
          </p:cNvCxnSpPr>
          <p:nvPr/>
        </p:nvCxnSpPr>
        <p:spPr>
          <a:xfrm flipH="1">
            <a:off x="9721516" y="3498515"/>
            <a:ext cx="1" cy="581789"/>
          </a:xfrm>
          <a:prstGeom prst="straightConnector1">
            <a:avLst/>
          </a:prstGeom>
          <a:noFill/>
          <a:ln w="19050" cap="flat">
            <a:solidFill>
              <a:srgbClr val="0432FF"/>
            </a:solidFill>
            <a:prstDash val="solid"/>
            <a:miter lim="800000"/>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47831355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37</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sp>
        <p:nvSpPr>
          <p:cNvPr id="32" name="文本框 31">
            <a:extLst>
              <a:ext uri="{FF2B5EF4-FFF2-40B4-BE49-F238E27FC236}">
                <a16:creationId xmlns:a16="http://schemas.microsoft.com/office/drawing/2014/main" id="{91A4B58D-180E-2840-A57B-E686AAA88D65}"/>
              </a:ext>
            </a:extLst>
          </p:cNvPr>
          <p:cNvSpPr txBox="1"/>
          <p:nvPr/>
        </p:nvSpPr>
        <p:spPr>
          <a:xfrm>
            <a:off x="4974893" y="3095670"/>
            <a:ext cx="5668539" cy="421847"/>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(pkt[0] = 0 ∧ pkt[1] + 1 = 0)               ∨      (pkt[0] ≠ 0 ∧ pkt[1] - 1 = 0)</a:t>
            </a:r>
          </a:p>
        </p:txBody>
      </p:sp>
      <p:grpSp>
        <p:nvGrpSpPr>
          <p:cNvPr id="34" name="组合 33">
            <a:extLst>
              <a:ext uri="{FF2B5EF4-FFF2-40B4-BE49-F238E27FC236}">
                <a16:creationId xmlns:a16="http://schemas.microsoft.com/office/drawing/2014/main" id="{BF2A868A-D97C-A349-8D6E-A9F1B7D5B095}"/>
              </a:ext>
            </a:extLst>
          </p:cNvPr>
          <p:cNvGrpSpPr/>
          <p:nvPr/>
        </p:nvGrpSpPr>
        <p:grpSpPr>
          <a:xfrm>
            <a:off x="779369" y="2717725"/>
            <a:ext cx="2984414" cy="3010713"/>
            <a:chOff x="1379048" y="162998"/>
            <a:chExt cx="2984414" cy="3010713"/>
          </a:xfrm>
        </p:grpSpPr>
        <p:sp>
          <p:nvSpPr>
            <p:cNvPr id="35" name="文本框 34">
              <a:extLst>
                <a:ext uri="{FF2B5EF4-FFF2-40B4-BE49-F238E27FC236}">
                  <a16:creationId xmlns:a16="http://schemas.microsoft.com/office/drawing/2014/main" id="{FB733A5F-209A-324D-8646-0C3F35562218}"/>
                </a:ext>
              </a:extLst>
            </p:cNvPr>
            <p:cNvSpPr txBox="1"/>
            <p:nvPr/>
          </p:nvSpPr>
          <p:spPr>
            <a:xfrm>
              <a:off x="1609182" y="162998"/>
              <a:ext cx="2754280" cy="3008772"/>
            </a:xfrm>
            <a:prstGeom prst="rect">
              <a:avLst/>
            </a:prstGeom>
            <a:noFill/>
          </p:spPr>
          <p:txBody>
            <a:bodyPr wrap="none" rtlCol="0">
              <a:spAutoFit/>
            </a:bodyPr>
            <a:lstStyle/>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void</a:t>
              </a:r>
              <a:r>
                <a:rPr lang="en" altLang="zh-CN" sz="1600" dirty="0">
                  <a:latin typeface="Calibri" panose="020F0502020204030204" pitchFamily="34" charset="0"/>
                  <a:ea typeface="Ayuthaya" pitchFamily="2" charset="-34"/>
                  <a:cs typeface="Calibri" panose="020F0502020204030204" pitchFamily="34" charset="0"/>
                </a:rPr>
                <a:t> </a:t>
              </a:r>
              <a:r>
                <a:rPr lang="en" altLang="zh-CN" sz="1600" dirty="0" err="1">
                  <a:latin typeface="Calibri" panose="020F0502020204030204" pitchFamily="34" charset="0"/>
                  <a:ea typeface="Ayuthaya" pitchFamily="2" charset="-34"/>
                  <a:cs typeface="Calibri" panose="020F0502020204030204" pitchFamily="34" charset="0"/>
                </a:rPr>
                <a:t>parse_packet</a:t>
              </a:r>
              <a:r>
                <a:rPr lang="en" altLang="zh-CN" sz="1600" dirty="0">
                  <a:latin typeface="Calibri" panose="020F0502020204030204" pitchFamily="34" charset="0"/>
                  <a:ea typeface="Ayuthaya" pitchFamily="2" charset="-34"/>
                  <a:cs typeface="Calibri" panose="020F0502020204030204" pitchFamily="34" charset="0"/>
                </a:rPr>
                <a:t>(</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*pkt)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code = pkt[0];</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if</a:t>
              </a:r>
              <a:r>
                <a:rPr lang="en" altLang="zh-CN" sz="1600" dirty="0">
                  <a:latin typeface="Calibri" panose="020F0502020204030204" pitchFamily="34" charset="0"/>
                  <a:ea typeface="Ayuthaya" pitchFamily="2" charset="-34"/>
                  <a:cs typeface="Calibri" panose="020F0502020204030204" pitchFamily="34" charset="0"/>
                </a:rPr>
                <a:t> (code == 0)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    else</a:t>
              </a:r>
              <a:r>
                <a:rPr lang="en" altLang="zh-CN" sz="1600" dirty="0">
                  <a:latin typeface="Calibri" panose="020F0502020204030204" pitchFamily="34" charset="0"/>
                  <a:ea typeface="Ayuthaya" pitchFamily="2" charset="-34"/>
                  <a:cs typeface="Calibri" panose="020F0502020204030204" pitchFamily="34" charset="0"/>
                </a:rPr>
                <a: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assert</a:t>
              </a:r>
              <a:r>
                <a:rPr lang="en" altLang="zh-CN" sz="1600" dirty="0">
                  <a:latin typeface="Calibri" panose="020F0502020204030204" pitchFamily="34" charset="0"/>
                  <a:ea typeface="Ayuthaya" pitchFamily="2" charset="-34"/>
                  <a:cs typeface="Calibri" panose="020F0502020204030204" pitchFamily="34" charset="0"/>
                </a:rPr>
                <a:t>(ctrl == 0);    </a:t>
              </a:r>
              <a:endParaRPr lang="en" altLang="zh-CN" sz="1600" dirty="0">
                <a:solidFill>
                  <a:schemeClr val="accent6">
                    <a:lumMod val="75000"/>
                  </a:schemeClr>
                </a:solidFill>
                <a:latin typeface="Calibri" panose="020F0502020204030204" pitchFamily="34" charset="0"/>
                <a:ea typeface="Ayuthaya" pitchFamily="2" charset="-34"/>
                <a:cs typeface="Calibri" panose="020F0502020204030204" pitchFamily="34" charset="0"/>
              </a:endParaRP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a:t>
              </a:r>
            </a:p>
          </p:txBody>
        </p:sp>
        <p:sp>
          <p:nvSpPr>
            <p:cNvPr id="36" name="文本框 35">
              <a:extLst>
                <a:ext uri="{FF2B5EF4-FFF2-40B4-BE49-F238E27FC236}">
                  <a16:creationId xmlns:a16="http://schemas.microsoft.com/office/drawing/2014/main" id="{8466F0B8-B36C-5440-B50D-09B3D92043F1}"/>
                </a:ext>
              </a:extLst>
            </p:cNvPr>
            <p:cNvSpPr txBox="1"/>
            <p:nvPr/>
          </p:nvSpPr>
          <p:spPr>
            <a:xfrm>
              <a:off x="1379048" y="164939"/>
              <a:ext cx="340158" cy="3008772"/>
            </a:xfrm>
            <a:prstGeom prst="rect">
              <a:avLst/>
            </a:prstGeom>
            <a:noFill/>
          </p:spPr>
          <p:txBody>
            <a:bodyPr wrap="none" rtlCol="0">
              <a:spAutoFit/>
            </a:bodyPr>
            <a:lstStyle/>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1.</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2.</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3.</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4.</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5.</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6.</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7.</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8.</a:t>
              </a:r>
            </a:p>
          </p:txBody>
        </p:sp>
      </p:grpSp>
      <p:sp>
        <p:nvSpPr>
          <p:cNvPr id="37" name="文本框 36">
            <a:extLst>
              <a:ext uri="{FF2B5EF4-FFF2-40B4-BE49-F238E27FC236}">
                <a16:creationId xmlns:a16="http://schemas.microsoft.com/office/drawing/2014/main" id="{3E289416-9F53-F642-A4B5-7570294CB46B}"/>
              </a:ext>
            </a:extLst>
          </p:cNvPr>
          <p:cNvSpPr txBox="1"/>
          <p:nvPr/>
        </p:nvSpPr>
        <p:spPr>
          <a:xfrm>
            <a:off x="4974893" y="4017147"/>
            <a:ext cx="2234907"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1</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sp>
        <p:nvSpPr>
          <p:cNvPr id="45" name="文本框 44">
            <a:extLst>
              <a:ext uri="{FF2B5EF4-FFF2-40B4-BE49-F238E27FC236}">
                <a16:creationId xmlns:a16="http://schemas.microsoft.com/office/drawing/2014/main" id="{25B9C692-C7FC-5C49-9458-7CD7445E8EDF}"/>
              </a:ext>
            </a:extLst>
          </p:cNvPr>
          <p:cNvSpPr txBox="1"/>
          <p:nvPr/>
        </p:nvSpPr>
        <p:spPr>
          <a:xfrm>
            <a:off x="8323986" y="4017147"/>
            <a:ext cx="2194832"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2</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sp>
        <p:nvSpPr>
          <p:cNvPr id="8" name="文本框 7">
            <a:extLst>
              <a:ext uri="{FF2B5EF4-FFF2-40B4-BE49-F238E27FC236}">
                <a16:creationId xmlns:a16="http://schemas.microsoft.com/office/drawing/2014/main" id="{314FF1DE-820E-D046-8E2D-BB1D64DDDCB2}"/>
              </a:ext>
            </a:extLst>
          </p:cNvPr>
          <p:cNvSpPr txBox="1"/>
          <p:nvPr/>
        </p:nvSpPr>
        <p:spPr>
          <a:xfrm>
            <a:off x="4546696" y="2757118"/>
            <a:ext cx="142282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Path Condition:</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48" name="文本框 47">
            <a:extLst>
              <a:ext uri="{FF2B5EF4-FFF2-40B4-BE49-F238E27FC236}">
                <a16:creationId xmlns:a16="http://schemas.microsoft.com/office/drawing/2014/main" id="{2E5790DC-D609-E348-A068-EC67470B9E86}"/>
              </a:ext>
            </a:extLst>
          </p:cNvPr>
          <p:cNvSpPr txBox="1"/>
          <p:nvPr/>
        </p:nvSpPr>
        <p:spPr>
          <a:xfrm>
            <a:off x="5061349" y="5621924"/>
            <a:ext cx="1611339" cy="366511"/>
          </a:xfrm>
          <a:prstGeom prst="rect">
            <a:avLst/>
          </a:prstGeom>
          <a:noFill/>
        </p:spPr>
        <p:txBody>
          <a:bodyPr wrap="none" rtlCol="0">
            <a:spAutoFit/>
          </a:bodyPr>
          <a:lstStyle/>
          <a:p>
            <a:pPr>
              <a:lnSpc>
                <a:spcPct val="120000"/>
              </a:lnSpc>
            </a:pPr>
            <a:r>
              <a:rPr kumimoji="1" lang="en-US" altLang="zh-CN" sz="1600" dirty="0">
                <a:latin typeface="Calibri" panose="020F0502020204030204" pitchFamily="34" charset="0"/>
                <a:ea typeface="Ayuthaya" pitchFamily="2" charset="-34"/>
                <a:cs typeface="Calibri" panose="020F0502020204030204" pitchFamily="34" charset="0"/>
              </a:rPr>
              <a:t>pkt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1</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2</a:t>
            </a:r>
            <a:endPar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endParaRPr>
          </a:p>
        </p:txBody>
      </p:sp>
      <p:sp>
        <p:nvSpPr>
          <p:cNvPr id="49" name="文本框 48">
            <a:extLst>
              <a:ext uri="{FF2B5EF4-FFF2-40B4-BE49-F238E27FC236}">
                <a16:creationId xmlns:a16="http://schemas.microsoft.com/office/drawing/2014/main" id="{D809CD55-EE96-B84E-ACD9-943108916321}"/>
              </a:ext>
            </a:extLst>
          </p:cNvPr>
          <p:cNvSpPr txBox="1"/>
          <p:nvPr/>
        </p:nvSpPr>
        <p:spPr>
          <a:xfrm>
            <a:off x="4546696" y="3649968"/>
            <a:ext cx="16648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BNF-Style Format:</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50" name="矩形 49">
            <a:extLst>
              <a:ext uri="{FF2B5EF4-FFF2-40B4-BE49-F238E27FC236}">
                <a16:creationId xmlns:a16="http://schemas.microsoft.com/office/drawing/2014/main" id="{BD086466-C140-F744-8399-3268850BBFFC}"/>
              </a:ext>
            </a:extLst>
          </p:cNvPr>
          <p:cNvSpPr/>
          <p:nvPr/>
        </p:nvSpPr>
        <p:spPr>
          <a:xfrm>
            <a:off x="4925813" y="3116931"/>
            <a:ext cx="2863284" cy="378172"/>
          </a:xfrm>
          <a:custGeom>
            <a:avLst/>
            <a:gdLst>
              <a:gd name="connsiteX0" fmla="*/ 0 w 2863284"/>
              <a:gd name="connsiteY0" fmla="*/ 0 h 378172"/>
              <a:gd name="connsiteX1" fmla="*/ 544024 w 2863284"/>
              <a:gd name="connsiteY1" fmla="*/ 0 h 378172"/>
              <a:gd name="connsiteX2" fmla="*/ 1030782 w 2863284"/>
              <a:gd name="connsiteY2" fmla="*/ 0 h 378172"/>
              <a:gd name="connsiteX3" fmla="*/ 1660705 w 2863284"/>
              <a:gd name="connsiteY3" fmla="*/ 0 h 378172"/>
              <a:gd name="connsiteX4" fmla="*/ 2204729 w 2863284"/>
              <a:gd name="connsiteY4" fmla="*/ 0 h 378172"/>
              <a:gd name="connsiteX5" fmla="*/ 2863284 w 2863284"/>
              <a:gd name="connsiteY5" fmla="*/ 0 h 378172"/>
              <a:gd name="connsiteX6" fmla="*/ 2863284 w 2863284"/>
              <a:gd name="connsiteY6" fmla="*/ 378172 h 378172"/>
              <a:gd name="connsiteX7" fmla="*/ 2290627 w 2863284"/>
              <a:gd name="connsiteY7" fmla="*/ 378172 h 378172"/>
              <a:gd name="connsiteX8" fmla="*/ 1660705 w 2863284"/>
              <a:gd name="connsiteY8" fmla="*/ 378172 h 378172"/>
              <a:gd name="connsiteX9" fmla="*/ 1173946 w 2863284"/>
              <a:gd name="connsiteY9" fmla="*/ 378172 h 378172"/>
              <a:gd name="connsiteX10" fmla="*/ 601290 w 2863284"/>
              <a:gd name="connsiteY10" fmla="*/ 378172 h 378172"/>
              <a:gd name="connsiteX11" fmla="*/ 0 w 2863284"/>
              <a:gd name="connsiteY11" fmla="*/ 378172 h 378172"/>
              <a:gd name="connsiteX12" fmla="*/ 0 w 2863284"/>
              <a:gd name="connsiteY12"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3284" h="378172" extrusionOk="0">
                <a:moveTo>
                  <a:pt x="0" y="0"/>
                </a:moveTo>
                <a:cubicBezTo>
                  <a:pt x="130761" y="21547"/>
                  <a:pt x="408721" y="-13745"/>
                  <a:pt x="544024" y="0"/>
                </a:cubicBezTo>
                <a:cubicBezTo>
                  <a:pt x="679327" y="13745"/>
                  <a:pt x="854446" y="-1901"/>
                  <a:pt x="1030782" y="0"/>
                </a:cubicBezTo>
                <a:cubicBezTo>
                  <a:pt x="1207118" y="1901"/>
                  <a:pt x="1529131" y="21909"/>
                  <a:pt x="1660705" y="0"/>
                </a:cubicBezTo>
                <a:cubicBezTo>
                  <a:pt x="1792279" y="-21909"/>
                  <a:pt x="2036391" y="-259"/>
                  <a:pt x="2204729" y="0"/>
                </a:cubicBezTo>
                <a:cubicBezTo>
                  <a:pt x="2373067" y="259"/>
                  <a:pt x="2685119" y="27034"/>
                  <a:pt x="2863284" y="0"/>
                </a:cubicBezTo>
                <a:cubicBezTo>
                  <a:pt x="2869905" y="141949"/>
                  <a:pt x="2869844" y="253090"/>
                  <a:pt x="2863284" y="378172"/>
                </a:cubicBezTo>
                <a:cubicBezTo>
                  <a:pt x="2650807" y="397057"/>
                  <a:pt x="2407114" y="402103"/>
                  <a:pt x="2290627" y="378172"/>
                </a:cubicBezTo>
                <a:cubicBezTo>
                  <a:pt x="2174140" y="354241"/>
                  <a:pt x="1843879" y="390451"/>
                  <a:pt x="1660705" y="378172"/>
                </a:cubicBezTo>
                <a:cubicBezTo>
                  <a:pt x="1477531" y="365893"/>
                  <a:pt x="1355374" y="381030"/>
                  <a:pt x="1173946" y="378172"/>
                </a:cubicBezTo>
                <a:cubicBezTo>
                  <a:pt x="992518" y="375314"/>
                  <a:pt x="803440" y="374316"/>
                  <a:pt x="601290" y="378172"/>
                </a:cubicBezTo>
                <a:cubicBezTo>
                  <a:pt x="399140" y="382028"/>
                  <a:pt x="151803" y="378703"/>
                  <a:pt x="0" y="378172"/>
                </a:cubicBezTo>
                <a:cubicBezTo>
                  <a:pt x="-15086" y="262629"/>
                  <a:pt x="-16576" y="130129"/>
                  <a:pt x="0" y="0"/>
                </a:cubicBezTo>
                <a:close/>
              </a:path>
            </a:pathLst>
          </a:custGeom>
          <a:noFill/>
          <a:ln w="19050" cap="flat">
            <a:solidFill>
              <a:srgbClr val="FF0000"/>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1" name="矩形 50">
            <a:extLst>
              <a:ext uri="{FF2B5EF4-FFF2-40B4-BE49-F238E27FC236}">
                <a16:creationId xmlns:a16="http://schemas.microsoft.com/office/drawing/2014/main" id="{35A6F710-0F04-EF4D-9179-D338EE4DB94E}"/>
              </a:ext>
            </a:extLst>
          </p:cNvPr>
          <p:cNvSpPr/>
          <p:nvPr/>
        </p:nvSpPr>
        <p:spPr>
          <a:xfrm>
            <a:off x="4925813" y="4059977"/>
            <a:ext cx="2934738" cy="1068123"/>
          </a:xfrm>
          <a:custGeom>
            <a:avLst/>
            <a:gdLst>
              <a:gd name="connsiteX0" fmla="*/ 0 w 2862000"/>
              <a:gd name="connsiteY0" fmla="*/ 0 h 864000"/>
              <a:gd name="connsiteX1" fmla="*/ 543780 w 2862000"/>
              <a:gd name="connsiteY1" fmla="*/ 0 h 864000"/>
              <a:gd name="connsiteX2" fmla="*/ 1030320 w 2862000"/>
              <a:gd name="connsiteY2" fmla="*/ 0 h 864000"/>
              <a:gd name="connsiteX3" fmla="*/ 1659960 w 2862000"/>
              <a:gd name="connsiteY3" fmla="*/ 0 h 864000"/>
              <a:gd name="connsiteX4" fmla="*/ 2203740 w 2862000"/>
              <a:gd name="connsiteY4" fmla="*/ 0 h 864000"/>
              <a:gd name="connsiteX5" fmla="*/ 2862000 w 2862000"/>
              <a:gd name="connsiteY5" fmla="*/ 0 h 864000"/>
              <a:gd name="connsiteX6" fmla="*/ 2862000 w 2862000"/>
              <a:gd name="connsiteY6" fmla="*/ 449280 h 864000"/>
              <a:gd name="connsiteX7" fmla="*/ 2862000 w 2862000"/>
              <a:gd name="connsiteY7" fmla="*/ 864000 h 864000"/>
              <a:gd name="connsiteX8" fmla="*/ 2289600 w 2862000"/>
              <a:gd name="connsiteY8" fmla="*/ 864000 h 864000"/>
              <a:gd name="connsiteX9" fmla="*/ 1803060 w 2862000"/>
              <a:gd name="connsiteY9" fmla="*/ 864000 h 864000"/>
              <a:gd name="connsiteX10" fmla="*/ 1230660 w 2862000"/>
              <a:gd name="connsiteY10" fmla="*/ 864000 h 864000"/>
              <a:gd name="connsiteX11" fmla="*/ 658260 w 2862000"/>
              <a:gd name="connsiteY11" fmla="*/ 864000 h 864000"/>
              <a:gd name="connsiteX12" fmla="*/ 0 w 2862000"/>
              <a:gd name="connsiteY12" fmla="*/ 864000 h 864000"/>
              <a:gd name="connsiteX13" fmla="*/ 0 w 2862000"/>
              <a:gd name="connsiteY13" fmla="*/ 414720 h 864000"/>
              <a:gd name="connsiteX14" fmla="*/ 0 w 2862000"/>
              <a:gd name="connsiteY14"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2000" h="864000" extrusionOk="0">
                <a:moveTo>
                  <a:pt x="0" y="0"/>
                </a:moveTo>
                <a:cubicBezTo>
                  <a:pt x="200921" y="-22090"/>
                  <a:pt x="318702" y="-13936"/>
                  <a:pt x="543780" y="0"/>
                </a:cubicBezTo>
                <a:cubicBezTo>
                  <a:pt x="768858" y="13936"/>
                  <a:pt x="827966" y="-14044"/>
                  <a:pt x="1030320" y="0"/>
                </a:cubicBezTo>
                <a:cubicBezTo>
                  <a:pt x="1232674" y="14044"/>
                  <a:pt x="1460561" y="-26977"/>
                  <a:pt x="1659960" y="0"/>
                </a:cubicBezTo>
                <a:cubicBezTo>
                  <a:pt x="1859359" y="26977"/>
                  <a:pt x="2026851" y="4536"/>
                  <a:pt x="2203740" y="0"/>
                </a:cubicBezTo>
                <a:cubicBezTo>
                  <a:pt x="2380629" y="-4536"/>
                  <a:pt x="2549002" y="29320"/>
                  <a:pt x="2862000" y="0"/>
                </a:cubicBezTo>
                <a:cubicBezTo>
                  <a:pt x="2882681" y="205989"/>
                  <a:pt x="2880247" y="310233"/>
                  <a:pt x="2862000" y="449280"/>
                </a:cubicBezTo>
                <a:cubicBezTo>
                  <a:pt x="2843753" y="588327"/>
                  <a:pt x="2869535" y="695322"/>
                  <a:pt x="2862000" y="864000"/>
                </a:cubicBezTo>
                <a:cubicBezTo>
                  <a:pt x="2580994" y="836755"/>
                  <a:pt x="2488061" y="873801"/>
                  <a:pt x="2289600" y="864000"/>
                </a:cubicBezTo>
                <a:cubicBezTo>
                  <a:pt x="2091139" y="854199"/>
                  <a:pt x="1916221" y="863032"/>
                  <a:pt x="1803060" y="864000"/>
                </a:cubicBezTo>
                <a:cubicBezTo>
                  <a:pt x="1689899" y="864968"/>
                  <a:pt x="1384137" y="853822"/>
                  <a:pt x="1230660" y="864000"/>
                </a:cubicBezTo>
                <a:cubicBezTo>
                  <a:pt x="1077183" y="874178"/>
                  <a:pt x="851828" y="880906"/>
                  <a:pt x="658260" y="864000"/>
                </a:cubicBezTo>
                <a:cubicBezTo>
                  <a:pt x="464692" y="847094"/>
                  <a:pt x="203974" y="839075"/>
                  <a:pt x="0" y="864000"/>
                </a:cubicBezTo>
                <a:cubicBezTo>
                  <a:pt x="-22060" y="670469"/>
                  <a:pt x="-15477" y="583836"/>
                  <a:pt x="0" y="414720"/>
                </a:cubicBezTo>
                <a:cubicBezTo>
                  <a:pt x="15477" y="245604"/>
                  <a:pt x="-8499" y="143705"/>
                  <a:pt x="0" y="0"/>
                </a:cubicBezTo>
                <a:close/>
              </a:path>
            </a:pathLst>
          </a:custGeom>
          <a:noFill/>
          <a:ln w="19050" cap="flat">
            <a:solidFill>
              <a:srgbClr val="FF0000"/>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2" name="矩形 51">
            <a:extLst>
              <a:ext uri="{FF2B5EF4-FFF2-40B4-BE49-F238E27FC236}">
                <a16:creationId xmlns:a16="http://schemas.microsoft.com/office/drawing/2014/main" id="{FDD29D86-1814-EA4D-A0EA-F76ED58ED0F3}"/>
              </a:ext>
            </a:extLst>
          </p:cNvPr>
          <p:cNvSpPr/>
          <p:nvPr/>
        </p:nvSpPr>
        <p:spPr>
          <a:xfrm>
            <a:off x="8298195" y="3116931"/>
            <a:ext cx="2863284" cy="378172"/>
          </a:xfrm>
          <a:custGeom>
            <a:avLst/>
            <a:gdLst>
              <a:gd name="connsiteX0" fmla="*/ 0 w 2863284"/>
              <a:gd name="connsiteY0" fmla="*/ 0 h 378172"/>
              <a:gd name="connsiteX1" fmla="*/ 544024 w 2863284"/>
              <a:gd name="connsiteY1" fmla="*/ 0 h 378172"/>
              <a:gd name="connsiteX2" fmla="*/ 1030782 w 2863284"/>
              <a:gd name="connsiteY2" fmla="*/ 0 h 378172"/>
              <a:gd name="connsiteX3" fmla="*/ 1660705 w 2863284"/>
              <a:gd name="connsiteY3" fmla="*/ 0 h 378172"/>
              <a:gd name="connsiteX4" fmla="*/ 2204729 w 2863284"/>
              <a:gd name="connsiteY4" fmla="*/ 0 h 378172"/>
              <a:gd name="connsiteX5" fmla="*/ 2863284 w 2863284"/>
              <a:gd name="connsiteY5" fmla="*/ 0 h 378172"/>
              <a:gd name="connsiteX6" fmla="*/ 2863284 w 2863284"/>
              <a:gd name="connsiteY6" fmla="*/ 378172 h 378172"/>
              <a:gd name="connsiteX7" fmla="*/ 2290627 w 2863284"/>
              <a:gd name="connsiteY7" fmla="*/ 378172 h 378172"/>
              <a:gd name="connsiteX8" fmla="*/ 1660705 w 2863284"/>
              <a:gd name="connsiteY8" fmla="*/ 378172 h 378172"/>
              <a:gd name="connsiteX9" fmla="*/ 1173946 w 2863284"/>
              <a:gd name="connsiteY9" fmla="*/ 378172 h 378172"/>
              <a:gd name="connsiteX10" fmla="*/ 601290 w 2863284"/>
              <a:gd name="connsiteY10" fmla="*/ 378172 h 378172"/>
              <a:gd name="connsiteX11" fmla="*/ 0 w 2863284"/>
              <a:gd name="connsiteY11" fmla="*/ 378172 h 378172"/>
              <a:gd name="connsiteX12" fmla="*/ 0 w 2863284"/>
              <a:gd name="connsiteY12"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3284" h="378172" extrusionOk="0">
                <a:moveTo>
                  <a:pt x="0" y="0"/>
                </a:moveTo>
                <a:cubicBezTo>
                  <a:pt x="130761" y="21547"/>
                  <a:pt x="408721" y="-13745"/>
                  <a:pt x="544024" y="0"/>
                </a:cubicBezTo>
                <a:cubicBezTo>
                  <a:pt x="679327" y="13745"/>
                  <a:pt x="854446" y="-1901"/>
                  <a:pt x="1030782" y="0"/>
                </a:cubicBezTo>
                <a:cubicBezTo>
                  <a:pt x="1207118" y="1901"/>
                  <a:pt x="1529131" y="21909"/>
                  <a:pt x="1660705" y="0"/>
                </a:cubicBezTo>
                <a:cubicBezTo>
                  <a:pt x="1792279" y="-21909"/>
                  <a:pt x="2036391" y="-259"/>
                  <a:pt x="2204729" y="0"/>
                </a:cubicBezTo>
                <a:cubicBezTo>
                  <a:pt x="2373067" y="259"/>
                  <a:pt x="2685119" y="27034"/>
                  <a:pt x="2863284" y="0"/>
                </a:cubicBezTo>
                <a:cubicBezTo>
                  <a:pt x="2869905" y="141949"/>
                  <a:pt x="2869844" y="253090"/>
                  <a:pt x="2863284" y="378172"/>
                </a:cubicBezTo>
                <a:cubicBezTo>
                  <a:pt x="2650807" y="397057"/>
                  <a:pt x="2407114" y="402103"/>
                  <a:pt x="2290627" y="378172"/>
                </a:cubicBezTo>
                <a:cubicBezTo>
                  <a:pt x="2174140" y="354241"/>
                  <a:pt x="1843879" y="390451"/>
                  <a:pt x="1660705" y="378172"/>
                </a:cubicBezTo>
                <a:cubicBezTo>
                  <a:pt x="1477531" y="365893"/>
                  <a:pt x="1355374" y="381030"/>
                  <a:pt x="1173946" y="378172"/>
                </a:cubicBezTo>
                <a:cubicBezTo>
                  <a:pt x="992518" y="375314"/>
                  <a:pt x="803440" y="374316"/>
                  <a:pt x="601290" y="378172"/>
                </a:cubicBezTo>
                <a:cubicBezTo>
                  <a:pt x="399140" y="382028"/>
                  <a:pt x="151803" y="378703"/>
                  <a:pt x="0" y="378172"/>
                </a:cubicBezTo>
                <a:cubicBezTo>
                  <a:pt x="-15086" y="262629"/>
                  <a:pt x="-16576" y="130129"/>
                  <a:pt x="0" y="0"/>
                </a:cubicBezTo>
                <a:close/>
              </a:path>
            </a:pathLst>
          </a:custGeom>
          <a:noFill/>
          <a:ln w="19050" cap="flat">
            <a:solidFill>
              <a:srgbClr val="0432FF"/>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3" name="矩形 52">
            <a:extLst>
              <a:ext uri="{FF2B5EF4-FFF2-40B4-BE49-F238E27FC236}">
                <a16:creationId xmlns:a16="http://schemas.microsoft.com/office/drawing/2014/main" id="{17130939-ACC3-0C40-9650-067B9D3E953E}"/>
              </a:ext>
            </a:extLst>
          </p:cNvPr>
          <p:cNvSpPr/>
          <p:nvPr/>
        </p:nvSpPr>
        <p:spPr>
          <a:xfrm>
            <a:off x="8298194" y="4059978"/>
            <a:ext cx="2917353" cy="1162112"/>
          </a:xfrm>
          <a:custGeom>
            <a:avLst/>
            <a:gdLst>
              <a:gd name="connsiteX0" fmla="*/ 0 w 2862000"/>
              <a:gd name="connsiteY0" fmla="*/ 0 h 864000"/>
              <a:gd name="connsiteX1" fmla="*/ 543780 w 2862000"/>
              <a:gd name="connsiteY1" fmla="*/ 0 h 864000"/>
              <a:gd name="connsiteX2" fmla="*/ 1030320 w 2862000"/>
              <a:gd name="connsiteY2" fmla="*/ 0 h 864000"/>
              <a:gd name="connsiteX3" fmla="*/ 1659960 w 2862000"/>
              <a:gd name="connsiteY3" fmla="*/ 0 h 864000"/>
              <a:gd name="connsiteX4" fmla="*/ 2203740 w 2862000"/>
              <a:gd name="connsiteY4" fmla="*/ 0 h 864000"/>
              <a:gd name="connsiteX5" fmla="*/ 2862000 w 2862000"/>
              <a:gd name="connsiteY5" fmla="*/ 0 h 864000"/>
              <a:gd name="connsiteX6" fmla="*/ 2862000 w 2862000"/>
              <a:gd name="connsiteY6" fmla="*/ 449280 h 864000"/>
              <a:gd name="connsiteX7" fmla="*/ 2862000 w 2862000"/>
              <a:gd name="connsiteY7" fmla="*/ 864000 h 864000"/>
              <a:gd name="connsiteX8" fmla="*/ 2289600 w 2862000"/>
              <a:gd name="connsiteY8" fmla="*/ 864000 h 864000"/>
              <a:gd name="connsiteX9" fmla="*/ 1803060 w 2862000"/>
              <a:gd name="connsiteY9" fmla="*/ 864000 h 864000"/>
              <a:gd name="connsiteX10" fmla="*/ 1230660 w 2862000"/>
              <a:gd name="connsiteY10" fmla="*/ 864000 h 864000"/>
              <a:gd name="connsiteX11" fmla="*/ 658260 w 2862000"/>
              <a:gd name="connsiteY11" fmla="*/ 864000 h 864000"/>
              <a:gd name="connsiteX12" fmla="*/ 0 w 2862000"/>
              <a:gd name="connsiteY12" fmla="*/ 864000 h 864000"/>
              <a:gd name="connsiteX13" fmla="*/ 0 w 2862000"/>
              <a:gd name="connsiteY13" fmla="*/ 414720 h 864000"/>
              <a:gd name="connsiteX14" fmla="*/ 0 w 2862000"/>
              <a:gd name="connsiteY14"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2000" h="864000" extrusionOk="0">
                <a:moveTo>
                  <a:pt x="0" y="0"/>
                </a:moveTo>
                <a:cubicBezTo>
                  <a:pt x="200921" y="-22090"/>
                  <a:pt x="318702" y="-13936"/>
                  <a:pt x="543780" y="0"/>
                </a:cubicBezTo>
                <a:cubicBezTo>
                  <a:pt x="768858" y="13936"/>
                  <a:pt x="827966" y="-14044"/>
                  <a:pt x="1030320" y="0"/>
                </a:cubicBezTo>
                <a:cubicBezTo>
                  <a:pt x="1232674" y="14044"/>
                  <a:pt x="1460561" y="-26977"/>
                  <a:pt x="1659960" y="0"/>
                </a:cubicBezTo>
                <a:cubicBezTo>
                  <a:pt x="1859359" y="26977"/>
                  <a:pt x="2026851" y="4536"/>
                  <a:pt x="2203740" y="0"/>
                </a:cubicBezTo>
                <a:cubicBezTo>
                  <a:pt x="2380629" y="-4536"/>
                  <a:pt x="2549002" y="29320"/>
                  <a:pt x="2862000" y="0"/>
                </a:cubicBezTo>
                <a:cubicBezTo>
                  <a:pt x="2882681" y="205989"/>
                  <a:pt x="2880247" y="310233"/>
                  <a:pt x="2862000" y="449280"/>
                </a:cubicBezTo>
                <a:cubicBezTo>
                  <a:pt x="2843753" y="588327"/>
                  <a:pt x="2869535" y="695322"/>
                  <a:pt x="2862000" y="864000"/>
                </a:cubicBezTo>
                <a:cubicBezTo>
                  <a:pt x="2580994" y="836755"/>
                  <a:pt x="2488061" y="873801"/>
                  <a:pt x="2289600" y="864000"/>
                </a:cubicBezTo>
                <a:cubicBezTo>
                  <a:pt x="2091139" y="854199"/>
                  <a:pt x="1916221" y="863032"/>
                  <a:pt x="1803060" y="864000"/>
                </a:cubicBezTo>
                <a:cubicBezTo>
                  <a:pt x="1689899" y="864968"/>
                  <a:pt x="1384137" y="853822"/>
                  <a:pt x="1230660" y="864000"/>
                </a:cubicBezTo>
                <a:cubicBezTo>
                  <a:pt x="1077183" y="874178"/>
                  <a:pt x="851828" y="880906"/>
                  <a:pt x="658260" y="864000"/>
                </a:cubicBezTo>
                <a:cubicBezTo>
                  <a:pt x="464692" y="847094"/>
                  <a:pt x="203974" y="839075"/>
                  <a:pt x="0" y="864000"/>
                </a:cubicBezTo>
                <a:cubicBezTo>
                  <a:pt x="-22060" y="670469"/>
                  <a:pt x="-15477" y="583836"/>
                  <a:pt x="0" y="414720"/>
                </a:cubicBezTo>
                <a:cubicBezTo>
                  <a:pt x="15477" y="245604"/>
                  <a:pt x="-8499" y="143705"/>
                  <a:pt x="0" y="0"/>
                </a:cubicBezTo>
                <a:close/>
              </a:path>
            </a:pathLst>
          </a:custGeom>
          <a:noFill/>
          <a:ln w="19050" cap="flat">
            <a:solidFill>
              <a:srgbClr val="0432FF"/>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cxnSp>
        <p:nvCxnSpPr>
          <p:cNvPr id="12" name="直线箭头连接符 11">
            <a:extLst>
              <a:ext uri="{FF2B5EF4-FFF2-40B4-BE49-F238E27FC236}">
                <a16:creationId xmlns:a16="http://schemas.microsoft.com/office/drawing/2014/main" id="{FFB31F7E-4CCC-A348-902D-3B54F3D8CAE1}"/>
              </a:ext>
            </a:extLst>
          </p:cNvPr>
          <p:cNvCxnSpPr>
            <a:cxnSpLocks/>
          </p:cNvCxnSpPr>
          <p:nvPr/>
        </p:nvCxnSpPr>
        <p:spPr>
          <a:xfrm>
            <a:off x="6362255" y="3525982"/>
            <a:ext cx="0" cy="533995"/>
          </a:xfrm>
          <a:prstGeom prst="straightConnector1">
            <a:avLst/>
          </a:prstGeom>
          <a:noFill/>
          <a:ln w="19050" cap="flat">
            <a:solidFill>
              <a:srgbClr val="FF0000"/>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55" name="直线箭头连接符 54">
            <a:extLst>
              <a:ext uri="{FF2B5EF4-FFF2-40B4-BE49-F238E27FC236}">
                <a16:creationId xmlns:a16="http://schemas.microsoft.com/office/drawing/2014/main" id="{F99D5DD1-33B0-C442-A2C5-43693FC97CFE}"/>
              </a:ext>
            </a:extLst>
          </p:cNvPr>
          <p:cNvCxnSpPr>
            <a:cxnSpLocks/>
            <a:stCxn id="52" idx="9"/>
          </p:cNvCxnSpPr>
          <p:nvPr/>
        </p:nvCxnSpPr>
        <p:spPr>
          <a:xfrm>
            <a:off x="9472141" y="3495103"/>
            <a:ext cx="0" cy="564875"/>
          </a:xfrm>
          <a:prstGeom prst="straightConnector1">
            <a:avLst/>
          </a:prstGeom>
          <a:noFill/>
          <a:ln w="19050" cap="flat">
            <a:solidFill>
              <a:srgbClr val="0432FF"/>
            </a:solidFill>
            <a:prstDash val="solid"/>
            <a:miter lim="800000"/>
            <a:tailEnd type="arrow"/>
          </a:ln>
          <a:effectLst/>
          <a:sp3d/>
        </p:spPr>
        <p:style>
          <a:lnRef idx="0">
            <a:scrgbClr r="0" g="0" b="0"/>
          </a:lnRef>
          <a:fillRef idx="0">
            <a:scrgbClr r="0" g="0" b="0"/>
          </a:fillRef>
          <a:effectRef idx="0">
            <a:scrgbClr r="0" g="0" b="0"/>
          </a:effectRef>
          <a:fontRef idx="none"/>
        </p:style>
      </p:cxnSp>
      <p:sp>
        <p:nvSpPr>
          <p:cNvPr id="56" name="矩形 55">
            <a:extLst>
              <a:ext uri="{FF2B5EF4-FFF2-40B4-BE49-F238E27FC236}">
                <a16:creationId xmlns:a16="http://schemas.microsoft.com/office/drawing/2014/main" id="{91FF4CC3-3912-A84B-8D29-5BA8E238333F}"/>
              </a:ext>
            </a:extLst>
          </p:cNvPr>
          <p:cNvSpPr/>
          <p:nvPr/>
        </p:nvSpPr>
        <p:spPr>
          <a:xfrm>
            <a:off x="7860551" y="3111850"/>
            <a:ext cx="346746" cy="378172"/>
          </a:xfrm>
          <a:custGeom>
            <a:avLst/>
            <a:gdLst>
              <a:gd name="connsiteX0" fmla="*/ 0 w 346746"/>
              <a:gd name="connsiteY0" fmla="*/ 0 h 378172"/>
              <a:gd name="connsiteX1" fmla="*/ 346746 w 346746"/>
              <a:gd name="connsiteY1" fmla="*/ 0 h 378172"/>
              <a:gd name="connsiteX2" fmla="*/ 346746 w 346746"/>
              <a:gd name="connsiteY2" fmla="*/ 378172 h 378172"/>
              <a:gd name="connsiteX3" fmla="*/ 0 w 346746"/>
              <a:gd name="connsiteY3" fmla="*/ 378172 h 378172"/>
              <a:gd name="connsiteX4" fmla="*/ 0 w 346746"/>
              <a:gd name="connsiteY4" fmla="*/ 0 h 37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46" h="378172" extrusionOk="0">
                <a:moveTo>
                  <a:pt x="0" y="0"/>
                </a:moveTo>
                <a:cubicBezTo>
                  <a:pt x="144543" y="14834"/>
                  <a:pt x="205571" y="-1991"/>
                  <a:pt x="346746" y="0"/>
                </a:cubicBezTo>
                <a:cubicBezTo>
                  <a:pt x="363340" y="100974"/>
                  <a:pt x="339242" y="250129"/>
                  <a:pt x="346746" y="378172"/>
                </a:cubicBezTo>
                <a:cubicBezTo>
                  <a:pt x="234470" y="379647"/>
                  <a:pt x="94090" y="366630"/>
                  <a:pt x="0" y="378172"/>
                </a:cubicBezTo>
                <a:cubicBezTo>
                  <a:pt x="16210" y="224828"/>
                  <a:pt x="-6621" y="122771"/>
                  <a:pt x="0" y="0"/>
                </a:cubicBezTo>
                <a:close/>
              </a:path>
            </a:pathLst>
          </a:custGeom>
          <a:noFill/>
          <a:ln w="19050" cap="flat">
            <a:solidFill>
              <a:schemeClr val="accent6"/>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57" name="矩形 56">
            <a:extLst>
              <a:ext uri="{FF2B5EF4-FFF2-40B4-BE49-F238E27FC236}">
                <a16:creationId xmlns:a16="http://schemas.microsoft.com/office/drawing/2014/main" id="{07720B48-A869-FF48-8F5E-82D2D82A32E2}"/>
              </a:ext>
            </a:extLst>
          </p:cNvPr>
          <p:cNvSpPr/>
          <p:nvPr/>
        </p:nvSpPr>
        <p:spPr>
          <a:xfrm>
            <a:off x="4974893" y="5613459"/>
            <a:ext cx="1955773" cy="378172"/>
          </a:xfrm>
          <a:custGeom>
            <a:avLst/>
            <a:gdLst>
              <a:gd name="connsiteX0" fmla="*/ 0 w 1955773"/>
              <a:gd name="connsiteY0" fmla="*/ 0 h 378172"/>
              <a:gd name="connsiteX1" fmla="*/ 632367 w 1955773"/>
              <a:gd name="connsiteY1" fmla="*/ 0 h 378172"/>
              <a:gd name="connsiteX2" fmla="*/ 1225618 w 1955773"/>
              <a:gd name="connsiteY2" fmla="*/ 0 h 378172"/>
              <a:gd name="connsiteX3" fmla="*/ 1955773 w 1955773"/>
              <a:gd name="connsiteY3" fmla="*/ 0 h 378172"/>
              <a:gd name="connsiteX4" fmla="*/ 1955773 w 1955773"/>
              <a:gd name="connsiteY4" fmla="*/ 378172 h 378172"/>
              <a:gd name="connsiteX5" fmla="*/ 1342964 w 1955773"/>
              <a:gd name="connsiteY5" fmla="*/ 378172 h 378172"/>
              <a:gd name="connsiteX6" fmla="*/ 651924 w 1955773"/>
              <a:gd name="connsiteY6" fmla="*/ 378172 h 378172"/>
              <a:gd name="connsiteX7" fmla="*/ 0 w 1955773"/>
              <a:gd name="connsiteY7" fmla="*/ 378172 h 378172"/>
              <a:gd name="connsiteX8" fmla="*/ 0 w 1955773"/>
              <a:gd name="connsiteY8"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773" h="378172" extrusionOk="0">
                <a:moveTo>
                  <a:pt x="0" y="0"/>
                </a:moveTo>
                <a:cubicBezTo>
                  <a:pt x="145214" y="-15898"/>
                  <a:pt x="426513" y="23776"/>
                  <a:pt x="632367" y="0"/>
                </a:cubicBezTo>
                <a:cubicBezTo>
                  <a:pt x="838221" y="-23776"/>
                  <a:pt x="1066756" y="-4637"/>
                  <a:pt x="1225618" y="0"/>
                </a:cubicBezTo>
                <a:cubicBezTo>
                  <a:pt x="1384480" y="4637"/>
                  <a:pt x="1602166" y="-4775"/>
                  <a:pt x="1955773" y="0"/>
                </a:cubicBezTo>
                <a:cubicBezTo>
                  <a:pt x="1949319" y="129435"/>
                  <a:pt x="1964099" y="248924"/>
                  <a:pt x="1955773" y="378172"/>
                </a:cubicBezTo>
                <a:cubicBezTo>
                  <a:pt x="1656571" y="391909"/>
                  <a:pt x="1621256" y="394168"/>
                  <a:pt x="1342964" y="378172"/>
                </a:cubicBezTo>
                <a:cubicBezTo>
                  <a:pt x="1064672" y="362176"/>
                  <a:pt x="829298" y="371421"/>
                  <a:pt x="651924" y="378172"/>
                </a:cubicBezTo>
                <a:cubicBezTo>
                  <a:pt x="474550" y="384923"/>
                  <a:pt x="207589" y="374167"/>
                  <a:pt x="0" y="378172"/>
                </a:cubicBezTo>
                <a:cubicBezTo>
                  <a:pt x="-15059" y="196390"/>
                  <a:pt x="-1042" y="142530"/>
                  <a:pt x="0" y="0"/>
                </a:cubicBezTo>
                <a:close/>
              </a:path>
            </a:pathLst>
          </a:custGeom>
          <a:noFill/>
          <a:ln w="19050" cap="flat">
            <a:solidFill>
              <a:schemeClr val="accent6"/>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cxnSp>
        <p:nvCxnSpPr>
          <p:cNvPr id="60" name="肘形连接符 59">
            <a:extLst>
              <a:ext uri="{FF2B5EF4-FFF2-40B4-BE49-F238E27FC236}">
                <a16:creationId xmlns:a16="http://schemas.microsoft.com/office/drawing/2014/main" id="{772EE72E-F6F1-5442-AE58-62D9BB71EE61}"/>
              </a:ext>
            </a:extLst>
          </p:cNvPr>
          <p:cNvCxnSpPr>
            <a:cxnSpLocks/>
          </p:cNvCxnSpPr>
          <p:nvPr/>
        </p:nvCxnSpPr>
        <p:spPr>
          <a:xfrm rot="5400000">
            <a:off x="6333404" y="4069473"/>
            <a:ext cx="2312525" cy="1153623"/>
          </a:xfrm>
          <a:prstGeom prst="bentConnector3">
            <a:avLst>
              <a:gd name="adj1" fmla="val 99531"/>
            </a:avLst>
          </a:prstGeom>
          <a:noFill/>
          <a:ln w="1905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291836562"/>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a:extLst>
              <a:ext uri="{FF2B5EF4-FFF2-40B4-BE49-F238E27FC236}">
                <a16:creationId xmlns:a16="http://schemas.microsoft.com/office/drawing/2014/main" id="{19354FD8-1D5B-554E-8E86-02491EA2EC89}"/>
              </a:ext>
            </a:extLst>
          </p:cNvPr>
          <p:cNvSpPr/>
          <p:nvPr/>
        </p:nvSpPr>
        <p:spPr>
          <a:xfrm>
            <a:off x="784126" y="3124544"/>
            <a:ext cx="3194459" cy="216242"/>
          </a:xfrm>
          <a:prstGeom prst="rect">
            <a:avLst/>
          </a:prstGeom>
          <a:solidFill>
            <a:schemeClr val="accent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26" name="矩形 25">
            <a:extLst>
              <a:ext uri="{FF2B5EF4-FFF2-40B4-BE49-F238E27FC236}">
                <a16:creationId xmlns:a16="http://schemas.microsoft.com/office/drawing/2014/main" id="{6BE5979B-6AE6-3747-B8BA-718406739C68}"/>
              </a:ext>
            </a:extLst>
          </p:cNvPr>
          <p:cNvSpPr/>
          <p:nvPr/>
        </p:nvSpPr>
        <p:spPr>
          <a:xfrm>
            <a:off x="784127" y="3822374"/>
            <a:ext cx="3194458" cy="216242"/>
          </a:xfrm>
          <a:prstGeom prst="rect">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等线"/>
            </a:endParaRPr>
          </a:p>
        </p:txBody>
      </p:sp>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38</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sp>
        <p:nvSpPr>
          <p:cNvPr id="32" name="文本框 31">
            <a:extLst>
              <a:ext uri="{FF2B5EF4-FFF2-40B4-BE49-F238E27FC236}">
                <a16:creationId xmlns:a16="http://schemas.microsoft.com/office/drawing/2014/main" id="{91A4B58D-180E-2840-A57B-E686AAA88D65}"/>
              </a:ext>
            </a:extLst>
          </p:cNvPr>
          <p:cNvSpPr txBox="1"/>
          <p:nvPr/>
        </p:nvSpPr>
        <p:spPr>
          <a:xfrm>
            <a:off x="4974893" y="3095670"/>
            <a:ext cx="5017720" cy="421847"/>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(pkt[0] = 0 ∧ pkt[1] + 1 = 0)   ∨   (pkt[0] ≠ 0 ∧ pkt[1] - 1 = 0)</a:t>
            </a:r>
          </a:p>
        </p:txBody>
      </p:sp>
      <p:grpSp>
        <p:nvGrpSpPr>
          <p:cNvPr id="5" name="组合 4">
            <a:extLst>
              <a:ext uri="{FF2B5EF4-FFF2-40B4-BE49-F238E27FC236}">
                <a16:creationId xmlns:a16="http://schemas.microsoft.com/office/drawing/2014/main" id="{E8417E13-7698-AD4C-83E5-44B492E35115}"/>
              </a:ext>
            </a:extLst>
          </p:cNvPr>
          <p:cNvGrpSpPr/>
          <p:nvPr/>
        </p:nvGrpSpPr>
        <p:grpSpPr>
          <a:xfrm>
            <a:off x="4974893" y="4017147"/>
            <a:ext cx="5543925" cy="1162113"/>
            <a:chOff x="4931371" y="3726119"/>
            <a:chExt cx="5543925" cy="1162113"/>
          </a:xfrm>
        </p:grpSpPr>
        <p:sp>
          <p:nvSpPr>
            <p:cNvPr id="37" name="文本框 36">
              <a:extLst>
                <a:ext uri="{FF2B5EF4-FFF2-40B4-BE49-F238E27FC236}">
                  <a16:creationId xmlns:a16="http://schemas.microsoft.com/office/drawing/2014/main" id="{3E289416-9F53-F642-A4B5-7570294CB46B}"/>
                </a:ext>
              </a:extLst>
            </p:cNvPr>
            <p:cNvSpPr txBox="1"/>
            <p:nvPr/>
          </p:nvSpPr>
          <p:spPr>
            <a:xfrm>
              <a:off x="4931371" y="3726119"/>
              <a:ext cx="2234907"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1</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sp>
          <p:nvSpPr>
            <p:cNvPr id="45" name="文本框 44">
              <a:extLst>
                <a:ext uri="{FF2B5EF4-FFF2-40B4-BE49-F238E27FC236}">
                  <a16:creationId xmlns:a16="http://schemas.microsoft.com/office/drawing/2014/main" id="{25B9C692-C7FC-5C49-9458-7CD7445E8EDF}"/>
                </a:ext>
              </a:extLst>
            </p:cNvPr>
            <p:cNvSpPr txBox="1"/>
            <p:nvPr/>
          </p:nvSpPr>
          <p:spPr>
            <a:xfrm>
              <a:off x="8280464" y="3726119"/>
              <a:ext cx="2194832"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2</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grpSp>
      <p:sp>
        <p:nvSpPr>
          <p:cNvPr id="8" name="文本框 7">
            <a:extLst>
              <a:ext uri="{FF2B5EF4-FFF2-40B4-BE49-F238E27FC236}">
                <a16:creationId xmlns:a16="http://schemas.microsoft.com/office/drawing/2014/main" id="{314FF1DE-820E-D046-8E2D-BB1D64DDDCB2}"/>
              </a:ext>
            </a:extLst>
          </p:cNvPr>
          <p:cNvSpPr txBox="1"/>
          <p:nvPr/>
        </p:nvSpPr>
        <p:spPr>
          <a:xfrm>
            <a:off x="4546696" y="2757118"/>
            <a:ext cx="142282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Path Condition:</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48" name="文本框 47">
            <a:extLst>
              <a:ext uri="{FF2B5EF4-FFF2-40B4-BE49-F238E27FC236}">
                <a16:creationId xmlns:a16="http://schemas.microsoft.com/office/drawing/2014/main" id="{2E5790DC-D609-E348-A068-EC67470B9E86}"/>
              </a:ext>
            </a:extLst>
          </p:cNvPr>
          <p:cNvSpPr txBox="1"/>
          <p:nvPr/>
        </p:nvSpPr>
        <p:spPr>
          <a:xfrm>
            <a:off x="4990778" y="5639648"/>
            <a:ext cx="1611339" cy="366511"/>
          </a:xfrm>
          <a:prstGeom prst="rect">
            <a:avLst/>
          </a:prstGeom>
          <a:noFill/>
        </p:spPr>
        <p:txBody>
          <a:bodyPr wrap="none" rtlCol="0">
            <a:spAutoFit/>
          </a:bodyPr>
          <a:lstStyle/>
          <a:p>
            <a:pPr>
              <a:lnSpc>
                <a:spcPct val="120000"/>
              </a:lnSpc>
            </a:pPr>
            <a:r>
              <a:rPr kumimoji="1" lang="en-US" altLang="zh-CN" sz="1600" dirty="0">
                <a:latin typeface="Calibri" panose="020F0502020204030204" pitchFamily="34" charset="0"/>
                <a:ea typeface="Ayuthaya" pitchFamily="2" charset="-34"/>
                <a:cs typeface="Calibri" panose="020F0502020204030204" pitchFamily="34" charset="0"/>
              </a:rPr>
              <a:t>pkt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1</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2</a:t>
            </a:r>
            <a:endPar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endParaRPr>
          </a:p>
        </p:txBody>
      </p:sp>
      <p:sp>
        <p:nvSpPr>
          <p:cNvPr id="49" name="文本框 48">
            <a:extLst>
              <a:ext uri="{FF2B5EF4-FFF2-40B4-BE49-F238E27FC236}">
                <a16:creationId xmlns:a16="http://schemas.microsoft.com/office/drawing/2014/main" id="{D809CD55-EE96-B84E-ACD9-943108916321}"/>
              </a:ext>
            </a:extLst>
          </p:cNvPr>
          <p:cNvSpPr txBox="1"/>
          <p:nvPr/>
        </p:nvSpPr>
        <p:spPr>
          <a:xfrm>
            <a:off x="4546696" y="3649968"/>
            <a:ext cx="16648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BNF-Style Format:</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27" name="文本框 26">
            <a:extLst>
              <a:ext uri="{FF2B5EF4-FFF2-40B4-BE49-F238E27FC236}">
                <a16:creationId xmlns:a16="http://schemas.microsoft.com/office/drawing/2014/main" id="{115EA96D-557E-9942-8A4A-A716B98BB70E}"/>
              </a:ext>
            </a:extLst>
          </p:cNvPr>
          <p:cNvSpPr txBox="1"/>
          <p:nvPr/>
        </p:nvSpPr>
        <p:spPr>
          <a:xfrm>
            <a:off x="5699498" y="4113565"/>
            <a:ext cx="626197" cy="276997"/>
          </a:xfrm>
          <a:prstGeom prst="rect">
            <a:avLst/>
          </a:prstGeom>
          <a:solidFill>
            <a:schemeClr val="accent2">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code</a:t>
            </a:r>
            <a:endParaRPr kumimoji="0" lang="zh-CN" altLang="en-US" sz="1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
        <p:nvSpPr>
          <p:cNvPr id="28" name="文本框 27">
            <a:extLst>
              <a:ext uri="{FF2B5EF4-FFF2-40B4-BE49-F238E27FC236}">
                <a16:creationId xmlns:a16="http://schemas.microsoft.com/office/drawing/2014/main" id="{3AC09E69-AC96-8045-B5B8-BCEE973E545E}"/>
              </a:ext>
            </a:extLst>
          </p:cNvPr>
          <p:cNvSpPr txBox="1"/>
          <p:nvPr/>
        </p:nvSpPr>
        <p:spPr>
          <a:xfrm>
            <a:off x="6338722" y="4123189"/>
            <a:ext cx="630000" cy="276997"/>
          </a:xfrm>
          <a:prstGeom prst="rect">
            <a:avLst/>
          </a:prstGeom>
          <a:solidFill>
            <a:schemeClr val="accent6">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no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ctrl</a:t>
            </a:r>
            <a:endParaRPr kumimoji="0" lang="zh-CN" altLang="en-US" sz="16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cxnSp>
        <p:nvCxnSpPr>
          <p:cNvPr id="39" name="肘形连接符 38">
            <a:extLst>
              <a:ext uri="{FF2B5EF4-FFF2-40B4-BE49-F238E27FC236}">
                <a16:creationId xmlns:a16="http://schemas.microsoft.com/office/drawing/2014/main" id="{642353DB-48AF-AB4D-A61F-D30F4F635006}"/>
              </a:ext>
            </a:extLst>
          </p:cNvPr>
          <p:cNvCxnSpPr>
            <a:cxnSpLocks/>
            <a:stCxn id="26" idx="3"/>
            <a:endCxn id="28" idx="0"/>
          </p:cNvCxnSpPr>
          <p:nvPr/>
        </p:nvCxnSpPr>
        <p:spPr>
          <a:xfrm>
            <a:off x="3978585" y="3930495"/>
            <a:ext cx="2675137" cy="192694"/>
          </a:xfrm>
          <a:prstGeom prst="bentConnector2">
            <a:avLst/>
          </a:prstGeom>
          <a:noFill/>
          <a:ln w="1905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40" name="肘形连接符 39">
            <a:extLst>
              <a:ext uri="{FF2B5EF4-FFF2-40B4-BE49-F238E27FC236}">
                <a16:creationId xmlns:a16="http://schemas.microsoft.com/office/drawing/2014/main" id="{2BEDEA1D-0ED7-8E48-9ABE-435BEBD2FFF5}"/>
              </a:ext>
            </a:extLst>
          </p:cNvPr>
          <p:cNvCxnSpPr>
            <a:cxnSpLocks/>
            <a:stCxn id="25" idx="3"/>
            <a:endCxn id="27" idx="0"/>
          </p:cNvCxnSpPr>
          <p:nvPr/>
        </p:nvCxnSpPr>
        <p:spPr>
          <a:xfrm>
            <a:off x="3978585" y="3232665"/>
            <a:ext cx="2034012" cy="880900"/>
          </a:xfrm>
          <a:prstGeom prst="bentConnector2">
            <a:avLst/>
          </a:prstGeom>
          <a:noFill/>
          <a:ln w="19050" cap="flat">
            <a:solidFill>
              <a:schemeClr val="accent2"/>
            </a:solidFill>
            <a:prstDash val="solid"/>
            <a:miter lim="800000"/>
            <a:tailEnd type="triangle"/>
          </a:ln>
          <a:effectLst/>
          <a:sp3d/>
        </p:spPr>
        <p:style>
          <a:lnRef idx="0">
            <a:scrgbClr r="0" g="0" b="0"/>
          </a:lnRef>
          <a:fillRef idx="0">
            <a:scrgbClr r="0" g="0" b="0"/>
          </a:fillRef>
          <a:effectRef idx="0">
            <a:scrgbClr r="0" g="0" b="0"/>
          </a:effectRef>
          <a:fontRef idx="none"/>
        </p:style>
      </p:cxnSp>
      <p:grpSp>
        <p:nvGrpSpPr>
          <p:cNvPr id="34" name="组合 33">
            <a:extLst>
              <a:ext uri="{FF2B5EF4-FFF2-40B4-BE49-F238E27FC236}">
                <a16:creationId xmlns:a16="http://schemas.microsoft.com/office/drawing/2014/main" id="{BF2A868A-D97C-A349-8D6E-A9F1B7D5B095}"/>
              </a:ext>
            </a:extLst>
          </p:cNvPr>
          <p:cNvGrpSpPr/>
          <p:nvPr/>
        </p:nvGrpSpPr>
        <p:grpSpPr>
          <a:xfrm>
            <a:off x="779369" y="2602223"/>
            <a:ext cx="2984414" cy="3010713"/>
            <a:chOff x="1379048" y="162998"/>
            <a:chExt cx="2984414" cy="3010713"/>
          </a:xfrm>
        </p:grpSpPr>
        <p:sp>
          <p:nvSpPr>
            <p:cNvPr id="35" name="文本框 34">
              <a:extLst>
                <a:ext uri="{FF2B5EF4-FFF2-40B4-BE49-F238E27FC236}">
                  <a16:creationId xmlns:a16="http://schemas.microsoft.com/office/drawing/2014/main" id="{FB733A5F-209A-324D-8646-0C3F35562218}"/>
                </a:ext>
              </a:extLst>
            </p:cNvPr>
            <p:cNvSpPr txBox="1"/>
            <p:nvPr/>
          </p:nvSpPr>
          <p:spPr>
            <a:xfrm>
              <a:off x="1609182" y="162998"/>
              <a:ext cx="2754280" cy="3008772"/>
            </a:xfrm>
            <a:prstGeom prst="rect">
              <a:avLst/>
            </a:prstGeom>
            <a:noFill/>
          </p:spPr>
          <p:txBody>
            <a:bodyPr wrap="none" rtlCol="0">
              <a:spAutoFit/>
            </a:bodyPr>
            <a:lstStyle/>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void</a:t>
              </a:r>
              <a:r>
                <a:rPr lang="en" altLang="zh-CN" sz="1600" dirty="0">
                  <a:latin typeface="Calibri" panose="020F0502020204030204" pitchFamily="34" charset="0"/>
                  <a:ea typeface="Ayuthaya" pitchFamily="2" charset="-34"/>
                  <a:cs typeface="Calibri" panose="020F0502020204030204" pitchFamily="34" charset="0"/>
                </a:rPr>
                <a:t> </a:t>
              </a:r>
              <a:r>
                <a:rPr lang="en" altLang="zh-CN" sz="1600" dirty="0" err="1">
                  <a:latin typeface="Calibri" panose="020F0502020204030204" pitchFamily="34" charset="0"/>
                  <a:ea typeface="Ayuthaya" pitchFamily="2" charset="-34"/>
                  <a:cs typeface="Calibri" panose="020F0502020204030204" pitchFamily="34" charset="0"/>
                </a:rPr>
                <a:t>parse_packet</a:t>
              </a:r>
              <a:r>
                <a:rPr lang="en" altLang="zh-CN" sz="1600" dirty="0">
                  <a:latin typeface="Calibri" panose="020F0502020204030204" pitchFamily="34" charset="0"/>
                  <a:ea typeface="Ayuthaya" pitchFamily="2" charset="-34"/>
                  <a:cs typeface="Calibri" panose="020F0502020204030204" pitchFamily="34" charset="0"/>
                </a:rPr>
                <a:t>(</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*pkt)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code = pkt[0];</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if</a:t>
              </a:r>
              <a:r>
                <a:rPr lang="en" altLang="zh-CN" sz="1600" dirty="0">
                  <a:latin typeface="Calibri" panose="020F0502020204030204" pitchFamily="34" charset="0"/>
                  <a:ea typeface="Ayuthaya" pitchFamily="2" charset="-34"/>
                  <a:cs typeface="Calibri" panose="020F0502020204030204" pitchFamily="34" charset="0"/>
                </a:rPr>
                <a:t> (code == 0)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    else</a:t>
              </a:r>
              <a:r>
                <a:rPr lang="en" altLang="zh-CN" sz="1600" dirty="0">
                  <a:latin typeface="Calibri" panose="020F0502020204030204" pitchFamily="34" charset="0"/>
                  <a:ea typeface="Ayuthaya" pitchFamily="2" charset="-34"/>
                  <a:cs typeface="Calibri" panose="020F0502020204030204" pitchFamily="34" charset="0"/>
                </a:rPr>
                <a: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assert</a:t>
              </a:r>
              <a:r>
                <a:rPr lang="en" altLang="zh-CN" sz="1600" dirty="0">
                  <a:latin typeface="Calibri" panose="020F0502020204030204" pitchFamily="34" charset="0"/>
                  <a:ea typeface="Ayuthaya" pitchFamily="2" charset="-34"/>
                  <a:cs typeface="Calibri" panose="020F0502020204030204" pitchFamily="34" charset="0"/>
                </a:rPr>
                <a:t>(ctrl == 0);    </a:t>
              </a:r>
              <a:endParaRPr lang="en" altLang="zh-CN" sz="1600" dirty="0">
                <a:solidFill>
                  <a:schemeClr val="accent6">
                    <a:lumMod val="75000"/>
                  </a:schemeClr>
                </a:solidFill>
                <a:latin typeface="Calibri" panose="020F0502020204030204" pitchFamily="34" charset="0"/>
                <a:ea typeface="Ayuthaya" pitchFamily="2" charset="-34"/>
                <a:cs typeface="Calibri" panose="020F0502020204030204" pitchFamily="34" charset="0"/>
              </a:endParaRP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a:t>
              </a:r>
            </a:p>
          </p:txBody>
        </p:sp>
        <p:sp>
          <p:nvSpPr>
            <p:cNvPr id="36" name="文本框 35">
              <a:extLst>
                <a:ext uri="{FF2B5EF4-FFF2-40B4-BE49-F238E27FC236}">
                  <a16:creationId xmlns:a16="http://schemas.microsoft.com/office/drawing/2014/main" id="{8466F0B8-B36C-5440-B50D-09B3D92043F1}"/>
                </a:ext>
              </a:extLst>
            </p:cNvPr>
            <p:cNvSpPr txBox="1"/>
            <p:nvPr/>
          </p:nvSpPr>
          <p:spPr>
            <a:xfrm>
              <a:off x="1379048" y="164939"/>
              <a:ext cx="340158" cy="3008772"/>
            </a:xfrm>
            <a:prstGeom prst="rect">
              <a:avLst/>
            </a:prstGeom>
            <a:noFill/>
          </p:spPr>
          <p:txBody>
            <a:bodyPr wrap="none" rtlCol="0">
              <a:spAutoFit/>
            </a:bodyPr>
            <a:lstStyle/>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1.</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2.</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3.</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4.</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5.</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6.</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7.</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8.</a:t>
              </a:r>
            </a:p>
          </p:txBody>
        </p:sp>
      </p:grpSp>
    </p:spTree>
    <p:extLst>
      <p:ext uri="{BB962C8B-B14F-4D97-AF65-F5344CB8AC3E}">
        <p14:creationId xmlns:p14="http://schemas.microsoft.com/office/powerpoint/2010/main" val="3291259152"/>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矩形 41">
            <a:extLst>
              <a:ext uri="{FF2B5EF4-FFF2-40B4-BE49-F238E27FC236}">
                <a16:creationId xmlns:a16="http://schemas.microsoft.com/office/drawing/2014/main" id="{3A3A953A-118C-724E-A997-3AE1EC4AF139}"/>
              </a:ext>
            </a:extLst>
          </p:cNvPr>
          <p:cNvSpPr/>
          <p:nvPr/>
        </p:nvSpPr>
        <p:spPr>
          <a:xfrm>
            <a:off x="4833523" y="3983693"/>
            <a:ext cx="6282068" cy="1550531"/>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Observation - II</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39</a:t>
            </a:fld>
            <a:endParaRPr lang="zh-CN" altLang="en-US"/>
          </a:p>
        </p:txBody>
      </p:sp>
      <p:sp>
        <p:nvSpPr>
          <p:cNvPr id="24" name="矩形 23">
            <a:extLst>
              <a:ext uri="{FF2B5EF4-FFF2-40B4-BE49-F238E27FC236}">
                <a16:creationId xmlns:a16="http://schemas.microsoft.com/office/drawing/2014/main" id="{4BAE14AD-02EA-DB41-8A6C-8F6936A42DCA}"/>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sp>
        <p:nvSpPr>
          <p:cNvPr id="32" name="文本框 31">
            <a:extLst>
              <a:ext uri="{FF2B5EF4-FFF2-40B4-BE49-F238E27FC236}">
                <a16:creationId xmlns:a16="http://schemas.microsoft.com/office/drawing/2014/main" id="{91A4B58D-180E-2840-A57B-E686AAA88D65}"/>
              </a:ext>
            </a:extLst>
          </p:cNvPr>
          <p:cNvSpPr txBox="1"/>
          <p:nvPr/>
        </p:nvSpPr>
        <p:spPr>
          <a:xfrm>
            <a:off x="4974893" y="3095670"/>
            <a:ext cx="5017720" cy="421847"/>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(pkt[0] = 0 ∧ pkt[1] + 1 = 0)   ∨   (pkt[0] ≠ 0 ∧ pkt[1] - 1 = 0)</a:t>
            </a:r>
          </a:p>
        </p:txBody>
      </p:sp>
      <p:grpSp>
        <p:nvGrpSpPr>
          <p:cNvPr id="5" name="组合 4">
            <a:extLst>
              <a:ext uri="{FF2B5EF4-FFF2-40B4-BE49-F238E27FC236}">
                <a16:creationId xmlns:a16="http://schemas.microsoft.com/office/drawing/2014/main" id="{E8417E13-7698-AD4C-83E5-44B492E35115}"/>
              </a:ext>
            </a:extLst>
          </p:cNvPr>
          <p:cNvGrpSpPr/>
          <p:nvPr/>
        </p:nvGrpSpPr>
        <p:grpSpPr>
          <a:xfrm>
            <a:off x="4974893" y="3959397"/>
            <a:ext cx="5319504" cy="1162113"/>
            <a:chOff x="4931371" y="3726119"/>
            <a:chExt cx="5319504" cy="1162113"/>
          </a:xfrm>
        </p:grpSpPr>
        <p:sp>
          <p:nvSpPr>
            <p:cNvPr id="37" name="文本框 36">
              <a:extLst>
                <a:ext uri="{FF2B5EF4-FFF2-40B4-BE49-F238E27FC236}">
                  <a16:creationId xmlns:a16="http://schemas.microsoft.com/office/drawing/2014/main" id="{3E289416-9F53-F642-A4B5-7570294CB46B}"/>
                </a:ext>
              </a:extLst>
            </p:cNvPr>
            <p:cNvSpPr txBox="1"/>
            <p:nvPr/>
          </p:nvSpPr>
          <p:spPr>
            <a:xfrm>
              <a:off x="4931371" y="3726119"/>
              <a:ext cx="2010487"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1</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code ctrl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assert(code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assert(ctrl + 1 = 0)</a:t>
              </a:r>
            </a:p>
          </p:txBody>
        </p:sp>
        <p:sp>
          <p:nvSpPr>
            <p:cNvPr id="45" name="文本框 44">
              <a:extLst>
                <a:ext uri="{FF2B5EF4-FFF2-40B4-BE49-F238E27FC236}">
                  <a16:creationId xmlns:a16="http://schemas.microsoft.com/office/drawing/2014/main" id="{25B9C692-C7FC-5C49-9458-7CD7445E8EDF}"/>
                </a:ext>
              </a:extLst>
            </p:cNvPr>
            <p:cNvSpPr txBox="1"/>
            <p:nvPr/>
          </p:nvSpPr>
          <p:spPr>
            <a:xfrm>
              <a:off x="8280464" y="3726119"/>
              <a:ext cx="1970411"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2</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code ctrl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assert(code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assert(ctrl - 1 = 0)</a:t>
              </a:r>
            </a:p>
          </p:txBody>
        </p:sp>
      </p:grpSp>
      <p:sp>
        <p:nvSpPr>
          <p:cNvPr id="8" name="文本框 7">
            <a:extLst>
              <a:ext uri="{FF2B5EF4-FFF2-40B4-BE49-F238E27FC236}">
                <a16:creationId xmlns:a16="http://schemas.microsoft.com/office/drawing/2014/main" id="{314FF1DE-820E-D046-8E2D-BB1D64DDDCB2}"/>
              </a:ext>
            </a:extLst>
          </p:cNvPr>
          <p:cNvSpPr txBox="1"/>
          <p:nvPr/>
        </p:nvSpPr>
        <p:spPr>
          <a:xfrm>
            <a:off x="4546696" y="2757118"/>
            <a:ext cx="142282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Path Condition:</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49" name="文本框 48">
            <a:extLst>
              <a:ext uri="{FF2B5EF4-FFF2-40B4-BE49-F238E27FC236}">
                <a16:creationId xmlns:a16="http://schemas.microsoft.com/office/drawing/2014/main" id="{D809CD55-EE96-B84E-ACD9-943108916321}"/>
              </a:ext>
            </a:extLst>
          </p:cNvPr>
          <p:cNvSpPr txBox="1"/>
          <p:nvPr/>
        </p:nvSpPr>
        <p:spPr>
          <a:xfrm>
            <a:off x="4546696" y="3649968"/>
            <a:ext cx="16648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BNF-Style Format:</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25" name="矩形 24">
            <a:extLst>
              <a:ext uri="{FF2B5EF4-FFF2-40B4-BE49-F238E27FC236}">
                <a16:creationId xmlns:a16="http://schemas.microsoft.com/office/drawing/2014/main" id="{DAF2277F-04FA-0A45-8667-2FE29E63ED12}"/>
              </a:ext>
            </a:extLst>
          </p:cNvPr>
          <p:cNvSpPr/>
          <p:nvPr/>
        </p:nvSpPr>
        <p:spPr>
          <a:xfrm>
            <a:off x="784126" y="3278551"/>
            <a:ext cx="3194459" cy="216242"/>
          </a:xfrm>
          <a:prstGeom prst="rect">
            <a:avLst/>
          </a:prstGeom>
          <a:solidFill>
            <a:schemeClr val="accent2">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26" name="矩形 25">
            <a:extLst>
              <a:ext uri="{FF2B5EF4-FFF2-40B4-BE49-F238E27FC236}">
                <a16:creationId xmlns:a16="http://schemas.microsoft.com/office/drawing/2014/main" id="{A726790C-13D2-584A-85CB-57CB0474D839}"/>
              </a:ext>
            </a:extLst>
          </p:cNvPr>
          <p:cNvSpPr/>
          <p:nvPr/>
        </p:nvSpPr>
        <p:spPr>
          <a:xfrm>
            <a:off x="784127" y="3947508"/>
            <a:ext cx="3194458" cy="216242"/>
          </a:xfrm>
          <a:prstGeom prst="rect">
            <a:avLst/>
          </a:prstGeom>
          <a:solidFill>
            <a:schemeClr val="accent6">
              <a:lumMod val="20000"/>
              <a:lumOff val="80000"/>
            </a:scheme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等线"/>
            </a:endParaRPr>
          </a:p>
        </p:txBody>
      </p:sp>
      <p:grpSp>
        <p:nvGrpSpPr>
          <p:cNvPr id="34" name="组合 33">
            <a:extLst>
              <a:ext uri="{FF2B5EF4-FFF2-40B4-BE49-F238E27FC236}">
                <a16:creationId xmlns:a16="http://schemas.microsoft.com/office/drawing/2014/main" id="{BF2A868A-D97C-A349-8D6E-A9F1B7D5B095}"/>
              </a:ext>
            </a:extLst>
          </p:cNvPr>
          <p:cNvGrpSpPr/>
          <p:nvPr/>
        </p:nvGrpSpPr>
        <p:grpSpPr>
          <a:xfrm>
            <a:off x="779369" y="2717725"/>
            <a:ext cx="2984414" cy="3010713"/>
            <a:chOff x="1379048" y="162998"/>
            <a:chExt cx="2984414" cy="3010713"/>
          </a:xfrm>
        </p:grpSpPr>
        <p:sp>
          <p:nvSpPr>
            <p:cNvPr id="35" name="文本框 34">
              <a:extLst>
                <a:ext uri="{FF2B5EF4-FFF2-40B4-BE49-F238E27FC236}">
                  <a16:creationId xmlns:a16="http://schemas.microsoft.com/office/drawing/2014/main" id="{FB733A5F-209A-324D-8646-0C3F35562218}"/>
                </a:ext>
              </a:extLst>
            </p:cNvPr>
            <p:cNvSpPr txBox="1"/>
            <p:nvPr/>
          </p:nvSpPr>
          <p:spPr>
            <a:xfrm>
              <a:off x="1609182" y="162998"/>
              <a:ext cx="2754280" cy="3008772"/>
            </a:xfrm>
            <a:prstGeom prst="rect">
              <a:avLst/>
            </a:prstGeom>
            <a:noFill/>
          </p:spPr>
          <p:txBody>
            <a:bodyPr wrap="none" rtlCol="0">
              <a:spAutoFit/>
            </a:bodyPr>
            <a:lstStyle/>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void</a:t>
              </a:r>
              <a:r>
                <a:rPr lang="en" altLang="zh-CN" sz="1600" dirty="0">
                  <a:latin typeface="Calibri" panose="020F0502020204030204" pitchFamily="34" charset="0"/>
                  <a:ea typeface="Ayuthaya" pitchFamily="2" charset="-34"/>
                  <a:cs typeface="Calibri" panose="020F0502020204030204" pitchFamily="34" charset="0"/>
                </a:rPr>
                <a:t> </a:t>
              </a:r>
              <a:r>
                <a:rPr lang="en" altLang="zh-CN" sz="1600" dirty="0" err="1">
                  <a:latin typeface="Calibri" panose="020F0502020204030204" pitchFamily="34" charset="0"/>
                  <a:ea typeface="Ayuthaya" pitchFamily="2" charset="-34"/>
                  <a:cs typeface="Calibri" panose="020F0502020204030204" pitchFamily="34" charset="0"/>
                </a:rPr>
                <a:t>parse_packet</a:t>
              </a:r>
              <a:r>
                <a:rPr lang="en" altLang="zh-CN" sz="1600" dirty="0">
                  <a:latin typeface="Calibri" panose="020F0502020204030204" pitchFamily="34" charset="0"/>
                  <a:ea typeface="Ayuthaya" pitchFamily="2" charset="-34"/>
                  <a:cs typeface="Calibri" panose="020F0502020204030204" pitchFamily="34" charset="0"/>
                </a:rPr>
                <a:t>(</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*pkt)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byte</a:t>
              </a:r>
              <a:r>
                <a:rPr lang="en" altLang="zh-CN" sz="1600" dirty="0">
                  <a:latin typeface="Calibri" panose="020F0502020204030204" pitchFamily="34" charset="0"/>
                  <a:ea typeface="Ayuthaya" pitchFamily="2" charset="-34"/>
                  <a:cs typeface="Calibri" panose="020F0502020204030204" pitchFamily="34" charset="0"/>
                </a:rPr>
                <a:t> code = pkt[0];</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if</a:t>
              </a:r>
              <a:r>
                <a:rPr lang="en" altLang="zh-CN" sz="1600" dirty="0">
                  <a:latin typeface="Calibri" panose="020F0502020204030204" pitchFamily="34" charset="0"/>
                  <a:ea typeface="Ayuthaya" pitchFamily="2" charset="-34"/>
                  <a:cs typeface="Calibri" panose="020F0502020204030204" pitchFamily="34" charset="0"/>
                </a:rPr>
                <a:t> (code == 0)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    else</a:t>
              </a:r>
              <a:r>
                <a:rPr lang="en" altLang="zh-CN" sz="1600" dirty="0">
                  <a:latin typeface="Calibri" panose="020F0502020204030204" pitchFamily="34" charset="0"/>
                  <a:ea typeface="Ayuthaya" pitchFamily="2" charset="-34"/>
                  <a:cs typeface="Calibri" panose="020F0502020204030204" pitchFamily="34" charset="0"/>
                </a:rPr>
                <a:t> </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ctrl = pkt[1] – 1;</a:t>
              </a: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    </a:t>
              </a:r>
              <a:r>
                <a:rPr lang="en" altLang="zh-CN" sz="1600" b="1" dirty="0">
                  <a:solidFill>
                    <a:srgbClr val="0432FF"/>
                  </a:solidFill>
                  <a:latin typeface="Calibri" panose="020F0502020204030204" pitchFamily="34" charset="0"/>
                  <a:ea typeface="Ayuthaya" pitchFamily="2" charset="-34"/>
                  <a:cs typeface="Calibri" panose="020F0502020204030204" pitchFamily="34" charset="0"/>
                </a:rPr>
                <a:t>assert</a:t>
              </a:r>
              <a:r>
                <a:rPr lang="en" altLang="zh-CN" sz="1600" dirty="0">
                  <a:latin typeface="Calibri" panose="020F0502020204030204" pitchFamily="34" charset="0"/>
                  <a:ea typeface="Ayuthaya" pitchFamily="2" charset="-34"/>
                  <a:cs typeface="Calibri" panose="020F0502020204030204" pitchFamily="34" charset="0"/>
                </a:rPr>
                <a:t>(ctrl == 0);    </a:t>
              </a:r>
              <a:endParaRPr lang="en" altLang="zh-CN" sz="1600" dirty="0">
                <a:solidFill>
                  <a:schemeClr val="accent6">
                    <a:lumMod val="75000"/>
                  </a:schemeClr>
                </a:solidFill>
                <a:latin typeface="Calibri" panose="020F0502020204030204" pitchFamily="34" charset="0"/>
                <a:ea typeface="Ayuthaya" pitchFamily="2" charset="-34"/>
                <a:cs typeface="Calibri" panose="020F0502020204030204" pitchFamily="34" charset="0"/>
              </a:endParaRPr>
            </a:p>
            <a:p>
              <a:pPr>
                <a:lnSpc>
                  <a:spcPct val="150000"/>
                </a:lnSpc>
              </a:pPr>
              <a:r>
                <a:rPr lang="en" altLang="zh-CN" sz="1600" dirty="0">
                  <a:latin typeface="Calibri" panose="020F0502020204030204" pitchFamily="34" charset="0"/>
                  <a:ea typeface="Ayuthaya" pitchFamily="2" charset="-34"/>
                  <a:cs typeface="Calibri" panose="020F0502020204030204" pitchFamily="34" charset="0"/>
                </a:rPr>
                <a:t>}</a:t>
              </a:r>
            </a:p>
          </p:txBody>
        </p:sp>
        <p:sp>
          <p:nvSpPr>
            <p:cNvPr id="36" name="文本框 35">
              <a:extLst>
                <a:ext uri="{FF2B5EF4-FFF2-40B4-BE49-F238E27FC236}">
                  <a16:creationId xmlns:a16="http://schemas.microsoft.com/office/drawing/2014/main" id="{8466F0B8-B36C-5440-B50D-09B3D92043F1}"/>
                </a:ext>
              </a:extLst>
            </p:cNvPr>
            <p:cNvSpPr txBox="1"/>
            <p:nvPr/>
          </p:nvSpPr>
          <p:spPr>
            <a:xfrm>
              <a:off x="1379048" y="164939"/>
              <a:ext cx="340158" cy="3008772"/>
            </a:xfrm>
            <a:prstGeom prst="rect">
              <a:avLst/>
            </a:prstGeom>
            <a:noFill/>
          </p:spPr>
          <p:txBody>
            <a:bodyPr wrap="none" rtlCol="0">
              <a:spAutoFit/>
            </a:bodyPr>
            <a:lstStyle/>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1.</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2.</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3.</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4.</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5.</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6.</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7.</a:t>
              </a:r>
            </a:p>
            <a:p>
              <a:pPr algn="ct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8.</a:t>
              </a:r>
            </a:p>
          </p:txBody>
        </p:sp>
      </p:grpSp>
      <p:sp>
        <p:nvSpPr>
          <p:cNvPr id="41" name="文本框 40">
            <a:extLst>
              <a:ext uri="{FF2B5EF4-FFF2-40B4-BE49-F238E27FC236}">
                <a16:creationId xmlns:a16="http://schemas.microsoft.com/office/drawing/2014/main" id="{8DCCC946-F0CA-214F-ADD8-37756D07EBE4}"/>
              </a:ext>
            </a:extLst>
          </p:cNvPr>
          <p:cNvSpPr txBox="1"/>
          <p:nvPr/>
        </p:nvSpPr>
        <p:spPr>
          <a:xfrm>
            <a:off x="4974893" y="5200925"/>
            <a:ext cx="1611339" cy="366511"/>
          </a:xfrm>
          <a:prstGeom prst="rect">
            <a:avLst/>
          </a:prstGeom>
          <a:noFill/>
        </p:spPr>
        <p:txBody>
          <a:bodyPr wrap="none" rtlCol="0">
            <a:spAutoFit/>
          </a:bodyPr>
          <a:lstStyle/>
          <a:p>
            <a:pPr>
              <a:lnSpc>
                <a:spcPct val="120000"/>
              </a:lnSpc>
            </a:pPr>
            <a:r>
              <a:rPr kumimoji="1" lang="en-US" altLang="zh-CN" sz="1600" dirty="0">
                <a:latin typeface="Calibri" panose="020F0502020204030204" pitchFamily="34" charset="0"/>
                <a:ea typeface="Ayuthaya" pitchFamily="2" charset="-34"/>
                <a:cs typeface="Calibri" panose="020F0502020204030204" pitchFamily="34" charset="0"/>
              </a:rPr>
              <a:t>pkt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1</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2</a:t>
            </a:r>
            <a:endPar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endParaRPr>
          </a:p>
        </p:txBody>
      </p:sp>
    </p:spTree>
    <p:extLst>
      <p:ext uri="{BB962C8B-B14F-4D97-AF65-F5344CB8AC3E}">
        <p14:creationId xmlns:p14="http://schemas.microsoft.com/office/powerpoint/2010/main" val="2251690716"/>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1282BB1-469C-624E-BF81-462829B7F4FC}"/>
              </a:ext>
            </a:extLst>
          </p:cNvPr>
          <p:cNvGrpSpPr/>
          <p:nvPr/>
        </p:nvGrpSpPr>
        <p:grpSpPr>
          <a:xfrm>
            <a:off x="832090" y="4617934"/>
            <a:ext cx="5629658" cy="1874941"/>
            <a:chOff x="832090" y="4617934"/>
            <a:chExt cx="5629658" cy="1874941"/>
          </a:xfrm>
        </p:grpSpPr>
        <p:grpSp>
          <p:nvGrpSpPr>
            <p:cNvPr id="11" name="组合 10">
              <a:extLst>
                <a:ext uri="{FF2B5EF4-FFF2-40B4-BE49-F238E27FC236}">
                  <a16:creationId xmlns:a16="http://schemas.microsoft.com/office/drawing/2014/main" id="{512642FB-A40C-AE40-B9D3-65B699E6EB85}"/>
                </a:ext>
              </a:extLst>
            </p:cNvPr>
            <p:cNvGrpSpPr/>
            <p:nvPr/>
          </p:nvGrpSpPr>
          <p:grpSpPr>
            <a:xfrm>
              <a:off x="832090" y="4617934"/>
              <a:ext cx="4518269" cy="1325564"/>
              <a:chOff x="7257718" y="2126368"/>
              <a:chExt cx="4518269" cy="1325564"/>
            </a:xfrm>
          </p:grpSpPr>
          <p:sp>
            <p:nvSpPr>
              <p:cNvPr id="12" name="矩形 11">
                <a:extLst>
                  <a:ext uri="{FF2B5EF4-FFF2-40B4-BE49-F238E27FC236}">
                    <a16:creationId xmlns:a16="http://schemas.microsoft.com/office/drawing/2014/main" id="{8D76DA77-8BD9-1D41-8B38-42388537C64C}"/>
                  </a:ext>
                </a:extLst>
              </p:cNvPr>
              <p:cNvSpPr/>
              <p:nvPr/>
            </p:nvSpPr>
            <p:spPr>
              <a:xfrm>
                <a:off x="7257718" y="2126368"/>
                <a:ext cx="4518269" cy="1325564"/>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13" name="文本框 12">
                <a:extLst>
                  <a:ext uri="{FF2B5EF4-FFF2-40B4-BE49-F238E27FC236}">
                    <a16:creationId xmlns:a16="http://schemas.microsoft.com/office/drawing/2014/main" id="{AD3993AD-687D-ED44-9848-427B583D670B}"/>
                  </a:ext>
                </a:extLst>
              </p:cNvPr>
              <p:cNvSpPr txBox="1"/>
              <p:nvPr/>
            </p:nvSpPr>
            <p:spPr>
              <a:xfrm>
                <a:off x="7308751" y="2202630"/>
                <a:ext cx="1112804" cy="830997"/>
              </a:xfrm>
              <a:prstGeom prst="rect">
                <a:avLst/>
              </a:prstGeom>
              <a:noFill/>
            </p:spPr>
            <p:txBody>
              <a:bodyPr wrap="none" rtlCol="0">
                <a:spAutoFit/>
              </a:bodyPr>
              <a:lstStyle/>
              <a:p>
                <a:pPr algn="r"/>
                <a:r>
                  <a:rPr kumimoji="1" lang="en-US" altLang="zh-CN" sz="1600" dirty="0">
                    <a:latin typeface="Chalkboard" panose="03050602040202020205" pitchFamily="66" charset="0"/>
                  </a:rPr>
                  <a:t>TCP </a:t>
                </a:r>
                <a:r>
                  <a:rPr kumimoji="1" lang="en-US" altLang="zh-CN" sz="1600" dirty="0">
                    <a:latin typeface="Chalkboard" panose="03050602040202020205" pitchFamily="66" charset="0"/>
                    <a:sym typeface="Wingdings" pitchFamily="2" charset="2"/>
                  </a:rPr>
                  <a:t></a:t>
                </a:r>
              </a:p>
              <a:p>
                <a:pPr algn="r"/>
                <a:r>
                  <a:rPr kumimoji="1" lang="en-US" altLang="zh-CN" sz="1600" dirty="0">
                    <a:latin typeface="Chalkboard" panose="03050602040202020205" pitchFamily="66" charset="0"/>
                    <a:sym typeface="Wingdings" pitchFamily="2" charset="2"/>
                  </a:rPr>
                  <a:t>Header </a:t>
                </a:r>
              </a:p>
              <a:p>
                <a:pPr algn="r"/>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14" name="文本框 13">
                <a:extLst>
                  <a:ext uri="{FF2B5EF4-FFF2-40B4-BE49-F238E27FC236}">
                    <a16:creationId xmlns:a16="http://schemas.microsoft.com/office/drawing/2014/main" id="{49C9679F-6B96-6046-8BD3-943B98803A7C}"/>
                  </a:ext>
                </a:extLst>
              </p:cNvPr>
              <p:cNvSpPr txBox="1"/>
              <p:nvPr/>
            </p:nvSpPr>
            <p:spPr>
              <a:xfrm>
                <a:off x="8488398" y="2202630"/>
                <a:ext cx="2504212" cy="830997"/>
              </a:xfrm>
              <a:prstGeom prst="rect">
                <a:avLst/>
              </a:prstGeom>
              <a:noFill/>
            </p:spPr>
            <p:txBody>
              <a:bodyPr wrap="none" rtlCol="0">
                <a:spAutoFit/>
              </a:bodyPr>
              <a:lstStyle/>
              <a:p>
                <a:r>
                  <a:rPr kumimoji="1" lang="en-US" altLang="zh-CN" sz="1600" dirty="0">
                    <a:latin typeface="Chalkboard" panose="03050602040202020205" pitchFamily="66" charset="0"/>
                    <a:sym typeface="Wingdings" pitchFamily="2" charset="2"/>
                  </a:rPr>
                  <a:t>Header Data</a:t>
                </a:r>
              </a:p>
              <a:p>
                <a:r>
                  <a:rPr kumimoji="1" lang="en-US" altLang="zh-CN" sz="1600" dirty="0" err="1">
                    <a:latin typeface="Chalkboard" panose="03050602040202020205" pitchFamily="66" charset="0"/>
                    <a:sym typeface="Wingdings" pitchFamily="2" charset="2"/>
                  </a:rPr>
                  <a:t>Src</a:t>
                </a:r>
                <a:r>
                  <a:rPr kumimoji="1" lang="en-US" altLang="zh-CN" sz="1600" dirty="0">
                    <a:latin typeface="Chalkboard" panose="03050602040202020205" pitchFamily="66" charset="0"/>
                    <a:sym typeface="Wingdings" pitchFamily="2" charset="2"/>
                  </a:rPr>
                  <a:t> </a:t>
                </a:r>
                <a:r>
                  <a:rPr kumimoji="1" lang="en-US" altLang="zh-CN" sz="1600" dirty="0" err="1">
                    <a:latin typeface="Chalkboard" panose="03050602040202020205" pitchFamily="66" charset="0"/>
                    <a:sym typeface="Wingdings" pitchFamily="2" charset="2"/>
                  </a:rPr>
                  <a:t>Dest</a:t>
                </a:r>
                <a:r>
                  <a:rPr kumimoji="1" lang="en-US" altLang="zh-CN" sz="1600" dirty="0">
                    <a:latin typeface="Chalkboard" panose="03050602040202020205" pitchFamily="66" charset="0"/>
                    <a:sym typeface="Wingdings" pitchFamily="2" charset="2"/>
                  </a:rPr>
                  <a:t> … </a:t>
                </a:r>
                <a:r>
                  <a:rPr kumimoji="1" lang="en-US" altLang="zh-CN" sz="1600" dirty="0" err="1">
                    <a:latin typeface="Chalkboard" panose="03050602040202020205" pitchFamily="66" charset="0"/>
                    <a:sym typeface="Wingdings" pitchFamily="2" charset="2"/>
                  </a:rPr>
                  <a:t>HeaderLen</a:t>
                </a:r>
                <a:r>
                  <a:rPr kumimoji="1" lang="en-US" altLang="zh-CN" sz="1600" dirty="0">
                    <a:latin typeface="Chalkboard" panose="03050602040202020205" pitchFamily="66" charset="0"/>
                    <a:sym typeface="Wingdings" pitchFamily="2" charset="2"/>
                  </a:rPr>
                  <a:t> …</a:t>
                </a:r>
              </a:p>
              <a:p>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15" name="文本框 14">
                <a:extLst>
                  <a:ext uri="{FF2B5EF4-FFF2-40B4-BE49-F238E27FC236}">
                    <a16:creationId xmlns:a16="http://schemas.microsoft.com/office/drawing/2014/main" id="{6211FDF1-6BCD-0843-9783-95E98A4ADAF1}"/>
                  </a:ext>
                </a:extLst>
              </p:cNvPr>
              <p:cNvSpPr txBox="1"/>
              <p:nvPr/>
            </p:nvSpPr>
            <p:spPr>
              <a:xfrm>
                <a:off x="8274586" y="3033579"/>
                <a:ext cx="2430474"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Format Syntax in BNF</a:t>
                </a:r>
                <a:endParaRPr kumimoji="1" lang="zh-CN" altLang="en-US" sz="1600" b="1" dirty="0">
                  <a:latin typeface="Microsoft YaHei" panose="020B0503020204020204" pitchFamily="34" charset="-122"/>
                  <a:ea typeface="Microsoft YaHei" panose="020B0503020204020204" pitchFamily="34" charset="-122"/>
                </a:endParaRPr>
              </a:p>
            </p:txBody>
          </p:sp>
        </p:grpSp>
        <p:grpSp>
          <p:nvGrpSpPr>
            <p:cNvPr id="16" name="组合 15">
              <a:extLst>
                <a:ext uri="{FF2B5EF4-FFF2-40B4-BE49-F238E27FC236}">
                  <a16:creationId xmlns:a16="http://schemas.microsoft.com/office/drawing/2014/main" id="{7C9ECFE3-8AD1-DF4C-96B1-5C2778045A30}"/>
                </a:ext>
              </a:extLst>
            </p:cNvPr>
            <p:cNvGrpSpPr/>
            <p:nvPr/>
          </p:nvGrpSpPr>
          <p:grpSpPr>
            <a:xfrm>
              <a:off x="1943479" y="5537549"/>
              <a:ext cx="4518269" cy="955326"/>
              <a:chOff x="7257718" y="3258329"/>
              <a:chExt cx="4518269" cy="955326"/>
            </a:xfrm>
          </p:grpSpPr>
          <p:sp>
            <p:nvSpPr>
              <p:cNvPr id="17" name="矩形 16">
                <a:extLst>
                  <a:ext uri="{FF2B5EF4-FFF2-40B4-BE49-F238E27FC236}">
                    <a16:creationId xmlns:a16="http://schemas.microsoft.com/office/drawing/2014/main" id="{48BD062C-945A-4D40-80FB-5CF26AFE1131}"/>
                  </a:ext>
                </a:extLst>
              </p:cNvPr>
              <p:cNvSpPr/>
              <p:nvPr/>
            </p:nvSpPr>
            <p:spPr>
              <a:xfrm>
                <a:off x="7257718" y="3258329"/>
                <a:ext cx="4518269" cy="955326"/>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18" name="文本框 17">
                <a:extLst>
                  <a:ext uri="{FF2B5EF4-FFF2-40B4-BE49-F238E27FC236}">
                    <a16:creationId xmlns:a16="http://schemas.microsoft.com/office/drawing/2014/main" id="{6D447968-1004-974A-93FF-4638CD8F7F01}"/>
                  </a:ext>
                </a:extLst>
              </p:cNvPr>
              <p:cNvSpPr txBox="1"/>
              <p:nvPr/>
            </p:nvSpPr>
            <p:spPr>
              <a:xfrm>
                <a:off x="8542847" y="3742704"/>
                <a:ext cx="1944763"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Semantics in FOL</a:t>
                </a:r>
                <a:endParaRPr kumimoji="1" lang="zh-CN" altLang="en-US" sz="1600" b="1" dirty="0">
                  <a:latin typeface="Microsoft YaHei" panose="020B0503020204020204" pitchFamily="34" charset="-122"/>
                  <a:ea typeface="Microsoft YaHei" panose="020B0503020204020204" pitchFamily="34" charset="-122"/>
                </a:endParaRPr>
              </a:p>
            </p:txBody>
          </p:sp>
          <p:sp>
            <p:nvSpPr>
              <p:cNvPr id="19" name="文本框 18">
                <a:extLst>
                  <a:ext uri="{FF2B5EF4-FFF2-40B4-BE49-F238E27FC236}">
                    <a16:creationId xmlns:a16="http://schemas.microsoft.com/office/drawing/2014/main" id="{38627AEC-1EDC-D84F-9B14-FD42F064CF0F}"/>
                  </a:ext>
                </a:extLst>
              </p:cNvPr>
              <p:cNvSpPr txBox="1"/>
              <p:nvPr/>
            </p:nvSpPr>
            <p:spPr>
              <a:xfrm>
                <a:off x="7478859" y="3339204"/>
                <a:ext cx="263629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err="1">
                    <a:ln>
                      <a:noFill/>
                    </a:ln>
                    <a:solidFill>
                      <a:srgbClr val="000000"/>
                    </a:solidFill>
                    <a:effectLst/>
                    <a:uFillTx/>
                    <a:latin typeface="Chalkboard" panose="03050602040202020205" pitchFamily="66" charset="0"/>
                    <a:sym typeface="等线"/>
                  </a:rPr>
                  <a:t>sizeof</a:t>
                </a:r>
                <a:r>
                  <a:rPr kumimoji="0" lang="en-US" altLang="zh-CN" sz="1600" b="0" i="0" u="none" strike="noStrike" cap="none" spc="0" normalizeH="0" baseline="0" dirty="0">
                    <a:ln>
                      <a:noFill/>
                    </a:ln>
                    <a:solidFill>
                      <a:srgbClr val="000000"/>
                    </a:solidFill>
                    <a:effectLst/>
                    <a:uFillTx/>
                    <a:latin typeface="Chalkboard" panose="03050602040202020205" pitchFamily="66" charset="0"/>
                    <a:sym typeface="等线"/>
                  </a:rPr>
                  <a:t>(Header) = </a:t>
                </a:r>
                <a:r>
                  <a:rPr kumimoji="0" lang="en-US" altLang="zh-CN" sz="1600" b="0" i="0" u="none" strike="noStrike" cap="none" spc="0" normalizeH="0" baseline="0" dirty="0" err="1">
                    <a:ln>
                      <a:noFill/>
                    </a:ln>
                    <a:solidFill>
                      <a:srgbClr val="000000"/>
                    </a:solidFill>
                    <a:effectLst/>
                    <a:uFillTx/>
                    <a:latin typeface="Chalkboard" panose="03050602040202020205" pitchFamily="66" charset="0"/>
                    <a:sym typeface="等线"/>
                  </a:rPr>
                  <a:t>HeaderLen</a:t>
                </a:r>
                <a:endParaRPr kumimoji="0" lang="zh-CN" altLang="en-US" sz="1600" b="0" i="0" u="none" strike="noStrike" cap="none" spc="0" normalizeH="0" baseline="0" dirty="0">
                  <a:ln>
                    <a:noFill/>
                  </a:ln>
                  <a:solidFill>
                    <a:srgbClr val="000000"/>
                  </a:solidFill>
                  <a:effectLst/>
                  <a:uFillTx/>
                  <a:latin typeface="Chalkboard" panose="03050602040202020205" pitchFamily="66" charset="0"/>
                  <a:sym typeface="等线"/>
                </a:endParaRPr>
              </a:p>
            </p:txBody>
          </p:sp>
        </p:grpSp>
        <p:sp>
          <p:nvSpPr>
            <p:cNvPr id="24" name="文本框 23">
              <a:extLst>
                <a:ext uri="{FF2B5EF4-FFF2-40B4-BE49-F238E27FC236}">
                  <a16:creationId xmlns:a16="http://schemas.microsoft.com/office/drawing/2014/main" id="{9819827C-567F-5A4C-8CA9-8ADDD8E78466}"/>
                </a:ext>
              </a:extLst>
            </p:cNvPr>
            <p:cNvSpPr txBox="1"/>
            <p:nvPr/>
          </p:nvSpPr>
          <p:spPr>
            <a:xfrm>
              <a:off x="4107328" y="4629248"/>
              <a:ext cx="1266693" cy="276999"/>
            </a:xfrm>
            <a:prstGeom prst="rect">
              <a:avLst/>
            </a:prstGeom>
            <a:noFill/>
          </p:spPr>
          <p:txBody>
            <a:bodyPr wrap="none" rtlCol="0">
              <a:spAutoFit/>
            </a:bodyPr>
            <a:lstStyle/>
            <a:p>
              <a:r>
                <a:rPr kumimoji="1" lang="en-US" altLang="zh-CN" sz="1200" b="1" dirty="0">
                  <a:latin typeface="Microsoft YaHei" panose="020B0503020204020204" pitchFamily="34" charset="-122"/>
                  <a:ea typeface="Microsoft YaHei" panose="020B0503020204020204" pitchFamily="34" charset="-122"/>
                </a:rPr>
                <a:t>Syntax in BNF</a:t>
              </a:r>
              <a:endParaRPr kumimoji="1" lang="zh-CN" altLang="en-US" sz="1200" b="1" dirty="0">
                <a:latin typeface="Microsoft YaHei" panose="020B0503020204020204" pitchFamily="34" charset="-122"/>
                <a:ea typeface="Microsoft YaHei" panose="020B0503020204020204" pitchFamily="34" charset="-122"/>
              </a:endParaRPr>
            </a:p>
          </p:txBody>
        </p:sp>
      </p:grpSp>
      <p:sp>
        <p:nvSpPr>
          <p:cNvPr id="2" name="标题 1">
            <a:extLst>
              <a:ext uri="{FF2B5EF4-FFF2-40B4-BE49-F238E27FC236}">
                <a16:creationId xmlns:a16="http://schemas.microsoft.com/office/drawing/2014/main" id="{3ED0970B-5075-E24A-98EB-B08FC0B88007}"/>
              </a:ext>
            </a:extLst>
          </p:cNvPr>
          <p:cNvSpPr>
            <a:spLocks noGrp="1"/>
          </p:cNvSpPr>
          <p:nvPr>
            <p:ph type="title"/>
          </p:nvPr>
        </p:nvSpPr>
        <p:spPr/>
        <p:txBody>
          <a:bodyPr/>
          <a:lstStyle/>
          <a:p>
            <a:r>
              <a:rPr kumimoji="1" lang="en-US" altLang="zh-CN" dirty="0"/>
              <a:t>Protocol Reverse Engineering</a:t>
            </a:r>
            <a:endParaRPr kumimoji="1" lang="zh-CN" altLang="en-US" dirty="0"/>
          </a:p>
        </p:txBody>
      </p:sp>
      <p:sp>
        <p:nvSpPr>
          <p:cNvPr id="4" name="灯片编号占位符 3">
            <a:extLst>
              <a:ext uri="{FF2B5EF4-FFF2-40B4-BE49-F238E27FC236}">
                <a16:creationId xmlns:a16="http://schemas.microsoft.com/office/drawing/2014/main" id="{F4135F3F-C821-4848-A61A-E1BFB67392B0}"/>
              </a:ext>
            </a:extLst>
          </p:cNvPr>
          <p:cNvSpPr>
            <a:spLocks noGrp="1"/>
          </p:cNvSpPr>
          <p:nvPr>
            <p:ph type="sldNum" sz="quarter" idx="2"/>
          </p:nvPr>
        </p:nvSpPr>
        <p:spPr/>
        <p:txBody>
          <a:bodyPr/>
          <a:lstStyle/>
          <a:p>
            <a:fld id="{86CB4B4D-7CA3-9044-876B-883B54F8677D}" type="slidenum">
              <a:rPr lang="en-US" altLang="zh-CN" smtClean="0"/>
              <a:t>4</a:t>
            </a:fld>
            <a:endParaRPr lang="zh-CN" altLang="en-US"/>
          </a:p>
        </p:txBody>
      </p:sp>
      <p:pic>
        <p:nvPicPr>
          <p:cNvPr id="5" name="图片 4">
            <a:extLst>
              <a:ext uri="{FF2B5EF4-FFF2-40B4-BE49-F238E27FC236}">
                <a16:creationId xmlns:a16="http://schemas.microsoft.com/office/drawing/2014/main" id="{4BD28FA8-EF01-3349-8FC3-32BFA6A39139}"/>
              </a:ext>
            </a:extLst>
          </p:cNvPr>
          <p:cNvPicPr>
            <a:picLocks noChangeAspect="1"/>
          </p:cNvPicPr>
          <p:nvPr/>
        </p:nvPicPr>
        <p:blipFill rotWithShape="1">
          <a:blip r:embed="rId3">
            <a:extLst>
              <a:ext uri="{28A0092B-C50C-407E-A947-70E740481C1C}">
                <a14:useLocalDpi xmlns:a14="http://schemas.microsoft.com/office/drawing/2010/main" val="0"/>
              </a:ext>
            </a:extLst>
          </a:blip>
          <a:srcRect l="4323" r="3103" b="46148"/>
          <a:stretch/>
        </p:blipFill>
        <p:spPr>
          <a:xfrm>
            <a:off x="425671" y="1452224"/>
            <a:ext cx="6371596" cy="2804466"/>
          </a:xfrm>
          <a:prstGeom prst="rect">
            <a:avLst/>
          </a:prstGeom>
        </p:spPr>
      </p:pic>
      <p:sp>
        <p:nvSpPr>
          <p:cNvPr id="6" name="右箭头 5">
            <a:extLst>
              <a:ext uri="{FF2B5EF4-FFF2-40B4-BE49-F238E27FC236}">
                <a16:creationId xmlns:a16="http://schemas.microsoft.com/office/drawing/2014/main" id="{EB300542-FCEC-A346-A223-65D4FC9DA24F}"/>
              </a:ext>
            </a:extLst>
          </p:cNvPr>
          <p:cNvSpPr/>
          <p:nvPr/>
        </p:nvSpPr>
        <p:spPr>
          <a:xfrm>
            <a:off x="6943508" y="2857179"/>
            <a:ext cx="529345" cy="311690"/>
          </a:xfrm>
          <a:custGeom>
            <a:avLst/>
            <a:gdLst>
              <a:gd name="connsiteX0" fmla="*/ 0 w 529345"/>
              <a:gd name="connsiteY0" fmla="*/ 77923 h 311690"/>
              <a:gd name="connsiteX1" fmla="*/ 373500 w 529345"/>
              <a:gd name="connsiteY1" fmla="*/ 77923 h 311690"/>
              <a:gd name="connsiteX2" fmla="*/ 373500 w 529345"/>
              <a:gd name="connsiteY2" fmla="*/ 0 h 311690"/>
              <a:gd name="connsiteX3" fmla="*/ 529345 w 529345"/>
              <a:gd name="connsiteY3" fmla="*/ 155845 h 311690"/>
              <a:gd name="connsiteX4" fmla="*/ 373500 w 529345"/>
              <a:gd name="connsiteY4" fmla="*/ 311690 h 311690"/>
              <a:gd name="connsiteX5" fmla="*/ 373500 w 529345"/>
              <a:gd name="connsiteY5" fmla="*/ 233768 h 311690"/>
              <a:gd name="connsiteX6" fmla="*/ 0 w 529345"/>
              <a:gd name="connsiteY6" fmla="*/ 233768 h 311690"/>
              <a:gd name="connsiteX7" fmla="*/ 0 w 529345"/>
              <a:gd name="connsiteY7" fmla="*/ 77923 h 3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45" h="311690" fill="none" extrusionOk="0">
                <a:moveTo>
                  <a:pt x="0" y="77923"/>
                </a:moveTo>
                <a:cubicBezTo>
                  <a:pt x="133850" y="52802"/>
                  <a:pt x="308159" y="82613"/>
                  <a:pt x="373500" y="77923"/>
                </a:cubicBezTo>
                <a:cubicBezTo>
                  <a:pt x="369369" y="52669"/>
                  <a:pt x="371721" y="23774"/>
                  <a:pt x="373500" y="0"/>
                </a:cubicBezTo>
                <a:cubicBezTo>
                  <a:pt x="452060" y="55321"/>
                  <a:pt x="494316" y="106013"/>
                  <a:pt x="529345" y="155845"/>
                </a:cubicBezTo>
                <a:cubicBezTo>
                  <a:pt x="479380" y="205995"/>
                  <a:pt x="454959" y="258230"/>
                  <a:pt x="373500" y="311690"/>
                </a:cubicBezTo>
                <a:cubicBezTo>
                  <a:pt x="367370" y="289945"/>
                  <a:pt x="366909" y="249213"/>
                  <a:pt x="373500" y="233768"/>
                </a:cubicBezTo>
                <a:cubicBezTo>
                  <a:pt x="300242" y="228454"/>
                  <a:pt x="160822" y="261126"/>
                  <a:pt x="0" y="233768"/>
                </a:cubicBezTo>
                <a:cubicBezTo>
                  <a:pt x="-9660" y="215509"/>
                  <a:pt x="7662" y="133169"/>
                  <a:pt x="0" y="77923"/>
                </a:cubicBezTo>
                <a:close/>
              </a:path>
              <a:path w="529345" h="311690" stroke="0" extrusionOk="0">
                <a:moveTo>
                  <a:pt x="0" y="77923"/>
                </a:moveTo>
                <a:cubicBezTo>
                  <a:pt x="136382" y="103140"/>
                  <a:pt x="311786" y="59606"/>
                  <a:pt x="373500" y="77923"/>
                </a:cubicBezTo>
                <a:cubicBezTo>
                  <a:pt x="369620" y="63758"/>
                  <a:pt x="372299" y="11548"/>
                  <a:pt x="373500" y="0"/>
                </a:cubicBezTo>
                <a:cubicBezTo>
                  <a:pt x="387264" y="21556"/>
                  <a:pt x="517856" y="118407"/>
                  <a:pt x="529345" y="155845"/>
                </a:cubicBezTo>
                <a:cubicBezTo>
                  <a:pt x="498319" y="207756"/>
                  <a:pt x="419200" y="265140"/>
                  <a:pt x="373500" y="311690"/>
                </a:cubicBezTo>
                <a:cubicBezTo>
                  <a:pt x="378456" y="291164"/>
                  <a:pt x="369935" y="271508"/>
                  <a:pt x="373500" y="233768"/>
                </a:cubicBezTo>
                <a:cubicBezTo>
                  <a:pt x="242174" y="227085"/>
                  <a:pt x="128328" y="202783"/>
                  <a:pt x="0" y="233768"/>
                </a:cubicBezTo>
                <a:cubicBezTo>
                  <a:pt x="-6467" y="165622"/>
                  <a:pt x="13148" y="152987"/>
                  <a:pt x="0" y="77923"/>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右箭头 8">
            <a:extLst>
              <a:ext uri="{FF2B5EF4-FFF2-40B4-BE49-F238E27FC236}">
                <a16:creationId xmlns:a16="http://schemas.microsoft.com/office/drawing/2014/main" id="{26C6DAC2-6C19-A743-8550-D69DA26CC046}"/>
              </a:ext>
            </a:extLst>
          </p:cNvPr>
          <p:cNvSpPr/>
          <p:nvPr/>
        </p:nvSpPr>
        <p:spPr>
          <a:xfrm rot="10800000">
            <a:off x="6943508" y="5086956"/>
            <a:ext cx="529345" cy="311690"/>
          </a:xfrm>
          <a:custGeom>
            <a:avLst/>
            <a:gdLst>
              <a:gd name="connsiteX0" fmla="*/ 0 w 529345"/>
              <a:gd name="connsiteY0" fmla="*/ 77923 h 311690"/>
              <a:gd name="connsiteX1" fmla="*/ 373500 w 529345"/>
              <a:gd name="connsiteY1" fmla="*/ 77923 h 311690"/>
              <a:gd name="connsiteX2" fmla="*/ 373500 w 529345"/>
              <a:gd name="connsiteY2" fmla="*/ 0 h 311690"/>
              <a:gd name="connsiteX3" fmla="*/ 529345 w 529345"/>
              <a:gd name="connsiteY3" fmla="*/ 155845 h 311690"/>
              <a:gd name="connsiteX4" fmla="*/ 373500 w 529345"/>
              <a:gd name="connsiteY4" fmla="*/ 311690 h 311690"/>
              <a:gd name="connsiteX5" fmla="*/ 373500 w 529345"/>
              <a:gd name="connsiteY5" fmla="*/ 233768 h 311690"/>
              <a:gd name="connsiteX6" fmla="*/ 0 w 529345"/>
              <a:gd name="connsiteY6" fmla="*/ 233768 h 311690"/>
              <a:gd name="connsiteX7" fmla="*/ 0 w 529345"/>
              <a:gd name="connsiteY7" fmla="*/ 77923 h 3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45" h="311690" fill="none" extrusionOk="0">
                <a:moveTo>
                  <a:pt x="0" y="77923"/>
                </a:moveTo>
                <a:cubicBezTo>
                  <a:pt x="133850" y="52802"/>
                  <a:pt x="308159" y="82613"/>
                  <a:pt x="373500" y="77923"/>
                </a:cubicBezTo>
                <a:cubicBezTo>
                  <a:pt x="369369" y="52669"/>
                  <a:pt x="371721" y="23774"/>
                  <a:pt x="373500" y="0"/>
                </a:cubicBezTo>
                <a:cubicBezTo>
                  <a:pt x="452060" y="55321"/>
                  <a:pt x="494316" y="106013"/>
                  <a:pt x="529345" y="155845"/>
                </a:cubicBezTo>
                <a:cubicBezTo>
                  <a:pt x="479380" y="205995"/>
                  <a:pt x="454959" y="258230"/>
                  <a:pt x="373500" y="311690"/>
                </a:cubicBezTo>
                <a:cubicBezTo>
                  <a:pt x="367370" y="289945"/>
                  <a:pt x="366909" y="249213"/>
                  <a:pt x="373500" y="233768"/>
                </a:cubicBezTo>
                <a:cubicBezTo>
                  <a:pt x="300242" y="228454"/>
                  <a:pt x="160822" y="261126"/>
                  <a:pt x="0" y="233768"/>
                </a:cubicBezTo>
                <a:cubicBezTo>
                  <a:pt x="-9660" y="215509"/>
                  <a:pt x="7662" y="133169"/>
                  <a:pt x="0" y="77923"/>
                </a:cubicBezTo>
                <a:close/>
              </a:path>
              <a:path w="529345" h="311690" stroke="0" extrusionOk="0">
                <a:moveTo>
                  <a:pt x="0" y="77923"/>
                </a:moveTo>
                <a:cubicBezTo>
                  <a:pt x="136382" y="103140"/>
                  <a:pt x="311786" y="59606"/>
                  <a:pt x="373500" y="77923"/>
                </a:cubicBezTo>
                <a:cubicBezTo>
                  <a:pt x="369620" y="63758"/>
                  <a:pt x="372299" y="11548"/>
                  <a:pt x="373500" y="0"/>
                </a:cubicBezTo>
                <a:cubicBezTo>
                  <a:pt x="387264" y="21556"/>
                  <a:pt x="517856" y="118407"/>
                  <a:pt x="529345" y="155845"/>
                </a:cubicBezTo>
                <a:cubicBezTo>
                  <a:pt x="498319" y="207756"/>
                  <a:pt x="419200" y="265140"/>
                  <a:pt x="373500" y="311690"/>
                </a:cubicBezTo>
                <a:cubicBezTo>
                  <a:pt x="378456" y="291164"/>
                  <a:pt x="369935" y="271508"/>
                  <a:pt x="373500" y="233768"/>
                </a:cubicBezTo>
                <a:cubicBezTo>
                  <a:pt x="242174" y="227085"/>
                  <a:pt x="128328" y="202783"/>
                  <a:pt x="0" y="233768"/>
                </a:cubicBezTo>
                <a:cubicBezTo>
                  <a:pt x="-6467" y="165622"/>
                  <a:pt x="13148" y="152987"/>
                  <a:pt x="0" y="77923"/>
                </a:cubicBezTo>
                <a:close/>
              </a:path>
            </a:pathLst>
          </a:custGeom>
          <a:solidFill>
            <a:srgbClr val="00B050"/>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6" name="Picture 2" descr="5 Top Tips in Learning to Code - National Coding Week">
            <a:extLst>
              <a:ext uri="{FF2B5EF4-FFF2-40B4-BE49-F238E27FC236}">
                <a16:creationId xmlns:a16="http://schemas.microsoft.com/office/drawing/2014/main" id="{C0B09556-92F5-D149-BBF7-A3887CBFB5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87" r="45198"/>
          <a:stretch/>
        </p:blipFill>
        <p:spPr bwMode="auto">
          <a:xfrm>
            <a:off x="7793082" y="1262183"/>
            <a:ext cx="4067842" cy="541135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组合 25">
            <a:extLst>
              <a:ext uri="{FF2B5EF4-FFF2-40B4-BE49-F238E27FC236}">
                <a16:creationId xmlns:a16="http://schemas.microsoft.com/office/drawing/2014/main" id="{DD9CBFB6-FF5D-F840-AEFB-61ACB4CD6526}"/>
              </a:ext>
            </a:extLst>
          </p:cNvPr>
          <p:cNvGrpSpPr/>
          <p:nvPr/>
        </p:nvGrpSpPr>
        <p:grpSpPr>
          <a:xfrm>
            <a:off x="5824773" y="2667242"/>
            <a:ext cx="4518269" cy="2978237"/>
            <a:chOff x="5898316" y="2638432"/>
            <a:chExt cx="4518269" cy="2978237"/>
          </a:xfrm>
        </p:grpSpPr>
        <p:sp>
          <p:nvSpPr>
            <p:cNvPr id="10" name="椭圆 9">
              <a:extLst>
                <a:ext uri="{FF2B5EF4-FFF2-40B4-BE49-F238E27FC236}">
                  <a16:creationId xmlns:a16="http://schemas.microsoft.com/office/drawing/2014/main" id="{85C06A2C-E6E5-F447-9757-8665C80134AA}"/>
                </a:ext>
              </a:extLst>
            </p:cNvPr>
            <p:cNvSpPr/>
            <p:nvPr/>
          </p:nvSpPr>
          <p:spPr>
            <a:xfrm>
              <a:off x="5898316" y="2638432"/>
              <a:ext cx="4518269" cy="2978237"/>
            </a:xfrm>
            <a:prstGeom prst="ellips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a:solidFill>
                  <a:schemeClr val="tx1"/>
                </a:solidFill>
                <a:latin typeface="Chalkboard" panose="03050602040202020205" pitchFamily="66" charset="0"/>
              </a:endParaRPr>
            </a:p>
          </p:txBody>
        </p:sp>
        <p:sp>
          <p:nvSpPr>
            <p:cNvPr id="22" name="文本框 21">
              <a:extLst>
                <a:ext uri="{FF2B5EF4-FFF2-40B4-BE49-F238E27FC236}">
                  <a16:creationId xmlns:a16="http://schemas.microsoft.com/office/drawing/2014/main" id="{542A58AB-63B7-E440-BA98-6114F79A16CC}"/>
                </a:ext>
              </a:extLst>
            </p:cNvPr>
            <p:cNvSpPr txBox="1"/>
            <p:nvPr/>
          </p:nvSpPr>
          <p:spPr>
            <a:xfrm>
              <a:off x="6634868" y="3072689"/>
              <a:ext cx="3040416" cy="1937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lnSpc>
                  <a:spcPct val="110000"/>
                </a:lnSpc>
              </a:pPr>
              <a:r>
                <a:rPr kumimoji="1" lang="en-US" altLang="zh-CN" sz="2000" b="1" dirty="0">
                  <a:latin typeface="Chalkboard" panose="03050602040202020205" pitchFamily="66" charset="0"/>
                </a:rPr>
                <a:t>Automated Security Analysis</a:t>
              </a:r>
              <a:endParaRPr kumimoji="1" lang="en-US" altLang="zh-CN" sz="2000" b="1" i="0" u="none" strike="noStrike" cap="none" spc="0" normalizeH="0" baseline="0" dirty="0">
                <a:ln>
                  <a:noFill/>
                </a:ln>
                <a:solidFill>
                  <a:srgbClr val="000000"/>
                </a:solidFill>
                <a:effectLst/>
                <a:uFillTx/>
                <a:latin typeface="Chalkboard" panose="03050602040202020205" pitchFamily="66" charset="0"/>
                <a:sym typeface="等线"/>
              </a:endParaRPr>
            </a:p>
            <a:p>
              <a:pPr algn="ctr">
                <a:lnSpc>
                  <a:spcPct val="110000"/>
                </a:lnSpc>
              </a:pPr>
              <a:r>
                <a:rPr kumimoji="1" lang="en-US" altLang="zh-CN" sz="900" b="0" i="0" u="none" strike="noStrike" cap="none" spc="0" normalizeH="0" baseline="0" dirty="0">
                  <a:ln>
                    <a:noFill/>
                  </a:ln>
                  <a:solidFill>
                    <a:srgbClr val="000000"/>
                  </a:solidFill>
                  <a:effectLst/>
                  <a:uFillTx/>
                  <a:latin typeface="Chalkboard" panose="03050602040202020205" pitchFamily="66" charset="0"/>
                  <a:sym typeface="等线"/>
                </a:rPr>
                <a:t> </a:t>
              </a:r>
            </a:p>
            <a:p>
              <a:pPr algn="ctr">
                <a:lnSpc>
                  <a:spcPct val="110000"/>
                </a:lnSpc>
              </a:pPr>
              <a:r>
                <a:rPr kumimoji="1" lang="en-US" altLang="zh-CN" sz="2000" b="0" u="none" strike="noStrike" cap="none" spc="0" normalizeH="0" baseline="0" dirty="0">
                  <a:ln>
                    <a:noFill/>
                  </a:ln>
                  <a:solidFill>
                    <a:srgbClr val="000000"/>
                  </a:solidFill>
                  <a:effectLst/>
                  <a:uFillTx/>
                  <a:latin typeface="Chalkboard" panose="03050602040202020205" pitchFamily="66" charset="0"/>
                  <a:sym typeface="等线"/>
                </a:rPr>
                <a:t>  </a:t>
              </a:r>
              <a:r>
                <a:rPr kumimoji="1" lang="en-US" altLang="zh-CN" sz="2000" b="0" u="sng" strike="noStrike" cap="none" spc="0" normalizeH="0" baseline="0" dirty="0">
                  <a:ln>
                    <a:noFill/>
                  </a:ln>
                  <a:solidFill>
                    <a:srgbClr val="000000"/>
                  </a:solidFill>
                  <a:effectLst/>
                  <a:uFillTx/>
                  <a:latin typeface="Chalkboard" panose="03050602040202020205" pitchFamily="66" charset="0"/>
                  <a:sym typeface="等线"/>
                </a:rPr>
                <a:t>protocol fuzzing, network traffic auditing,</a:t>
              </a:r>
              <a:r>
                <a:rPr kumimoji="1" lang="en-US" altLang="zh-CN" sz="2000" b="0" strike="noStrike" cap="none" spc="0" normalizeH="0" baseline="0" dirty="0">
                  <a:ln>
                    <a:noFill/>
                  </a:ln>
                  <a:solidFill>
                    <a:srgbClr val="000000"/>
                  </a:solidFill>
                  <a:effectLst/>
                  <a:uFillTx/>
                  <a:latin typeface="Chalkboard" panose="03050602040202020205" pitchFamily="66" charset="0"/>
                  <a:sym typeface="等线"/>
                </a:rPr>
                <a:t> </a:t>
              </a:r>
              <a:r>
                <a:rPr kumimoji="1" lang="en-US" altLang="zh-CN" sz="2000" u="sng" dirty="0">
                  <a:latin typeface="Chalkboard" panose="03050602040202020205" pitchFamily="66" charset="0"/>
                </a:rPr>
                <a:t>differential analysis,</a:t>
              </a:r>
              <a:r>
                <a:rPr kumimoji="1" lang="en-US" altLang="zh-CN" sz="2000" dirty="0">
                  <a:latin typeface="Chalkboard" panose="03050602040202020205" pitchFamily="66" charset="0"/>
                </a:rPr>
                <a:t> </a:t>
              </a:r>
              <a:r>
                <a:rPr kumimoji="1" lang="en-US" altLang="zh-CN" sz="2000" u="sng" dirty="0">
                  <a:latin typeface="Chalkboard" panose="03050602040202020205" pitchFamily="66" charset="0"/>
                </a:rPr>
                <a:t>verification,</a:t>
              </a:r>
              <a:r>
                <a:rPr kumimoji="1" lang="en-US" altLang="zh-CN" sz="2000" dirty="0">
                  <a:latin typeface="Chalkboard" panose="03050602040202020205" pitchFamily="66" charset="0"/>
                </a:rPr>
                <a:t> …</a:t>
              </a:r>
              <a:endParaRPr kumimoji="1" lang="en-US" altLang="zh-CN" sz="2000" b="0" strike="noStrike" cap="none" spc="0" normalizeH="0" baseline="0" dirty="0">
                <a:ln>
                  <a:noFill/>
                </a:ln>
                <a:solidFill>
                  <a:srgbClr val="000000"/>
                </a:solidFill>
                <a:effectLst/>
                <a:uFillTx/>
                <a:latin typeface="Chalkboard" panose="03050602040202020205" pitchFamily="66" charset="0"/>
                <a:sym typeface="等线"/>
              </a:endParaRPr>
            </a:p>
          </p:txBody>
        </p:sp>
      </p:grpSp>
      <p:pic>
        <p:nvPicPr>
          <p:cNvPr id="23" name="图片 22">
            <a:extLst>
              <a:ext uri="{FF2B5EF4-FFF2-40B4-BE49-F238E27FC236}">
                <a16:creationId xmlns:a16="http://schemas.microsoft.com/office/drawing/2014/main" id="{FFFA7103-EF2C-334A-BC4F-89F45062B3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2529" y="4872547"/>
            <a:ext cx="1323595" cy="1326784"/>
          </a:xfrm>
          <a:prstGeom prst="rect">
            <a:avLst/>
          </a:prstGeom>
        </p:spPr>
      </p:pic>
    </p:spTree>
    <p:extLst>
      <p:ext uri="{BB962C8B-B14F-4D97-AF65-F5344CB8AC3E}">
        <p14:creationId xmlns:p14="http://schemas.microsoft.com/office/powerpoint/2010/main" val="335379025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8A10E-05B2-F148-A4C2-5758CC81F864}"/>
              </a:ext>
            </a:extLst>
          </p:cNvPr>
          <p:cNvSpPr>
            <a:spLocks noGrp="1"/>
          </p:cNvSpPr>
          <p:nvPr>
            <p:ph type="title"/>
          </p:nvPr>
        </p:nvSpPr>
        <p:spPr/>
        <p:txBody>
          <a:bodyPr/>
          <a:lstStyle/>
          <a:p>
            <a:r>
              <a:rPr kumimoji="1" lang="en-US" altLang="zh-CN" dirty="0">
                <a:latin typeface="Helvetica" pitchFamily="2" charset="0"/>
              </a:rPr>
              <a:t>Challenge - I</a:t>
            </a:r>
            <a:endParaRPr kumimoji="1" lang="zh-CN" altLang="en-US" dirty="0"/>
          </a:p>
        </p:txBody>
      </p:sp>
      <p:sp>
        <p:nvSpPr>
          <p:cNvPr id="4" name="灯片编号占位符 3">
            <a:extLst>
              <a:ext uri="{FF2B5EF4-FFF2-40B4-BE49-F238E27FC236}">
                <a16:creationId xmlns:a16="http://schemas.microsoft.com/office/drawing/2014/main" id="{177413B4-33D6-8644-ADB6-F7414562C872}"/>
              </a:ext>
            </a:extLst>
          </p:cNvPr>
          <p:cNvSpPr>
            <a:spLocks noGrp="1"/>
          </p:cNvSpPr>
          <p:nvPr>
            <p:ph type="sldNum" sz="quarter" idx="2"/>
          </p:nvPr>
        </p:nvSpPr>
        <p:spPr/>
        <p:txBody>
          <a:bodyPr/>
          <a:lstStyle/>
          <a:p>
            <a:fld id="{86CB4B4D-7CA3-9044-876B-883B54F8677D}" type="slidenum">
              <a:rPr lang="en-US" altLang="zh-CN" smtClean="0"/>
              <a:t>40</a:t>
            </a:fld>
            <a:endParaRPr lang="zh-CN" altLang="en-US"/>
          </a:p>
        </p:txBody>
      </p:sp>
      <p:sp>
        <p:nvSpPr>
          <p:cNvPr id="5" name="矩形 4">
            <a:extLst>
              <a:ext uri="{FF2B5EF4-FFF2-40B4-BE49-F238E27FC236}">
                <a16:creationId xmlns:a16="http://schemas.microsoft.com/office/drawing/2014/main" id="{CD146DEA-BEBC-094F-BFD0-A772C12A6591}"/>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7" name="矩形 6">
            <a:extLst>
              <a:ext uri="{FF2B5EF4-FFF2-40B4-BE49-F238E27FC236}">
                <a16:creationId xmlns:a16="http://schemas.microsoft.com/office/drawing/2014/main" id="{DF0FF3B5-66E1-FF4B-8614-B6BC5EA8B574}"/>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Tree>
    <p:extLst>
      <p:ext uri="{BB962C8B-B14F-4D97-AF65-F5344CB8AC3E}">
        <p14:creationId xmlns:p14="http://schemas.microsoft.com/office/powerpoint/2010/main" val="3721955840"/>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8A10E-05B2-F148-A4C2-5758CC81F864}"/>
              </a:ext>
            </a:extLst>
          </p:cNvPr>
          <p:cNvSpPr>
            <a:spLocks noGrp="1"/>
          </p:cNvSpPr>
          <p:nvPr>
            <p:ph type="title"/>
          </p:nvPr>
        </p:nvSpPr>
        <p:spPr/>
        <p:txBody>
          <a:bodyPr/>
          <a:lstStyle/>
          <a:p>
            <a:r>
              <a:rPr kumimoji="1" lang="en-US" altLang="zh-CN" dirty="0">
                <a:latin typeface="Helvetica" pitchFamily="2" charset="0"/>
              </a:rPr>
              <a:t>Challenge - I</a:t>
            </a:r>
            <a:endParaRPr kumimoji="1" lang="zh-CN" altLang="en-US" dirty="0"/>
          </a:p>
        </p:txBody>
      </p:sp>
      <p:sp>
        <p:nvSpPr>
          <p:cNvPr id="4" name="灯片编号占位符 3">
            <a:extLst>
              <a:ext uri="{FF2B5EF4-FFF2-40B4-BE49-F238E27FC236}">
                <a16:creationId xmlns:a16="http://schemas.microsoft.com/office/drawing/2014/main" id="{177413B4-33D6-8644-ADB6-F7414562C872}"/>
              </a:ext>
            </a:extLst>
          </p:cNvPr>
          <p:cNvSpPr>
            <a:spLocks noGrp="1"/>
          </p:cNvSpPr>
          <p:nvPr>
            <p:ph type="sldNum" sz="quarter" idx="2"/>
          </p:nvPr>
        </p:nvSpPr>
        <p:spPr/>
        <p:txBody>
          <a:bodyPr/>
          <a:lstStyle/>
          <a:p>
            <a:fld id="{86CB4B4D-7CA3-9044-876B-883B54F8677D}" type="slidenum">
              <a:rPr lang="en-US" altLang="zh-CN" smtClean="0"/>
              <a:t>41</a:t>
            </a:fld>
            <a:endParaRPr lang="zh-CN" altLang="en-US"/>
          </a:p>
        </p:txBody>
      </p:sp>
      <p:sp>
        <p:nvSpPr>
          <p:cNvPr id="5" name="矩形 4">
            <a:extLst>
              <a:ext uri="{FF2B5EF4-FFF2-40B4-BE49-F238E27FC236}">
                <a16:creationId xmlns:a16="http://schemas.microsoft.com/office/drawing/2014/main" id="{CD146DEA-BEBC-094F-BFD0-A772C12A6591}"/>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7" name="矩形 6">
            <a:extLst>
              <a:ext uri="{FF2B5EF4-FFF2-40B4-BE49-F238E27FC236}">
                <a16:creationId xmlns:a16="http://schemas.microsoft.com/office/drawing/2014/main" id="{DF0FF3B5-66E1-FF4B-8614-B6BC5EA8B574}"/>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
        <p:nvSpPr>
          <p:cNvPr id="16" name="文本框 15">
            <a:extLst>
              <a:ext uri="{FF2B5EF4-FFF2-40B4-BE49-F238E27FC236}">
                <a16:creationId xmlns:a16="http://schemas.microsoft.com/office/drawing/2014/main" id="{B4C71F04-CFA7-EB44-B1F8-0636C5678011}"/>
              </a:ext>
            </a:extLst>
          </p:cNvPr>
          <p:cNvSpPr txBox="1"/>
          <p:nvPr/>
        </p:nvSpPr>
        <p:spPr>
          <a:xfrm>
            <a:off x="872204" y="2624978"/>
            <a:ext cx="2520881" cy="4293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algn="l" defTabSz="914400" rtl="0" fontAlgn="auto" latinLnBrk="0" hangingPunct="0">
              <a:lnSpc>
                <a:spcPct val="150000"/>
              </a:lnSpc>
              <a:spcBef>
                <a:spcPts val="0"/>
              </a:spcBef>
              <a:spcAft>
                <a:spcPts val="0"/>
              </a:spcAft>
              <a:buClrTx/>
              <a:buSzTx/>
              <a:tabLst/>
            </a:pP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void</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parse(</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byte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*pkt) {</a:t>
            </a:r>
          </a:p>
          <a:p>
            <a:pPr marR="0" algn="l" defTabSz="914400" rtl="0" fontAlgn="auto" latinLnBrk="0" hangingPunct="0">
              <a:lnSpc>
                <a:spcPct val="150000"/>
              </a:lnSpc>
              <a:spcBef>
                <a:spcPts val="0"/>
              </a:spcBef>
              <a:spcAft>
                <a:spcPts val="0"/>
              </a:spcAft>
              <a:buClrTx/>
              <a:buSzTx/>
              <a:tabLst/>
            </a:pP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code = pkt[0]; ctrl = pkt[1];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0) 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(ctrl == 0) assert(pkt[2] == 0);</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assert(pkt[2] == 1);</a:t>
            </a:r>
          </a:p>
          <a:p>
            <a:pPr marR="0" algn="l" defTabSz="914400" rtl="0" fontAlgn="auto" latinLnBrk="0" hangingPunct="0">
              <a:lnSpc>
                <a:spcPct val="150000"/>
              </a:lnSpc>
              <a:spcBef>
                <a:spcPts val="0"/>
              </a:spcBef>
              <a:spcAft>
                <a:spcPts val="0"/>
              </a:spcAft>
              <a:buClrTx/>
              <a:buSzTx/>
              <a:tabLst/>
            </a:pPr>
            <a:endParaRPr lang="en-US" altLang="zh-CN" sz="1400" b="1" dirty="0">
              <a:solidFill>
                <a:srgbClr val="0432FF"/>
              </a:solidFill>
              <a:latin typeface="Calibri" panose="020F0502020204030204" pitchFamily="34" charset="0"/>
              <a:ea typeface="Ayuthaya" pitchFamily="2" charset="-34"/>
              <a:cs typeface="Calibri" panose="020F0502020204030204" pitchFamily="34" charset="0"/>
            </a:endParaRP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pkt[3]; ctrl = pkt[4];</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0) 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(ctrl == 0) assert(pkt[5] == 0);</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assert(pkt[5]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t>
            </a:r>
          </a:p>
        </p:txBody>
      </p:sp>
      <p:sp>
        <p:nvSpPr>
          <p:cNvPr id="3" name="右大括号 2">
            <a:extLst>
              <a:ext uri="{FF2B5EF4-FFF2-40B4-BE49-F238E27FC236}">
                <a16:creationId xmlns:a16="http://schemas.microsoft.com/office/drawing/2014/main" id="{04D70822-F223-224C-8620-162B884402B5}"/>
              </a:ext>
            </a:extLst>
          </p:cNvPr>
          <p:cNvSpPr/>
          <p:nvPr/>
        </p:nvSpPr>
        <p:spPr>
          <a:xfrm>
            <a:off x="4824045" y="2940929"/>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9" name="右大括号 8">
            <a:extLst>
              <a:ext uri="{FF2B5EF4-FFF2-40B4-BE49-F238E27FC236}">
                <a16:creationId xmlns:a16="http://schemas.microsoft.com/office/drawing/2014/main" id="{606BDB0C-2CB7-9E4A-8C4A-B2D56CE8B808}"/>
              </a:ext>
            </a:extLst>
          </p:cNvPr>
          <p:cNvSpPr/>
          <p:nvPr/>
        </p:nvSpPr>
        <p:spPr>
          <a:xfrm>
            <a:off x="4836439" y="5114564"/>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6" name="文本框 5">
            <a:extLst>
              <a:ext uri="{FF2B5EF4-FFF2-40B4-BE49-F238E27FC236}">
                <a16:creationId xmlns:a16="http://schemas.microsoft.com/office/drawing/2014/main" id="{1CB46278-17F9-0846-ACBE-8269CD70674E}"/>
              </a:ext>
            </a:extLst>
          </p:cNvPr>
          <p:cNvSpPr txBox="1"/>
          <p:nvPr/>
        </p:nvSpPr>
        <p:spPr>
          <a:xfrm>
            <a:off x="5421700" y="3523021"/>
            <a:ext cx="7110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pkt[0..2]</a:t>
            </a:r>
            <a:endParaRPr kumimoji="0" lang="zh-CN" altLang="en-US" sz="1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
        <p:nvSpPr>
          <p:cNvPr id="11" name="文本框 10">
            <a:extLst>
              <a:ext uri="{FF2B5EF4-FFF2-40B4-BE49-F238E27FC236}">
                <a16:creationId xmlns:a16="http://schemas.microsoft.com/office/drawing/2014/main" id="{A7627AD1-3C96-5A4C-AF6C-52ACB890B5A6}"/>
              </a:ext>
            </a:extLst>
          </p:cNvPr>
          <p:cNvSpPr txBox="1"/>
          <p:nvPr/>
        </p:nvSpPr>
        <p:spPr>
          <a:xfrm>
            <a:off x="5415509" y="5696656"/>
            <a:ext cx="7110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pkt[3..5]</a:t>
            </a:r>
            <a:endParaRPr kumimoji="0" lang="zh-CN" altLang="en-US" sz="1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Tree>
    <p:extLst>
      <p:ext uri="{BB962C8B-B14F-4D97-AF65-F5344CB8AC3E}">
        <p14:creationId xmlns:p14="http://schemas.microsoft.com/office/powerpoint/2010/main" val="177763031"/>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8A10E-05B2-F148-A4C2-5758CC81F864}"/>
              </a:ext>
            </a:extLst>
          </p:cNvPr>
          <p:cNvSpPr>
            <a:spLocks noGrp="1"/>
          </p:cNvSpPr>
          <p:nvPr>
            <p:ph type="title"/>
          </p:nvPr>
        </p:nvSpPr>
        <p:spPr/>
        <p:txBody>
          <a:bodyPr/>
          <a:lstStyle/>
          <a:p>
            <a:r>
              <a:rPr kumimoji="1" lang="en-US" altLang="zh-CN" dirty="0">
                <a:latin typeface="Helvetica" pitchFamily="2" charset="0"/>
              </a:rPr>
              <a:t>Challenge - I</a:t>
            </a:r>
            <a:endParaRPr kumimoji="1" lang="zh-CN" altLang="en-US" dirty="0"/>
          </a:p>
        </p:txBody>
      </p:sp>
      <p:sp>
        <p:nvSpPr>
          <p:cNvPr id="4" name="灯片编号占位符 3">
            <a:extLst>
              <a:ext uri="{FF2B5EF4-FFF2-40B4-BE49-F238E27FC236}">
                <a16:creationId xmlns:a16="http://schemas.microsoft.com/office/drawing/2014/main" id="{177413B4-33D6-8644-ADB6-F7414562C872}"/>
              </a:ext>
            </a:extLst>
          </p:cNvPr>
          <p:cNvSpPr>
            <a:spLocks noGrp="1"/>
          </p:cNvSpPr>
          <p:nvPr>
            <p:ph type="sldNum" sz="quarter" idx="2"/>
          </p:nvPr>
        </p:nvSpPr>
        <p:spPr/>
        <p:txBody>
          <a:bodyPr/>
          <a:lstStyle/>
          <a:p>
            <a:fld id="{86CB4B4D-7CA3-9044-876B-883B54F8677D}" type="slidenum">
              <a:rPr lang="en-US" altLang="zh-CN" smtClean="0"/>
              <a:t>42</a:t>
            </a:fld>
            <a:endParaRPr lang="zh-CN" altLang="en-US"/>
          </a:p>
        </p:txBody>
      </p:sp>
      <p:sp>
        <p:nvSpPr>
          <p:cNvPr id="5" name="矩形 4">
            <a:extLst>
              <a:ext uri="{FF2B5EF4-FFF2-40B4-BE49-F238E27FC236}">
                <a16:creationId xmlns:a16="http://schemas.microsoft.com/office/drawing/2014/main" id="{CD146DEA-BEBC-094F-BFD0-A772C12A6591}"/>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7" name="矩形 6">
            <a:extLst>
              <a:ext uri="{FF2B5EF4-FFF2-40B4-BE49-F238E27FC236}">
                <a16:creationId xmlns:a16="http://schemas.microsoft.com/office/drawing/2014/main" id="{DF0FF3B5-66E1-FF4B-8614-B6BC5EA8B574}"/>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
        <p:nvSpPr>
          <p:cNvPr id="29" name="文本框 28">
            <a:extLst>
              <a:ext uri="{FF2B5EF4-FFF2-40B4-BE49-F238E27FC236}">
                <a16:creationId xmlns:a16="http://schemas.microsoft.com/office/drawing/2014/main" id="{B3931F87-A41D-0746-9430-0B3B1A6259ED}"/>
              </a:ext>
            </a:extLst>
          </p:cNvPr>
          <p:cNvSpPr txBox="1"/>
          <p:nvPr/>
        </p:nvSpPr>
        <p:spPr>
          <a:xfrm>
            <a:off x="7077480" y="2768736"/>
            <a:ext cx="2293254"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nSpc>
                <a:spcPct val="150000"/>
              </a:lnSpc>
            </a:pPr>
            <a:r>
              <a:rPr kumimoji="1" lang="en-US" altLang="zh-CN" sz="1200" b="1" dirty="0">
                <a:latin typeface="Calibri" panose="020F0502020204030204" pitchFamily="34" charset="0"/>
                <a:ea typeface="Ayuthaya" pitchFamily="2" charset="-34"/>
                <a:cs typeface="Calibri" panose="020F0502020204030204" pitchFamily="34" charset="0"/>
                <a:sym typeface="Wingdings" pitchFamily="2" charset="2"/>
              </a:rPr>
              <a:t>Path Reduction:</a:t>
            </a:r>
            <a:endParaRPr kumimoji="0" lang="en-US" altLang="zh-CN" sz="1200" b="0" i="0" u="none" strike="noStrike" cap="none" spc="0" normalizeH="0" baseline="0" dirty="0">
              <a:ln>
                <a:noFill/>
              </a:ln>
              <a:solidFill>
                <a:srgbClr val="FF0000"/>
              </a:solidFill>
              <a:effectLst/>
              <a:uFillTx/>
              <a:latin typeface="Calibri" panose="020F0502020204030204" pitchFamily="34" charset="0"/>
              <a:ea typeface="Ayuthaya" pitchFamily="2" charset="-34"/>
              <a:cs typeface="Calibri" panose="020F0502020204030204" pitchFamily="34" charset="0"/>
              <a:sym typeface="等线"/>
            </a:endParaRP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altLang="zh-CN" sz="1200" b="0" i="0" u="none" strike="noStrike" cap="none" spc="0" normalizeH="0" baseline="0" dirty="0">
                <a:ln>
                  <a:noFill/>
                </a:ln>
                <a:solidFill>
                  <a:srgbClr val="FF0000"/>
                </a:solidFill>
                <a:effectLst/>
                <a:uFillTx/>
                <a:latin typeface="Calibri" panose="020F0502020204030204" pitchFamily="34" charset="0"/>
                <a:ea typeface="Ayuthaya" pitchFamily="2" charset="-34"/>
                <a:cs typeface="Calibri" panose="020F0502020204030204" pitchFamily="34" charset="0"/>
                <a:sym typeface="等线"/>
              </a:rPr>
              <a:t>16 paths of length 4 for pkt[0..5]</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latin typeface="Calibri" panose="020F0502020204030204" pitchFamily="34" charset="0"/>
                <a:ea typeface="Ayuthaya" pitchFamily="2" charset="-34"/>
                <a:cs typeface="Calibri" panose="020F0502020204030204" pitchFamily="34" charset="0"/>
              </a:rPr>
              <a:t>=&gt;</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solidFill>
                  <a:schemeClr val="tx1"/>
                </a:solidFill>
                <a:latin typeface="Calibri" panose="020F0502020204030204" pitchFamily="34" charset="0"/>
                <a:ea typeface="Ayuthaya" pitchFamily="2" charset="-34"/>
                <a:cs typeface="Calibri" panose="020F0502020204030204" pitchFamily="34" charset="0"/>
              </a:rPr>
              <a:t>4 paths of length 2 for pkt[0..2]</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altLang="zh-CN" sz="1200" b="0" i="0" u="none" strike="noStrike" cap="none" spc="0" normalizeH="0" baseline="0" dirty="0">
                <a:ln>
                  <a:noFill/>
                </a:ln>
                <a:solidFill>
                  <a:schemeClr val="tx1"/>
                </a:solidFill>
                <a:effectLst/>
                <a:uFillTx/>
                <a:latin typeface="Calibri" panose="020F0502020204030204" pitchFamily="34" charset="0"/>
                <a:ea typeface="Ayuthaya" pitchFamily="2" charset="-34"/>
                <a:cs typeface="Calibri" panose="020F0502020204030204" pitchFamily="34" charset="0"/>
                <a:sym typeface="等线"/>
              </a:rPr>
              <a:t>+</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solidFill>
                  <a:schemeClr val="tx1"/>
                </a:solidFill>
                <a:latin typeface="Calibri" panose="020F0502020204030204" pitchFamily="34" charset="0"/>
                <a:ea typeface="Ayuthaya" pitchFamily="2" charset="-34"/>
                <a:cs typeface="Calibri" panose="020F0502020204030204" pitchFamily="34" charset="0"/>
              </a:rPr>
              <a:t>4 paths of length 2 for pkt[3..5]</a:t>
            </a:r>
            <a:endParaRPr kumimoji="0" lang="zh-CN" altLang="en-US" sz="12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等线"/>
            </a:endParaRPr>
          </a:p>
        </p:txBody>
      </p:sp>
      <p:sp>
        <p:nvSpPr>
          <p:cNvPr id="12" name="文本框 15">
            <a:extLst>
              <a:ext uri="{FF2B5EF4-FFF2-40B4-BE49-F238E27FC236}">
                <a16:creationId xmlns:a16="http://schemas.microsoft.com/office/drawing/2014/main" id="{ED67784A-1900-4270-AF2D-597B32E1093E}"/>
              </a:ext>
            </a:extLst>
          </p:cNvPr>
          <p:cNvSpPr txBox="1"/>
          <p:nvPr/>
        </p:nvSpPr>
        <p:spPr>
          <a:xfrm>
            <a:off x="872204" y="2624978"/>
            <a:ext cx="2520881" cy="4293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algn="l" defTabSz="914400" rtl="0" fontAlgn="auto" latinLnBrk="0" hangingPunct="0">
              <a:lnSpc>
                <a:spcPct val="150000"/>
              </a:lnSpc>
              <a:spcBef>
                <a:spcPts val="0"/>
              </a:spcBef>
              <a:spcAft>
                <a:spcPts val="0"/>
              </a:spcAft>
              <a:buClrTx/>
              <a:buSzTx/>
              <a:tabLst/>
            </a:pP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void</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parse(</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byte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*pkt) {</a:t>
            </a:r>
          </a:p>
          <a:p>
            <a:pPr marR="0" algn="l" defTabSz="914400" rtl="0" fontAlgn="auto" latinLnBrk="0" hangingPunct="0">
              <a:lnSpc>
                <a:spcPct val="150000"/>
              </a:lnSpc>
              <a:spcBef>
                <a:spcPts val="0"/>
              </a:spcBef>
              <a:spcAft>
                <a:spcPts val="0"/>
              </a:spcAft>
              <a:buClrTx/>
              <a:buSzTx/>
              <a:tabLst/>
            </a:pP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code = pkt[0]; ctrl = pkt[1];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0) 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(ctrl == 0) assert(pkt[2] == 0);</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assert(pkt[2] == 1);</a:t>
            </a:r>
          </a:p>
          <a:p>
            <a:pPr marR="0" algn="l" defTabSz="914400" rtl="0" fontAlgn="auto" latinLnBrk="0" hangingPunct="0">
              <a:lnSpc>
                <a:spcPct val="150000"/>
              </a:lnSpc>
              <a:spcBef>
                <a:spcPts val="0"/>
              </a:spcBef>
              <a:spcAft>
                <a:spcPts val="0"/>
              </a:spcAft>
              <a:buClrTx/>
              <a:buSzTx/>
              <a:tabLst/>
            </a:pPr>
            <a:endParaRPr lang="en-US" altLang="zh-CN" sz="1400" b="1" dirty="0">
              <a:solidFill>
                <a:srgbClr val="0432FF"/>
              </a:solidFill>
              <a:latin typeface="Calibri" panose="020F0502020204030204" pitchFamily="34" charset="0"/>
              <a:ea typeface="Ayuthaya" pitchFamily="2" charset="-34"/>
              <a:cs typeface="Calibri" panose="020F0502020204030204" pitchFamily="34" charset="0"/>
            </a:endParaRP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pkt[3]; ctrl = pkt[4];</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0) 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(ctrl == 0) assert(pkt[5] == 0);</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assert(pkt[5]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t>
            </a:r>
          </a:p>
        </p:txBody>
      </p:sp>
      <p:sp>
        <p:nvSpPr>
          <p:cNvPr id="13" name="右大括号 2">
            <a:extLst>
              <a:ext uri="{FF2B5EF4-FFF2-40B4-BE49-F238E27FC236}">
                <a16:creationId xmlns:a16="http://schemas.microsoft.com/office/drawing/2014/main" id="{B73B0A5E-7BB3-4500-A9C0-BBB14C66F442}"/>
              </a:ext>
            </a:extLst>
          </p:cNvPr>
          <p:cNvSpPr/>
          <p:nvPr/>
        </p:nvSpPr>
        <p:spPr>
          <a:xfrm>
            <a:off x="4824045" y="2940929"/>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14" name="右大括号 8">
            <a:extLst>
              <a:ext uri="{FF2B5EF4-FFF2-40B4-BE49-F238E27FC236}">
                <a16:creationId xmlns:a16="http://schemas.microsoft.com/office/drawing/2014/main" id="{EC7921C1-B277-4BA3-8032-3F986C6C782D}"/>
              </a:ext>
            </a:extLst>
          </p:cNvPr>
          <p:cNvSpPr/>
          <p:nvPr/>
        </p:nvSpPr>
        <p:spPr>
          <a:xfrm>
            <a:off x="4836439" y="5114564"/>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15" name="文本框 5">
            <a:extLst>
              <a:ext uri="{FF2B5EF4-FFF2-40B4-BE49-F238E27FC236}">
                <a16:creationId xmlns:a16="http://schemas.microsoft.com/office/drawing/2014/main" id="{86931E81-35B9-467D-A297-BD44CAAC348D}"/>
              </a:ext>
            </a:extLst>
          </p:cNvPr>
          <p:cNvSpPr txBox="1"/>
          <p:nvPr/>
        </p:nvSpPr>
        <p:spPr>
          <a:xfrm>
            <a:off x="5421700" y="3523021"/>
            <a:ext cx="7110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pkt[0..2]</a:t>
            </a:r>
            <a:endParaRPr kumimoji="0" lang="zh-CN" altLang="en-US" sz="1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
        <p:nvSpPr>
          <p:cNvPr id="17" name="文本框 10">
            <a:extLst>
              <a:ext uri="{FF2B5EF4-FFF2-40B4-BE49-F238E27FC236}">
                <a16:creationId xmlns:a16="http://schemas.microsoft.com/office/drawing/2014/main" id="{E15D13D8-8835-40AB-A916-2CD7782A81CF}"/>
              </a:ext>
            </a:extLst>
          </p:cNvPr>
          <p:cNvSpPr txBox="1"/>
          <p:nvPr/>
        </p:nvSpPr>
        <p:spPr>
          <a:xfrm>
            <a:off x="5415509" y="5696656"/>
            <a:ext cx="7110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pkt[3..5]</a:t>
            </a:r>
            <a:endParaRPr kumimoji="0" lang="zh-CN" altLang="en-US" sz="1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Tree>
    <p:extLst>
      <p:ext uri="{BB962C8B-B14F-4D97-AF65-F5344CB8AC3E}">
        <p14:creationId xmlns:p14="http://schemas.microsoft.com/office/powerpoint/2010/main" val="1943373638"/>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8A10E-05B2-F148-A4C2-5758CC81F864}"/>
              </a:ext>
            </a:extLst>
          </p:cNvPr>
          <p:cNvSpPr>
            <a:spLocks noGrp="1"/>
          </p:cNvSpPr>
          <p:nvPr>
            <p:ph type="title"/>
          </p:nvPr>
        </p:nvSpPr>
        <p:spPr/>
        <p:txBody>
          <a:bodyPr/>
          <a:lstStyle/>
          <a:p>
            <a:r>
              <a:rPr kumimoji="1" lang="en-US" altLang="zh-CN" dirty="0">
                <a:latin typeface="Helvetica" pitchFamily="2" charset="0"/>
              </a:rPr>
              <a:t>Challenge - I</a:t>
            </a:r>
            <a:endParaRPr kumimoji="1" lang="zh-CN" altLang="en-US" dirty="0"/>
          </a:p>
        </p:txBody>
      </p:sp>
      <p:sp>
        <p:nvSpPr>
          <p:cNvPr id="4" name="灯片编号占位符 3">
            <a:extLst>
              <a:ext uri="{FF2B5EF4-FFF2-40B4-BE49-F238E27FC236}">
                <a16:creationId xmlns:a16="http://schemas.microsoft.com/office/drawing/2014/main" id="{177413B4-33D6-8644-ADB6-F7414562C872}"/>
              </a:ext>
            </a:extLst>
          </p:cNvPr>
          <p:cNvSpPr>
            <a:spLocks noGrp="1"/>
          </p:cNvSpPr>
          <p:nvPr>
            <p:ph type="sldNum" sz="quarter" idx="2"/>
          </p:nvPr>
        </p:nvSpPr>
        <p:spPr/>
        <p:txBody>
          <a:bodyPr/>
          <a:lstStyle/>
          <a:p>
            <a:fld id="{86CB4B4D-7CA3-9044-876B-883B54F8677D}" type="slidenum">
              <a:rPr lang="en-US" altLang="zh-CN" smtClean="0"/>
              <a:t>43</a:t>
            </a:fld>
            <a:endParaRPr lang="zh-CN" altLang="en-US"/>
          </a:p>
        </p:txBody>
      </p:sp>
      <p:sp>
        <p:nvSpPr>
          <p:cNvPr id="5" name="矩形 4">
            <a:extLst>
              <a:ext uri="{FF2B5EF4-FFF2-40B4-BE49-F238E27FC236}">
                <a16:creationId xmlns:a16="http://schemas.microsoft.com/office/drawing/2014/main" id="{CD146DEA-BEBC-094F-BFD0-A772C12A6591}"/>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7" name="矩形 6">
            <a:extLst>
              <a:ext uri="{FF2B5EF4-FFF2-40B4-BE49-F238E27FC236}">
                <a16:creationId xmlns:a16="http://schemas.microsoft.com/office/drawing/2014/main" id="{DF0FF3B5-66E1-FF4B-8614-B6BC5EA8B574}"/>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
        <p:nvSpPr>
          <p:cNvPr id="27" name="文本框 26">
            <a:extLst>
              <a:ext uri="{FF2B5EF4-FFF2-40B4-BE49-F238E27FC236}">
                <a16:creationId xmlns:a16="http://schemas.microsoft.com/office/drawing/2014/main" id="{D9172C23-394D-2A4C-987A-37973C9756BE}"/>
              </a:ext>
            </a:extLst>
          </p:cNvPr>
          <p:cNvSpPr txBox="1"/>
          <p:nvPr/>
        </p:nvSpPr>
        <p:spPr>
          <a:xfrm>
            <a:off x="7032876" y="4645971"/>
            <a:ext cx="1874231" cy="1627561"/>
          </a:xfrm>
          <a:prstGeom prst="rect">
            <a:avLst/>
          </a:prstGeom>
          <a:noFill/>
        </p:spPr>
        <p:txBody>
          <a:bodyPr wrap="none" rtlCol="0">
            <a:spAutoFit/>
          </a:bodyPr>
          <a:lstStyle/>
          <a:p>
            <a:pPr>
              <a:lnSpc>
                <a:spcPct val="120000"/>
              </a:lnSpc>
            </a:pPr>
            <a:r>
              <a:rPr kumimoji="1" lang="en-US" altLang="zh-CN" sz="1200" b="1" dirty="0">
                <a:latin typeface="Calibri" panose="020F0502020204030204" pitchFamily="34" charset="0"/>
                <a:ea typeface="Ayuthaya" pitchFamily="2" charset="-34"/>
                <a:cs typeface="Calibri" panose="020F0502020204030204" pitchFamily="34" charset="0"/>
                <a:sym typeface="Wingdings" pitchFamily="2" charset="2"/>
              </a:rPr>
              <a:t>BNF-Style Formats:</a:t>
            </a:r>
          </a:p>
          <a:p>
            <a:pPr>
              <a:lnSpc>
                <a:spcPct val="120000"/>
              </a:lnSpc>
            </a:pPr>
            <a:endParaRPr kumimoji="1" lang="en-US" altLang="zh-CN" sz="1200" dirty="0">
              <a:latin typeface="Calibri" panose="020F0502020204030204" pitchFamily="34" charset="0"/>
              <a:ea typeface="Ayuthaya" pitchFamily="2" charset="-34"/>
              <a:cs typeface="Calibri" panose="020F0502020204030204" pitchFamily="34" charset="0"/>
              <a:sym typeface="Wingdings" pitchFamily="2" charset="2"/>
            </a:endParaRPr>
          </a:p>
          <a:p>
            <a:pPr marL="171450" indent="-171450">
              <a:lnSpc>
                <a:spcPct val="120000"/>
              </a:lnSpc>
              <a:buFont typeface="Arial" panose="020B0604020202020204" pitchFamily="34" charset="0"/>
              <a:buChar char="•"/>
            </a:pPr>
            <a:r>
              <a:rPr kumimoji="1" lang="en-US" altLang="zh-CN" sz="1200" dirty="0">
                <a:latin typeface="Calibri" panose="020F0502020204030204" pitchFamily="34" charset="0"/>
                <a:ea typeface="Ayuthaya" pitchFamily="2" charset="-34"/>
                <a:cs typeface="Calibri" panose="020F0502020204030204" pitchFamily="34" charset="0"/>
                <a:sym typeface="Wingdings" pitchFamily="2" charset="2"/>
              </a:rPr>
              <a:t>pkt[0..2]  .. | .. | .. | ..</a:t>
            </a:r>
          </a:p>
          <a:p>
            <a:pPr marL="171450" indent="-171450">
              <a:lnSpc>
                <a:spcPct val="120000"/>
              </a:lnSpc>
              <a:buFont typeface="Arial" panose="020B0604020202020204" pitchFamily="34" charset="0"/>
              <a:buChar char="•"/>
            </a:pPr>
            <a:endParaRPr kumimoji="1" lang="en-US" altLang="zh-CN" sz="1200" dirty="0">
              <a:latin typeface="Calibri" panose="020F0502020204030204" pitchFamily="34" charset="0"/>
              <a:ea typeface="Ayuthaya" pitchFamily="2" charset="-34"/>
              <a:cs typeface="Calibri" panose="020F0502020204030204" pitchFamily="34" charset="0"/>
              <a:sym typeface="Wingdings" pitchFamily="2" charset="2"/>
            </a:endParaRPr>
          </a:p>
          <a:p>
            <a:pPr marL="171450" indent="-171450">
              <a:lnSpc>
                <a:spcPct val="120000"/>
              </a:lnSpc>
              <a:buFont typeface="Arial" panose="020B0604020202020204" pitchFamily="34" charset="0"/>
              <a:buChar char="•"/>
            </a:pPr>
            <a:r>
              <a:rPr kumimoji="1" lang="en-US" altLang="zh-CN" sz="1200" dirty="0">
                <a:latin typeface="Calibri" panose="020F0502020204030204" pitchFamily="34" charset="0"/>
                <a:ea typeface="Ayuthaya" pitchFamily="2" charset="-34"/>
                <a:cs typeface="Calibri" panose="020F0502020204030204" pitchFamily="34" charset="0"/>
                <a:sym typeface="Wingdings" pitchFamily="2" charset="2"/>
              </a:rPr>
              <a:t>pkt[3..5]  .. | .. | .. | ..</a:t>
            </a:r>
          </a:p>
          <a:p>
            <a:pPr marL="171450" indent="-171450">
              <a:lnSpc>
                <a:spcPct val="120000"/>
              </a:lnSpc>
              <a:buFont typeface="Arial" panose="020B0604020202020204" pitchFamily="34" charset="0"/>
              <a:buChar char="•"/>
            </a:pPr>
            <a:endParaRPr kumimoji="1" lang="en-US" altLang="zh-CN" sz="1200" dirty="0">
              <a:latin typeface="Calibri" panose="020F0502020204030204" pitchFamily="34" charset="0"/>
              <a:ea typeface="Ayuthaya" pitchFamily="2" charset="-34"/>
              <a:cs typeface="Calibri" panose="020F0502020204030204" pitchFamily="34" charset="0"/>
              <a:sym typeface="Wingdings" pitchFamily="2" charset="2"/>
            </a:endParaRPr>
          </a:p>
          <a:p>
            <a:pPr marL="171450" indent="-171450">
              <a:lnSpc>
                <a:spcPct val="120000"/>
              </a:lnSpc>
              <a:buFont typeface="Arial" panose="020B0604020202020204" pitchFamily="34" charset="0"/>
              <a:buChar char="•"/>
            </a:pPr>
            <a:r>
              <a:rPr kumimoji="1" lang="en-US" altLang="zh-CN" sz="1200" dirty="0">
                <a:latin typeface="Calibri" panose="020F0502020204030204" pitchFamily="34" charset="0"/>
                <a:ea typeface="Ayuthaya" pitchFamily="2" charset="-34"/>
                <a:cs typeface="Calibri" panose="020F0502020204030204" pitchFamily="34" charset="0"/>
              </a:rPr>
              <a:t>pkt </a:t>
            </a:r>
            <a:r>
              <a:rPr kumimoji="1" lang="en-US" altLang="zh-CN" sz="1200" dirty="0">
                <a:latin typeface="Calibri" panose="020F0502020204030204" pitchFamily="34" charset="0"/>
                <a:ea typeface="Ayuthaya" pitchFamily="2" charset="-34"/>
                <a:cs typeface="Calibri" panose="020F0502020204030204" pitchFamily="34" charset="0"/>
                <a:sym typeface="Wingdings" pitchFamily="2" charset="2"/>
              </a:rPr>
              <a:t> pkt[0..2] pkt[3..5]</a:t>
            </a:r>
          </a:p>
        </p:txBody>
      </p:sp>
      <p:sp>
        <p:nvSpPr>
          <p:cNvPr id="29" name="文本框 28">
            <a:extLst>
              <a:ext uri="{FF2B5EF4-FFF2-40B4-BE49-F238E27FC236}">
                <a16:creationId xmlns:a16="http://schemas.microsoft.com/office/drawing/2014/main" id="{B3931F87-A41D-0746-9430-0B3B1A6259ED}"/>
              </a:ext>
            </a:extLst>
          </p:cNvPr>
          <p:cNvSpPr txBox="1"/>
          <p:nvPr/>
        </p:nvSpPr>
        <p:spPr>
          <a:xfrm>
            <a:off x="7077480" y="2768736"/>
            <a:ext cx="2293254"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nSpc>
                <a:spcPct val="150000"/>
              </a:lnSpc>
            </a:pPr>
            <a:r>
              <a:rPr kumimoji="1" lang="en-US" altLang="zh-CN" sz="1200" b="1" dirty="0">
                <a:latin typeface="Calibri" panose="020F0502020204030204" pitchFamily="34" charset="0"/>
                <a:ea typeface="Ayuthaya" pitchFamily="2" charset="-34"/>
                <a:cs typeface="Calibri" panose="020F0502020204030204" pitchFamily="34" charset="0"/>
                <a:sym typeface="Wingdings" pitchFamily="2" charset="2"/>
              </a:rPr>
              <a:t>Path Reduction:</a:t>
            </a:r>
            <a:endParaRPr kumimoji="0" lang="en-US" altLang="zh-CN" sz="1200" b="0" i="0" u="none" strike="noStrike" cap="none" spc="0" normalizeH="0" baseline="0" dirty="0">
              <a:ln>
                <a:noFill/>
              </a:ln>
              <a:solidFill>
                <a:srgbClr val="FF0000"/>
              </a:solidFill>
              <a:effectLst/>
              <a:uFillTx/>
              <a:latin typeface="Calibri" panose="020F0502020204030204" pitchFamily="34" charset="0"/>
              <a:ea typeface="Ayuthaya" pitchFamily="2" charset="-34"/>
              <a:cs typeface="Calibri" panose="020F0502020204030204" pitchFamily="34" charset="0"/>
              <a:sym typeface="等线"/>
            </a:endParaRP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altLang="zh-CN" sz="1200" b="0" i="0" u="none" strike="noStrike" cap="none" spc="0" normalizeH="0" baseline="0" dirty="0">
                <a:ln>
                  <a:noFill/>
                </a:ln>
                <a:solidFill>
                  <a:srgbClr val="FF0000"/>
                </a:solidFill>
                <a:effectLst/>
                <a:uFillTx/>
                <a:latin typeface="Calibri" panose="020F0502020204030204" pitchFamily="34" charset="0"/>
                <a:ea typeface="Ayuthaya" pitchFamily="2" charset="-34"/>
                <a:cs typeface="Calibri" panose="020F0502020204030204" pitchFamily="34" charset="0"/>
                <a:sym typeface="等线"/>
              </a:rPr>
              <a:t>16 paths of length 4 for pkt[0..5]</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latin typeface="Calibri" panose="020F0502020204030204" pitchFamily="34" charset="0"/>
                <a:ea typeface="Ayuthaya" pitchFamily="2" charset="-34"/>
                <a:cs typeface="Calibri" panose="020F0502020204030204" pitchFamily="34" charset="0"/>
              </a:rPr>
              <a:t>=&gt;</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solidFill>
                  <a:schemeClr val="tx1"/>
                </a:solidFill>
                <a:latin typeface="Calibri" panose="020F0502020204030204" pitchFamily="34" charset="0"/>
                <a:ea typeface="Ayuthaya" pitchFamily="2" charset="-34"/>
                <a:cs typeface="Calibri" panose="020F0502020204030204" pitchFamily="34" charset="0"/>
              </a:rPr>
              <a:t>4 paths of length 2 for pkt[0..2]</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altLang="zh-CN" sz="1200" b="0" i="0" u="none" strike="noStrike" cap="none" spc="0" normalizeH="0" baseline="0" dirty="0">
                <a:ln>
                  <a:noFill/>
                </a:ln>
                <a:solidFill>
                  <a:schemeClr val="tx1"/>
                </a:solidFill>
                <a:effectLst/>
                <a:uFillTx/>
                <a:latin typeface="Calibri" panose="020F0502020204030204" pitchFamily="34" charset="0"/>
                <a:ea typeface="Ayuthaya" pitchFamily="2" charset="-34"/>
                <a:cs typeface="Calibri" panose="020F0502020204030204" pitchFamily="34" charset="0"/>
                <a:sym typeface="等线"/>
              </a:rPr>
              <a:t>+</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solidFill>
                  <a:schemeClr val="tx1"/>
                </a:solidFill>
                <a:latin typeface="Calibri" panose="020F0502020204030204" pitchFamily="34" charset="0"/>
                <a:ea typeface="Ayuthaya" pitchFamily="2" charset="-34"/>
                <a:cs typeface="Calibri" panose="020F0502020204030204" pitchFamily="34" charset="0"/>
              </a:rPr>
              <a:t>4 paths of length 2 for pkt[3..5]</a:t>
            </a:r>
            <a:endParaRPr kumimoji="0" lang="zh-CN" altLang="en-US" sz="1200" b="0" i="0" u="none" strike="noStrike" cap="none" spc="0" normalizeH="0" baseline="0" dirty="0">
              <a:ln>
                <a:noFill/>
              </a:ln>
              <a:solidFill>
                <a:schemeClr val="tx1"/>
              </a:solidFill>
              <a:effectLst/>
              <a:uFillTx/>
              <a:latin typeface="Calibri" panose="020F0502020204030204" pitchFamily="34" charset="0"/>
              <a:cs typeface="Calibri" panose="020F0502020204030204" pitchFamily="34" charset="0"/>
              <a:sym typeface="等线"/>
            </a:endParaRPr>
          </a:p>
        </p:txBody>
      </p:sp>
      <p:sp>
        <p:nvSpPr>
          <p:cNvPr id="19" name="文本框 15">
            <a:extLst>
              <a:ext uri="{FF2B5EF4-FFF2-40B4-BE49-F238E27FC236}">
                <a16:creationId xmlns:a16="http://schemas.microsoft.com/office/drawing/2014/main" id="{730E8E57-294F-4D07-8069-FBD5CCC7A726}"/>
              </a:ext>
            </a:extLst>
          </p:cNvPr>
          <p:cNvSpPr txBox="1"/>
          <p:nvPr/>
        </p:nvSpPr>
        <p:spPr>
          <a:xfrm>
            <a:off x="872204" y="2624978"/>
            <a:ext cx="2520881" cy="42934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algn="l" defTabSz="914400" rtl="0" fontAlgn="auto" latinLnBrk="0" hangingPunct="0">
              <a:lnSpc>
                <a:spcPct val="150000"/>
              </a:lnSpc>
              <a:spcBef>
                <a:spcPts val="0"/>
              </a:spcBef>
              <a:spcAft>
                <a:spcPts val="0"/>
              </a:spcAft>
              <a:buClrTx/>
              <a:buSzTx/>
              <a:tabLst/>
            </a:pP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void</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parse(</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byte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*pkt) {</a:t>
            </a:r>
          </a:p>
          <a:p>
            <a:pPr marR="0" algn="l" defTabSz="914400" rtl="0" fontAlgn="auto" latinLnBrk="0" hangingPunct="0">
              <a:lnSpc>
                <a:spcPct val="150000"/>
              </a:lnSpc>
              <a:spcBef>
                <a:spcPts val="0"/>
              </a:spcBef>
              <a:spcAft>
                <a:spcPts val="0"/>
              </a:spcAft>
              <a:buClrTx/>
              <a:buSzTx/>
              <a:tabLst/>
            </a:pP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code = pkt[0]; ctrl = pkt[1];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0) 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(ctrl == 0) assert(pkt[2] == 0);</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assert(pkt[2] == 1);</a:t>
            </a:r>
          </a:p>
          <a:p>
            <a:pPr marR="0" algn="l" defTabSz="914400" rtl="0" fontAlgn="auto" latinLnBrk="0" hangingPunct="0">
              <a:lnSpc>
                <a:spcPct val="150000"/>
              </a:lnSpc>
              <a:spcBef>
                <a:spcPts val="0"/>
              </a:spcBef>
              <a:spcAft>
                <a:spcPts val="0"/>
              </a:spcAft>
              <a:buClrTx/>
              <a:buSzTx/>
              <a:tabLst/>
            </a:pPr>
            <a:endParaRPr lang="en-US" altLang="zh-CN" sz="1400" b="1" dirty="0">
              <a:solidFill>
                <a:srgbClr val="0432FF"/>
              </a:solidFill>
              <a:latin typeface="Calibri" panose="020F0502020204030204" pitchFamily="34" charset="0"/>
              <a:ea typeface="Ayuthaya" pitchFamily="2" charset="-34"/>
              <a:cs typeface="Calibri" panose="020F0502020204030204" pitchFamily="34" charset="0"/>
            </a:endParaRP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pkt[3]; ctrl = pkt[4];</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(code == 0) 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ctrl = ctrl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if</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(ctrl == 0) assert(pkt[5] == 0);</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b="1" dirty="0">
                <a:solidFill>
                  <a:srgbClr val="0432FF"/>
                </a:solidFill>
                <a:latin typeface="Calibri" panose="020F0502020204030204" pitchFamily="34" charset="0"/>
                <a:ea typeface="Ayuthaya" pitchFamily="2" charset="-34"/>
                <a:cs typeface="Calibri" panose="020F0502020204030204" pitchFamily="34" charset="0"/>
              </a:rPr>
              <a:t>else</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 </a:t>
            </a:r>
            <a:r>
              <a:rPr lang="zh-CN" altLang="en-US" sz="1400" dirty="0">
                <a:solidFill>
                  <a:schemeClr val="tx1"/>
                </a:solidFill>
                <a:latin typeface="Calibri" panose="020F0502020204030204" pitchFamily="34" charset="0"/>
                <a:ea typeface="Ayuthaya" pitchFamily="2" charset="-34"/>
                <a:cs typeface="Calibri" panose="020F0502020204030204" pitchFamily="34" charset="0"/>
              </a:rPr>
              <a:t>          </a:t>
            </a: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assert(pkt[5] == 1);</a:t>
            </a:r>
          </a:p>
          <a:p>
            <a:pPr marR="0" algn="l" defTabSz="914400" rtl="0" fontAlgn="auto" latinLnBrk="0" hangingPunct="0">
              <a:lnSpc>
                <a:spcPct val="150000"/>
              </a:lnSpc>
              <a:spcBef>
                <a:spcPts val="0"/>
              </a:spcBef>
              <a:spcAft>
                <a:spcPts val="0"/>
              </a:spcAft>
              <a:buClrTx/>
              <a:buSzTx/>
              <a:tabLst/>
            </a:pPr>
            <a:r>
              <a:rPr lang="en-US" altLang="zh-CN" sz="1400" dirty="0">
                <a:solidFill>
                  <a:schemeClr val="tx1"/>
                </a:solidFill>
                <a:latin typeface="Calibri" panose="020F0502020204030204" pitchFamily="34" charset="0"/>
                <a:ea typeface="Ayuthaya" pitchFamily="2" charset="-34"/>
                <a:cs typeface="Calibri" panose="020F0502020204030204" pitchFamily="34" charset="0"/>
              </a:rPr>
              <a:t>}</a:t>
            </a:r>
          </a:p>
        </p:txBody>
      </p:sp>
      <p:sp>
        <p:nvSpPr>
          <p:cNvPr id="20" name="右大括号 2">
            <a:extLst>
              <a:ext uri="{FF2B5EF4-FFF2-40B4-BE49-F238E27FC236}">
                <a16:creationId xmlns:a16="http://schemas.microsoft.com/office/drawing/2014/main" id="{40456723-35E2-4A5B-9870-D32F592D3CBD}"/>
              </a:ext>
            </a:extLst>
          </p:cNvPr>
          <p:cNvSpPr/>
          <p:nvPr/>
        </p:nvSpPr>
        <p:spPr>
          <a:xfrm>
            <a:off x="4824045" y="2940929"/>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21" name="右大括号 8">
            <a:extLst>
              <a:ext uri="{FF2B5EF4-FFF2-40B4-BE49-F238E27FC236}">
                <a16:creationId xmlns:a16="http://schemas.microsoft.com/office/drawing/2014/main" id="{AB74C4F6-46C8-4D3D-B53E-0DAC5A869460}"/>
              </a:ext>
            </a:extLst>
          </p:cNvPr>
          <p:cNvSpPr/>
          <p:nvPr/>
        </p:nvSpPr>
        <p:spPr>
          <a:xfrm>
            <a:off x="4836439" y="5114564"/>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22" name="文本框 5">
            <a:extLst>
              <a:ext uri="{FF2B5EF4-FFF2-40B4-BE49-F238E27FC236}">
                <a16:creationId xmlns:a16="http://schemas.microsoft.com/office/drawing/2014/main" id="{C455B376-648C-415F-9461-647B61793158}"/>
              </a:ext>
            </a:extLst>
          </p:cNvPr>
          <p:cNvSpPr txBox="1"/>
          <p:nvPr/>
        </p:nvSpPr>
        <p:spPr>
          <a:xfrm>
            <a:off x="5421700" y="3523021"/>
            <a:ext cx="7110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pkt[0..2]</a:t>
            </a:r>
            <a:endParaRPr kumimoji="0" lang="zh-CN" altLang="en-US" sz="1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
        <p:nvSpPr>
          <p:cNvPr id="23" name="文本框 10">
            <a:extLst>
              <a:ext uri="{FF2B5EF4-FFF2-40B4-BE49-F238E27FC236}">
                <a16:creationId xmlns:a16="http://schemas.microsoft.com/office/drawing/2014/main" id="{A8CBC40E-7707-44A1-85E0-D1EEEB790B04}"/>
              </a:ext>
            </a:extLst>
          </p:cNvPr>
          <p:cNvSpPr txBox="1"/>
          <p:nvPr/>
        </p:nvSpPr>
        <p:spPr>
          <a:xfrm>
            <a:off x="5415509" y="5696656"/>
            <a:ext cx="71109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0" i="0" u="none" strike="noStrike" cap="none" spc="0" normalizeH="0" baseline="0" dirty="0">
                <a:ln>
                  <a:noFill/>
                </a:ln>
                <a:solidFill>
                  <a:srgbClr val="000000"/>
                </a:solidFill>
                <a:effectLst/>
                <a:uFillTx/>
                <a:latin typeface="Calibri" panose="020F0502020204030204" pitchFamily="34" charset="0"/>
                <a:ea typeface="Ayuthaya" pitchFamily="2" charset="-34"/>
                <a:cs typeface="Calibri" panose="020F0502020204030204" pitchFamily="34" charset="0"/>
                <a:sym typeface="等线"/>
              </a:rPr>
              <a:t>pkt[3..5]</a:t>
            </a:r>
            <a:endParaRPr kumimoji="0" lang="zh-CN" altLang="en-US" sz="1400" b="0" i="0" u="none" strike="noStrike" cap="none" spc="0" normalizeH="0" baseline="0" dirty="0">
              <a:ln>
                <a:noFill/>
              </a:ln>
              <a:solidFill>
                <a:srgbClr val="000000"/>
              </a:solidFill>
              <a:effectLst/>
              <a:uFillTx/>
              <a:latin typeface="Calibri" panose="020F0502020204030204" pitchFamily="34" charset="0"/>
              <a:cs typeface="Calibri" panose="020F0502020204030204" pitchFamily="34" charset="0"/>
              <a:sym typeface="等线"/>
            </a:endParaRPr>
          </a:p>
        </p:txBody>
      </p:sp>
    </p:spTree>
    <p:extLst>
      <p:ext uri="{BB962C8B-B14F-4D97-AF65-F5344CB8AC3E}">
        <p14:creationId xmlns:p14="http://schemas.microsoft.com/office/powerpoint/2010/main" val="2286696460"/>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68A10E-05B2-F148-A4C2-5758CC81F864}"/>
              </a:ext>
            </a:extLst>
          </p:cNvPr>
          <p:cNvSpPr>
            <a:spLocks noGrp="1"/>
          </p:cNvSpPr>
          <p:nvPr>
            <p:ph type="title"/>
          </p:nvPr>
        </p:nvSpPr>
        <p:spPr/>
        <p:txBody>
          <a:bodyPr/>
          <a:lstStyle/>
          <a:p>
            <a:r>
              <a:rPr kumimoji="1" lang="en-US" altLang="zh-CN" dirty="0">
                <a:latin typeface="Helvetica" pitchFamily="2" charset="0"/>
              </a:rPr>
              <a:t>Challenge - I</a:t>
            </a:r>
            <a:endParaRPr kumimoji="1" lang="zh-CN" altLang="en-US" dirty="0"/>
          </a:p>
        </p:txBody>
      </p:sp>
      <p:sp>
        <p:nvSpPr>
          <p:cNvPr id="4" name="灯片编号占位符 3">
            <a:extLst>
              <a:ext uri="{FF2B5EF4-FFF2-40B4-BE49-F238E27FC236}">
                <a16:creationId xmlns:a16="http://schemas.microsoft.com/office/drawing/2014/main" id="{177413B4-33D6-8644-ADB6-F7414562C872}"/>
              </a:ext>
            </a:extLst>
          </p:cNvPr>
          <p:cNvSpPr>
            <a:spLocks noGrp="1"/>
          </p:cNvSpPr>
          <p:nvPr>
            <p:ph type="sldNum" sz="quarter" idx="2"/>
          </p:nvPr>
        </p:nvSpPr>
        <p:spPr/>
        <p:txBody>
          <a:bodyPr/>
          <a:lstStyle/>
          <a:p>
            <a:fld id="{86CB4B4D-7CA3-9044-876B-883B54F8677D}" type="slidenum">
              <a:rPr lang="en-US" altLang="zh-CN" smtClean="0"/>
              <a:t>44</a:t>
            </a:fld>
            <a:endParaRPr lang="zh-CN" altLang="en-US"/>
          </a:p>
        </p:txBody>
      </p:sp>
      <p:sp>
        <p:nvSpPr>
          <p:cNvPr id="5" name="矩形 4">
            <a:extLst>
              <a:ext uri="{FF2B5EF4-FFF2-40B4-BE49-F238E27FC236}">
                <a16:creationId xmlns:a16="http://schemas.microsoft.com/office/drawing/2014/main" id="{CD146DEA-BEBC-094F-BFD0-A772C12A6591}"/>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7" name="矩形 6">
            <a:extLst>
              <a:ext uri="{FF2B5EF4-FFF2-40B4-BE49-F238E27FC236}">
                <a16:creationId xmlns:a16="http://schemas.microsoft.com/office/drawing/2014/main" id="{DF0FF3B5-66E1-FF4B-8614-B6BC5EA8B574}"/>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
        <p:nvSpPr>
          <p:cNvPr id="16" name="文本框 15">
            <a:extLst>
              <a:ext uri="{FF2B5EF4-FFF2-40B4-BE49-F238E27FC236}">
                <a16:creationId xmlns:a16="http://schemas.microsoft.com/office/drawing/2014/main" id="{B4C71F04-CFA7-EB44-B1F8-0636C5678011}"/>
              </a:ext>
            </a:extLst>
          </p:cNvPr>
          <p:cNvSpPr txBox="1"/>
          <p:nvPr/>
        </p:nvSpPr>
        <p:spPr>
          <a:xfrm>
            <a:off x="872204" y="2624978"/>
            <a:ext cx="3702294" cy="3693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R="0" algn="l" defTabSz="914400" rtl="0" fontAlgn="auto" latinLnBrk="0" hangingPunct="0">
              <a:lnSpc>
                <a:spcPct val="150000"/>
              </a:lnSpc>
              <a:spcBef>
                <a:spcPts val="0"/>
              </a:spcBef>
              <a:spcAft>
                <a:spcPts val="0"/>
              </a:spcAft>
              <a:buClrTx/>
              <a:buSzTx/>
              <a:tabLst/>
            </a:pPr>
            <a:r>
              <a:rPr lang="en-US" altLang="zh-CN" sz="1200" b="1" dirty="0">
                <a:solidFill>
                  <a:srgbClr val="0432FF"/>
                </a:solidFill>
                <a:latin typeface="Ayuthaya" pitchFamily="2" charset="-34"/>
                <a:ea typeface="Ayuthaya" pitchFamily="2" charset="-34"/>
                <a:cs typeface="Ayuthaya" pitchFamily="2" charset="-34"/>
              </a:rPr>
              <a:t>void</a:t>
            </a:r>
            <a:r>
              <a:rPr lang="en-US" altLang="zh-CN" sz="1200" dirty="0">
                <a:solidFill>
                  <a:schemeClr val="tx1"/>
                </a:solidFill>
                <a:latin typeface="Ayuthaya" pitchFamily="2" charset="-34"/>
                <a:ea typeface="Ayuthaya" pitchFamily="2" charset="-34"/>
                <a:cs typeface="Ayuthaya" pitchFamily="2" charset="-34"/>
              </a:rPr>
              <a:t> parse(</a:t>
            </a:r>
            <a:r>
              <a:rPr lang="en-US" altLang="zh-CN" sz="1200" b="1" dirty="0">
                <a:solidFill>
                  <a:srgbClr val="0432FF"/>
                </a:solidFill>
                <a:latin typeface="Ayuthaya" pitchFamily="2" charset="-34"/>
                <a:ea typeface="Ayuthaya" pitchFamily="2" charset="-34"/>
                <a:cs typeface="Ayuthaya" pitchFamily="2" charset="-34"/>
              </a:rPr>
              <a:t>byte</a:t>
            </a:r>
            <a:r>
              <a:rPr lang="en-US" altLang="zh-CN" sz="1200" dirty="0">
                <a:solidFill>
                  <a:schemeClr val="tx1"/>
                </a:solidFill>
                <a:latin typeface="Ayuthaya" pitchFamily="2" charset="-34"/>
                <a:ea typeface="Ayuthaya" pitchFamily="2" charset="-34"/>
                <a:cs typeface="Ayuthaya" pitchFamily="2" charset="-34"/>
              </a:rPr>
              <a:t> *pkt) {</a:t>
            </a:r>
          </a:p>
          <a:p>
            <a:pPr marR="0" algn="l" defTabSz="914400" rtl="0" fontAlgn="auto" latinLnBrk="0" hangingPunct="0">
              <a:lnSpc>
                <a:spcPct val="150000"/>
              </a:lnSpc>
              <a:spcBef>
                <a:spcPts val="0"/>
              </a:spcBef>
              <a:spcAft>
                <a:spcPts val="0"/>
              </a:spcAft>
              <a:buClrTx/>
              <a:buSzTx/>
              <a:tabLst/>
            </a:pPr>
            <a:r>
              <a:rPr lang="zh-CN" altLang="en-US" sz="1200" dirty="0">
                <a:solidFill>
                  <a:schemeClr val="tx1"/>
                </a:solidFill>
                <a:latin typeface="Ayuthaya" pitchFamily="2" charset="-34"/>
                <a:ea typeface="Ayuthaya" pitchFamily="2" charset="-34"/>
                <a:cs typeface="Ayuthaya" pitchFamily="2" charset="-34"/>
              </a:rPr>
              <a:t>    </a:t>
            </a:r>
            <a:r>
              <a:rPr lang="en-US" altLang="zh-CN" sz="1200" dirty="0">
                <a:solidFill>
                  <a:schemeClr val="tx1"/>
                </a:solidFill>
                <a:latin typeface="Ayuthaya" pitchFamily="2" charset="-34"/>
                <a:ea typeface="Ayuthaya" pitchFamily="2" charset="-34"/>
                <a:cs typeface="Ayuthaya" pitchFamily="2" charset="-34"/>
              </a:rPr>
              <a:t>code = pkt[0]; ctrl = pkt[1];</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if</a:t>
            </a:r>
            <a:r>
              <a:rPr lang="en-US" altLang="zh-CN" sz="1200" dirty="0">
                <a:solidFill>
                  <a:schemeClr val="tx1"/>
                </a:solidFill>
                <a:latin typeface="Ayuthaya" pitchFamily="2" charset="-34"/>
                <a:ea typeface="Ayuthaya" pitchFamily="2" charset="-34"/>
                <a:cs typeface="Ayuthaya" pitchFamily="2" charset="-34"/>
              </a:rPr>
              <a:t> (code == 0) ctrl = ctrl + 1;</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else</a:t>
            </a:r>
            <a:r>
              <a:rPr lang="en-US" altLang="zh-CN" sz="1200" dirty="0">
                <a:solidFill>
                  <a:schemeClr val="tx1"/>
                </a:solidFill>
                <a:latin typeface="Ayuthaya" pitchFamily="2" charset="-34"/>
                <a:ea typeface="Ayuthaya" pitchFamily="2" charset="-34"/>
                <a:cs typeface="Ayuthaya" pitchFamily="2" charset="-34"/>
              </a:rPr>
              <a:t> </a:t>
            </a:r>
            <a:r>
              <a:rPr lang="zh-CN" altLang="en-US" sz="1200" dirty="0">
                <a:solidFill>
                  <a:schemeClr val="tx1"/>
                </a:solidFill>
                <a:latin typeface="Ayuthaya" pitchFamily="2" charset="-34"/>
                <a:ea typeface="Ayuthaya" pitchFamily="2" charset="-34"/>
                <a:cs typeface="Ayuthaya" pitchFamily="2" charset="-34"/>
              </a:rPr>
              <a:t>          </a:t>
            </a:r>
            <a:r>
              <a:rPr lang="en-US" altLang="zh-CN" sz="1200" dirty="0">
                <a:solidFill>
                  <a:schemeClr val="tx1"/>
                </a:solidFill>
                <a:latin typeface="Ayuthaya" pitchFamily="2" charset="-34"/>
                <a:ea typeface="Ayuthaya" pitchFamily="2" charset="-34"/>
                <a:cs typeface="Ayuthaya" pitchFamily="2" charset="-34"/>
              </a:rPr>
              <a:t>ctrl = ctrl – 1;</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if</a:t>
            </a:r>
            <a:r>
              <a:rPr lang="en-US" altLang="zh-CN" sz="1200" dirty="0">
                <a:solidFill>
                  <a:schemeClr val="tx1"/>
                </a:solidFill>
                <a:latin typeface="Ayuthaya" pitchFamily="2" charset="-34"/>
                <a:ea typeface="Ayuthaya" pitchFamily="2" charset="-34"/>
                <a:cs typeface="Ayuthaya" pitchFamily="2" charset="-34"/>
              </a:rPr>
              <a:t> (ctrl == 0) assert(pkt[2] == 0);</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else</a:t>
            </a:r>
            <a:r>
              <a:rPr lang="en-US" altLang="zh-CN" sz="1200" dirty="0">
                <a:solidFill>
                  <a:schemeClr val="tx1"/>
                </a:solidFill>
                <a:latin typeface="Ayuthaya" pitchFamily="2" charset="-34"/>
                <a:ea typeface="Ayuthaya" pitchFamily="2" charset="-34"/>
                <a:cs typeface="Ayuthaya" pitchFamily="2" charset="-34"/>
              </a:rPr>
              <a:t> </a:t>
            </a:r>
            <a:r>
              <a:rPr lang="zh-CN" altLang="en-US" sz="1200" dirty="0">
                <a:solidFill>
                  <a:schemeClr val="tx1"/>
                </a:solidFill>
                <a:latin typeface="Ayuthaya" pitchFamily="2" charset="-34"/>
                <a:ea typeface="Ayuthaya" pitchFamily="2" charset="-34"/>
                <a:cs typeface="Ayuthaya" pitchFamily="2" charset="-34"/>
              </a:rPr>
              <a:t>          </a:t>
            </a:r>
            <a:r>
              <a:rPr lang="en-US" altLang="zh-CN" sz="1200" dirty="0">
                <a:solidFill>
                  <a:schemeClr val="tx1"/>
                </a:solidFill>
                <a:latin typeface="Ayuthaya" pitchFamily="2" charset="-34"/>
                <a:ea typeface="Ayuthaya" pitchFamily="2" charset="-34"/>
                <a:cs typeface="Ayuthaya" pitchFamily="2" charset="-34"/>
              </a:rPr>
              <a:t>assert(pkt[2] == 1);</a:t>
            </a:r>
          </a:p>
          <a:p>
            <a:pPr marR="0" algn="l" defTabSz="914400" rtl="0" fontAlgn="auto" latinLnBrk="0" hangingPunct="0">
              <a:lnSpc>
                <a:spcPct val="150000"/>
              </a:lnSpc>
              <a:spcBef>
                <a:spcPts val="0"/>
              </a:spcBef>
              <a:spcAft>
                <a:spcPts val="0"/>
              </a:spcAft>
              <a:buClrTx/>
              <a:buSzTx/>
              <a:tabLst/>
            </a:pPr>
            <a:endParaRPr lang="en-US" altLang="zh-CN" sz="1200" b="1" dirty="0">
              <a:solidFill>
                <a:srgbClr val="0432FF"/>
              </a:solidFill>
              <a:latin typeface="Ayuthaya" pitchFamily="2" charset="-34"/>
              <a:ea typeface="Ayuthaya" pitchFamily="2" charset="-34"/>
              <a:cs typeface="Ayuthaya" pitchFamily="2" charset="-34"/>
            </a:endParaRP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code = pkt[3]; ctrl = pkt[4];</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if</a:t>
            </a:r>
            <a:r>
              <a:rPr lang="en-US" altLang="zh-CN" sz="1200" dirty="0">
                <a:solidFill>
                  <a:schemeClr val="tx1"/>
                </a:solidFill>
                <a:latin typeface="Ayuthaya" pitchFamily="2" charset="-34"/>
                <a:ea typeface="Ayuthaya" pitchFamily="2" charset="-34"/>
                <a:cs typeface="Ayuthaya" pitchFamily="2" charset="-34"/>
              </a:rPr>
              <a:t> (code == 0) ctrl = ctrl + 1;</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else</a:t>
            </a:r>
            <a:r>
              <a:rPr lang="en-US" altLang="zh-CN" sz="1200" dirty="0">
                <a:solidFill>
                  <a:schemeClr val="tx1"/>
                </a:solidFill>
                <a:latin typeface="Ayuthaya" pitchFamily="2" charset="-34"/>
                <a:ea typeface="Ayuthaya" pitchFamily="2" charset="-34"/>
                <a:cs typeface="Ayuthaya" pitchFamily="2" charset="-34"/>
              </a:rPr>
              <a:t> </a:t>
            </a:r>
            <a:r>
              <a:rPr lang="zh-CN" altLang="en-US" sz="1200" dirty="0">
                <a:solidFill>
                  <a:schemeClr val="tx1"/>
                </a:solidFill>
                <a:latin typeface="Ayuthaya" pitchFamily="2" charset="-34"/>
                <a:ea typeface="Ayuthaya" pitchFamily="2" charset="-34"/>
                <a:cs typeface="Ayuthaya" pitchFamily="2" charset="-34"/>
              </a:rPr>
              <a:t>          </a:t>
            </a:r>
            <a:r>
              <a:rPr lang="en-US" altLang="zh-CN" sz="1200" dirty="0">
                <a:solidFill>
                  <a:schemeClr val="tx1"/>
                </a:solidFill>
                <a:latin typeface="Ayuthaya" pitchFamily="2" charset="-34"/>
                <a:ea typeface="Ayuthaya" pitchFamily="2" charset="-34"/>
                <a:cs typeface="Ayuthaya" pitchFamily="2" charset="-34"/>
              </a:rPr>
              <a:t>ctrl = ctrl – 1;</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if</a:t>
            </a:r>
            <a:r>
              <a:rPr lang="en-US" altLang="zh-CN" sz="1200" dirty="0">
                <a:solidFill>
                  <a:schemeClr val="tx1"/>
                </a:solidFill>
                <a:latin typeface="Ayuthaya" pitchFamily="2" charset="-34"/>
                <a:ea typeface="Ayuthaya" pitchFamily="2" charset="-34"/>
                <a:cs typeface="Ayuthaya" pitchFamily="2" charset="-34"/>
              </a:rPr>
              <a:t> (ctrl == 0) assert(pkt[5] == 0);</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    </a:t>
            </a:r>
            <a:r>
              <a:rPr lang="en-US" altLang="zh-CN" sz="1200" b="1" dirty="0">
                <a:solidFill>
                  <a:srgbClr val="0432FF"/>
                </a:solidFill>
                <a:latin typeface="Ayuthaya" pitchFamily="2" charset="-34"/>
                <a:ea typeface="Ayuthaya" pitchFamily="2" charset="-34"/>
                <a:cs typeface="Ayuthaya" pitchFamily="2" charset="-34"/>
              </a:rPr>
              <a:t>else</a:t>
            </a:r>
            <a:r>
              <a:rPr lang="en-US" altLang="zh-CN" sz="1200" dirty="0">
                <a:solidFill>
                  <a:schemeClr val="tx1"/>
                </a:solidFill>
                <a:latin typeface="Ayuthaya" pitchFamily="2" charset="-34"/>
                <a:ea typeface="Ayuthaya" pitchFamily="2" charset="-34"/>
                <a:cs typeface="Ayuthaya" pitchFamily="2" charset="-34"/>
              </a:rPr>
              <a:t> </a:t>
            </a:r>
            <a:r>
              <a:rPr lang="zh-CN" altLang="en-US" sz="1200" dirty="0">
                <a:solidFill>
                  <a:schemeClr val="tx1"/>
                </a:solidFill>
                <a:latin typeface="Ayuthaya" pitchFamily="2" charset="-34"/>
                <a:ea typeface="Ayuthaya" pitchFamily="2" charset="-34"/>
                <a:cs typeface="Ayuthaya" pitchFamily="2" charset="-34"/>
              </a:rPr>
              <a:t>          </a:t>
            </a:r>
            <a:r>
              <a:rPr lang="en-US" altLang="zh-CN" sz="1200" dirty="0">
                <a:solidFill>
                  <a:schemeClr val="tx1"/>
                </a:solidFill>
                <a:latin typeface="Ayuthaya" pitchFamily="2" charset="-34"/>
                <a:ea typeface="Ayuthaya" pitchFamily="2" charset="-34"/>
                <a:cs typeface="Ayuthaya" pitchFamily="2" charset="-34"/>
              </a:rPr>
              <a:t>assert(pkt[5] == 1);</a:t>
            </a:r>
          </a:p>
          <a:p>
            <a:pPr marR="0" algn="l" defTabSz="914400" rtl="0" fontAlgn="auto" latinLnBrk="0" hangingPunct="0">
              <a:lnSpc>
                <a:spcPct val="150000"/>
              </a:lnSpc>
              <a:spcBef>
                <a:spcPts val="0"/>
              </a:spcBef>
              <a:spcAft>
                <a:spcPts val="0"/>
              </a:spcAft>
              <a:buClrTx/>
              <a:buSzTx/>
              <a:tabLst/>
            </a:pPr>
            <a:r>
              <a:rPr lang="en-US" altLang="zh-CN" sz="1200" dirty="0">
                <a:solidFill>
                  <a:schemeClr val="tx1"/>
                </a:solidFill>
                <a:latin typeface="Ayuthaya" pitchFamily="2" charset="-34"/>
                <a:ea typeface="Ayuthaya" pitchFamily="2" charset="-34"/>
                <a:cs typeface="Ayuthaya" pitchFamily="2" charset="-34"/>
              </a:rPr>
              <a:t>}</a:t>
            </a:r>
          </a:p>
        </p:txBody>
      </p:sp>
      <p:sp>
        <p:nvSpPr>
          <p:cNvPr id="3" name="右大括号 2">
            <a:extLst>
              <a:ext uri="{FF2B5EF4-FFF2-40B4-BE49-F238E27FC236}">
                <a16:creationId xmlns:a16="http://schemas.microsoft.com/office/drawing/2014/main" id="{04D70822-F223-224C-8620-162B884402B5}"/>
              </a:ext>
            </a:extLst>
          </p:cNvPr>
          <p:cNvSpPr/>
          <p:nvPr/>
        </p:nvSpPr>
        <p:spPr>
          <a:xfrm>
            <a:off x="4824045" y="2940929"/>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9" name="右大括号 8">
            <a:extLst>
              <a:ext uri="{FF2B5EF4-FFF2-40B4-BE49-F238E27FC236}">
                <a16:creationId xmlns:a16="http://schemas.microsoft.com/office/drawing/2014/main" id="{606BDB0C-2CB7-9E4A-8C4A-B2D56CE8B808}"/>
              </a:ext>
            </a:extLst>
          </p:cNvPr>
          <p:cNvSpPr/>
          <p:nvPr/>
        </p:nvSpPr>
        <p:spPr>
          <a:xfrm>
            <a:off x="4836439" y="4612759"/>
            <a:ext cx="453483" cy="1471961"/>
          </a:xfrm>
          <a:prstGeom prst="rightBrace">
            <a:avLst/>
          </a:prstGeom>
          <a:noFill/>
          <a:ln w="22225" cap="flat">
            <a:solidFill>
              <a:schemeClr val="accent1"/>
            </a:solid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endParaRPr>
          </a:p>
        </p:txBody>
      </p:sp>
      <p:sp>
        <p:nvSpPr>
          <p:cNvPr id="6" name="文本框 5">
            <a:extLst>
              <a:ext uri="{FF2B5EF4-FFF2-40B4-BE49-F238E27FC236}">
                <a16:creationId xmlns:a16="http://schemas.microsoft.com/office/drawing/2014/main" id="{1CB46278-17F9-0846-ACBE-8269CD70674E}"/>
              </a:ext>
            </a:extLst>
          </p:cNvPr>
          <p:cNvSpPr txBox="1"/>
          <p:nvPr/>
        </p:nvSpPr>
        <p:spPr>
          <a:xfrm>
            <a:off x="5421700" y="3523021"/>
            <a:ext cx="9290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rgbClr val="000000"/>
                </a:solidFill>
                <a:effectLst/>
                <a:uFillTx/>
                <a:latin typeface="Ayuthaya" pitchFamily="2" charset="-34"/>
                <a:ea typeface="Ayuthaya" pitchFamily="2" charset="-34"/>
                <a:cs typeface="Ayuthaya" pitchFamily="2" charset="-34"/>
                <a:sym typeface="等线"/>
              </a:rPr>
              <a:t>pkt[0..2]</a:t>
            </a:r>
            <a:endParaRPr kumimoji="0" lang="zh-CN" altLang="en-US" sz="1200" b="0" i="0" u="none" strike="noStrike" cap="none" spc="0" normalizeH="0" baseline="0" dirty="0">
              <a:ln>
                <a:noFill/>
              </a:ln>
              <a:solidFill>
                <a:srgbClr val="000000"/>
              </a:solidFill>
              <a:effectLst/>
              <a:uFillTx/>
              <a:latin typeface="Ayuthaya" pitchFamily="2" charset="-34"/>
              <a:cs typeface="Ayuthaya" pitchFamily="2" charset="-34"/>
              <a:sym typeface="等线"/>
            </a:endParaRPr>
          </a:p>
        </p:txBody>
      </p:sp>
      <p:sp>
        <p:nvSpPr>
          <p:cNvPr id="11" name="文本框 10">
            <a:extLst>
              <a:ext uri="{FF2B5EF4-FFF2-40B4-BE49-F238E27FC236}">
                <a16:creationId xmlns:a16="http://schemas.microsoft.com/office/drawing/2014/main" id="{A7627AD1-3C96-5A4C-AF6C-52ACB890B5A6}"/>
              </a:ext>
            </a:extLst>
          </p:cNvPr>
          <p:cNvSpPr txBox="1"/>
          <p:nvPr/>
        </p:nvSpPr>
        <p:spPr>
          <a:xfrm>
            <a:off x="5415509" y="5194851"/>
            <a:ext cx="929098"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200" b="0" i="0" u="none" strike="noStrike" cap="none" spc="0" normalizeH="0" baseline="0" dirty="0">
                <a:ln>
                  <a:noFill/>
                </a:ln>
                <a:solidFill>
                  <a:srgbClr val="000000"/>
                </a:solidFill>
                <a:effectLst/>
                <a:uFillTx/>
                <a:latin typeface="Ayuthaya" pitchFamily="2" charset="-34"/>
                <a:ea typeface="Ayuthaya" pitchFamily="2" charset="-34"/>
                <a:cs typeface="Ayuthaya" pitchFamily="2" charset="-34"/>
                <a:sym typeface="等线"/>
              </a:rPr>
              <a:t>pkt[3..5]</a:t>
            </a:r>
            <a:endParaRPr kumimoji="0" lang="zh-CN" altLang="en-US" sz="1200" b="0" i="0" u="none" strike="noStrike" cap="none" spc="0" normalizeH="0" baseline="0" dirty="0">
              <a:ln>
                <a:noFill/>
              </a:ln>
              <a:solidFill>
                <a:srgbClr val="000000"/>
              </a:solidFill>
              <a:effectLst/>
              <a:uFillTx/>
              <a:latin typeface="Ayuthaya" pitchFamily="2" charset="-34"/>
              <a:cs typeface="Ayuthaya" pitchFamily="2" charset="-34"/>
              <a:sym typeface="等线"/>
            </a:endParaRPr>
          </a:p>
        </p:txBody>
      </p:sp>
      <p:sp>
        <p:nvSpPr>
          <p:cNvPr id="27" name="文本框 26">
            <a:extLst>
              <a:ext uri="{FF2B5EF4-FFF2-40B4-BE49-F238E27FC236}">
                <a16:creationId xmlns:a16="http://schemas.microsoft.com/office/drawing/2014/main" id="{D9172C23-394D-2A4C-987A-37973C9756BE}"/>
              </a:ext>
            </a:extLst>
          </p:cNvPr>
          <p:cNvSpPr txBox="1"/>
          <p:nvPr/>
        </p:nvSpPr>
        <p:spPr>
          <a:xfrm>
            <a:off x="7032876" y="4645971"/>
            <a:ext cx="3098925" cy="1623971"/>
          </a:xfrm>
          <a:prstGeom prst="rect">
            <a:avLst/>
          </a:prstGeom>
          <a:noFill/>
        </p:spPr>
        <p:txBody>
          <a:bodyPr wrap="none" rtlCol="0">
            <a:spAutoFit/>
          </a:bodyPr>
          <a:lstStyle/>
          <a:p>
            <a:pPr>
              <a:lnSpc>
                <a:spcPct val="120000"/>
              </a:lnSpc>
            </a:pPr>
            <a:r>
              <a:rPr kumimoji="1" lang="en-US" altLang="zh-CN" sz="1200" b="1" dirty="0">
                <a:latin typeface="Ayuthaya" pitchFamily="2" charset="-34"/>
                <a:ea typeface="Ayuthaya" pitchFamily="2" charset="-34"/>
                <a:cs typeface="Ayuthaya" pitchFamily="2" charset="-34"/>
                <a:sym typeface="Wingdings" pitchFamily="2" charset="2"/>
              </a:rPr>
              <a:t>BNF-Style Formats:</a:t>
            </a:r>
          </a:p>
          <a:p>
            <a:pPr>
              <a:lnSpc>
                <a:spcPct val="120000"/>
              </a:lnSpc>
            </a:pPr>
            <a:endParaRPr kumimoji="1" lang="en-US" altLang="zh-CN" sz="1200" dirty="0">
              <a:latin typeface="Ayuthaya" pitchFamily="2" charset="-34"/>
              <a:ea typeface="Ayuthaya" pitchFamily="2" charset="-34"/>
              <a:cs typeface="Ayuthaya" pitchFamily="2" charset="-34"/>
              <a:sym typeface="Wingdings" pitchFamily="2" charset="2"/>
            </a:endParaRPr>
          </a:p>
          <a:p>
            <a:pPr marL="171450" indent="-171450">
              <a:lnSpc>
                <a:spcPct val="120000"/>
              </a:lnSpc>
              <a:buFont typeface="Arial" panose="020B0604020202020204" pitchFamily="34" charset="0"/>
              <a:buChar char="•"/>
            </a:pPr>
            <a:r>
              <a:rPr kumimoji="1" lang="en-US" altLang="zh-CN" sz="1200" dirty="0">
                <a:latin typeface="Ayuthaya" pitchFamily="2" charset="-34"/>
                <a:ea typeface="Ayuthaya" pitchFamily="2" charset="-34"/>
                <a:cs typeface="Ayuthaya" pitchFamily="2" charset="-34"/>
                <a:sym typeface="Wingdings" pitchFamily="2" charset="2"/>
              </a:rPr>
              <a:t>pkt[0..2]  .. | .. | .. | ..</a:t>
            </a:r>
          </a:p>
          <a:p>
            <a:pPr marL="171450" indent="-171450">
              <a:lnSpc>
                <a:spcPct val="120000"/>
              </a:lnSpc>
              <a:buFont typeface="Arial" panose="020B0604020202020204" pitchFamily="34" charset="0"/>
              <a:buChar char="•"/>
            </a:pPr>
            <a:endParaRPr kumimoji="1" lang="en-US" altLang="zh-CN" sz="1200" dirty="0">
              <a:latin typeface="Ayuthaya" pitchFamily="2" charset="-34"/>
              <a:ea typeface="Ayuthaya" pitchFamily="2" charset="-34"/>
              <a:cs typeface="Ayuthaya" pitchFamily="2" charset="-34"/>
              <a:sym typeface="Wingdings" pitchFamily="2" charset="2"/>
            </a:endParaRPr>
          </a:p>
          <a:p>
            <a:pPr marL="171450" indent="-171450">
              <a:lnSpc>
                <a:spcPct val="120000"/>
              </a:lnSpc>
              <a:buFont typeface="Arial" panose="020B0604020202020204" pitchFamily="34" charset="0"/>
              <a:buChar char="•"/>
            </a:pPr>
            <a:r>
              <a:rPr kumimoji="1" lang="en-US" altLang="zh-CN" sz="1200" dirty="0">
                <a:latin typeface="Ayuthaya" pitchFamily="2" charset="-34"/>
                <a:ea typeface="Ayuthaya" pitchFamily="2" charset="-34"/>
                <a:cs typeface="Ayuthaya" pitchFamily="2" charset="-34"/>
                <a:sym typeface="Wingdings" pitchFamily="2" charset="2"/>
              </a:rPr>
              <a:t>pkt[3..5]  .. | .. | .. | ..</a:t>
            </a:r>
          </a:p>
          <a:p>
            <a:pPr marL="171450" indent="-171450">
              <a:lnSpc>
                <a:spcPct val="120000"/>
              </a:lnSpc>
              <a:buFont typeface="Arial" panose="020B0604020202020204" pitchFamily="34" charset="0"/>
              <a:buChar char="•"/>
            </a:pPr>
            <a:endParaRPr kumimoji="1" lang="en-US" altLang="zh-CN" sz="1200" dirty="0">
              <a:latin typeface="Ayuthaya" pitchFamily="2" charset="-34"/>
              <a:ea typeface="Ayuthaya" pitchFamily="2" charset="-34"/>
              <a:cs typeface="Ayuthaya" pitchFamily="2" charset="-34"/>
              <a:sym typeface="Wingdings" pitchFamily="2" charset="2"/>
            </a:endParaRPr>
          </a:p>
          <a:p>
            <a:pPr marL="171450" indent="-171450">
              <a:lnSpc>
                <a:spcPct val="120000"/>
              </a:lnSpc>
              <a:buFont typeface="Arial" panose="020B0604020202020204" pitchFamily="34" charset="0"/>
              <a:buChar char="•"/>
            </a:pPr>
            <a:r>
              <a:rPr kumimoji="1" lang="en-US" altLang="zh-CN" sz="1200" dirty="0">
                <a:latin typeface="Ayuthaya" pitchFamily="2" charset="-34"/>
                <a:ea typeface="Ayuthaya" pitchFamily="2" charset="-34"/>
                <a:cs typeface="Ayuthaya" pitchFamily="2" charset="-34"/>
              </a:rPr>
              <a:t>pkt </a:t>
            </a:r>
            <a:r>
              <a:rPr kumimoji="1" lang="en-US" altLang="zh-CN" sz="1200" dirty="0">
                <a:latin typeface="Ayuthaya" pitchFamily="2" charset="-34"/>
                <a:ea typeface="Ayuthaya" pitchFamily="2" charset="-34"/>
                <a:cs typeface="Ayuthaya" pitchFamily="2" charset="-34"/>
                <a:sym typeface="Wingdings" pitchFamily="2" charset="2"/>
              </a:rPr>
              <a:t> pkt[0..2] pkt[3..5]</a:t>
            </a:r>
          </a:p>
        </p:txBody>
      </p:sp>
      <p:sp>
        <p:nvSpPr>
          <p:cNvPr id="29" name="文本框 28">
            <a:extLst>
              <a:ext uri="{FF2B5EF4-FFF2-40B4-BE49-F238E27FC236}">
                <a16:creationId xmlns:a16="http://schemas.microsoft.com/office/drawing/2014/main" id="{B3931F87-A41D-0746-9430-0B3B1A6259ED}"/>
              </a:ext>
            </a:extLst>
          </p:cNvPr>
          <p:cNvSpPr txBox="1"/>
          <p:nvPr/>
        </p:nvSpPr>
        <p:spPr>
          <a:xfrm>
            <a:off x="7077480" y="2768736"/>
            <a:ext cx="3416959"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a:lnSpc>
                <a:spcPct val="150000"/>
              </a:lnSpc>
            </a:pPr>
            <a:r>
              <a:rPr kumimoji="1" lang="en-US" altLang="zh-CN" sz="1200" b="1" dirty="0">
                <a:latin typeface="Ayuthaya" pitchFamily="2" charset="-34"/>
                <a:ea typeface="Ayuthaya" pitchFamily="2" charset="-34"/>
                <a:cs typeface="Ayuthaya" pitchFamily="2" charset="-34"/>
                <a:sym typeface="Wingdings" pitchFamily="2" charset="2"/>
              </a:rPr>
              <a:t>Path Reduction:</a:t>
            </a:r>
            <a:endParaRPr kumimoji="0" lang="en-US" altLang="zh-CN" sz="1200" b="0" i="0" u="none" strike="noStrike" cap="none" spc="0" normalizeH="0" baseline="0" dirty="0">
              <a:ln>
                <a:noFill/>
              </a:ln>
              <a:solidFill>
                <a:srgbClr val="FF0000"/>
              </a:solidFill>
              <a:effectLst/>
              <a:uFillTx/>
              <a:latin typeface="Ayuthaya" pitchFamily="2" charset="-34"/>
              <a:ea typeface="Ayuthaya" pitchFamily="2" charset="-34"/>
              <a:cs typeface="Ayuthaya" pitchFamily="2" charset="-34"/>
              <a:sym typeface="等线"/>
            </a:endParaRP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altLang="zh-CN" sz="1200" b="0" i="0" u="none" strike="noStrike" cap="none" spc="0" normalizeH="0" baseline="0" dirty="0">
                <a:ln>
                  <a:noFill/>
                </a:ln>
                <a:solidFill>
                  <a:srgbClr val="FF0000"/>
                </a:solidFill>
                <a:effectLst/>
                <a:uFillTx/>
                <a:latin typeface="Ayuthaya" pitchFamily="2" charset="-34"/>
                <a:ea typeface="Ayuthaya" pitchFamily="2" charset="-34"/>
                <a:cs typeface="Ayuthaya" pitchFamily="2" charset="-34"/>
                <a:sym typeface="等线"/>
              </a:rPr>
              <a:t>16 paths of length 4 for pkt[0..5]</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latin typeface="Ayuthaya" pitchFamily="2" charset="-34"/>
                <a:ea typeface="Ayuthaya" pitchFamily="2" charset="-34"/>
                <a:cs typeface="Ayuthaya" pitchFamily="2" charset="-34"/>
              </a:rPr>
              <a:t>=&gt;</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solidFill>
                  <a:schemeClr val="tx1"/>
                </a:solidFill>
                <a:latin typeface="Ayuthaya" pitchFamily="2" charset="-34"/>
                <a:ea typeface="Ayuthaya" pitchFamily="2" charset="-34"/>
                <a:cs typeface="Ayuthaya" pitchFamily="2" charset="-34"/>
              </a:rPr>
              <a:t>4 paths of length 2 for pkt[0..2]</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kumimoji="0" lang="en-US" altLang="zh-CN" sz="1200" b="0" i="0" u="none" strike="noStrike" cap="none" spc="0" normalizeH="0" baseline="0" dirty="0">
                <a:ln>
                  <a:noFill/>
                </a:ln>
                <a:solidFill>
                  <a:schemeClr val="tx1"/>
                </a:solidFill>
                <a:effectLst/>
                <a:uFillTx/>
                <a:latin typeface="Ayuthaya" pitchFamily="2" charset="-34"/>
                <a:ea typeface="Ayuthaya" pitchFamily="2" charset="-34"/>
                <a:cs typeface="Ayuthaya" pitchFamily="2" charset="-34"/>
                <a:sym typeface="等线"/>
              </a:rPr>
              <a:t>+</a:t>
            </a:r>
          </a:p>
          <a:p>
            <a:pPr marL="171450" marR="0" indent="-171450" defTabSz="914400" rtl="0" fontAlgn="auto" latinLnBrk="0" hangingPunct="0">
              <a:lnSpc>
                <a:spcPct val="150000"/>
              </a:lnSpc>
              <a:spcBef>
                <a:spcPts val="0"/>
              </a:spcBef>
              <a:spcAft>
                <a:spcPts val="0"/>
              </a:spcAft>
              <a:buClrTx/>
              <a:buSzTx/>
              <a:buFont typeface="Arial" panose="020B0604020202020204" pitchFamily="34" charset="0"/>
              <a:buChar char="•"/>
              <a:tabLst/>
            </a:pPr>
            <a:r>
              <a:rPr lang="en-US" altLang="zh-CN" sz="1200" dirty="0">
                <a:solidFill>
                  <a:schemeClr val="tx1"/>
                </a:solidFill>
                <a:latin typeface="Ayuthaya" pitchFamily="2" charset="-34"/>
                <a:ea typeface="Ayuthaya" pitchFamily="2" charset="-34"/>
                <a:cs typeface="Ayuthaya" pitchFamily="2" charset="-34"/>
              </a:rPr>
              <a:t>4 paths of length 2 for pkt[3..5]</a:t>
            </a:r>
            <a:endParaRPr kumimoji="0" lang="zh-CN" altLang="en-US" sz="1200" b="0" i="0" u="none" strike="noStrike" cap="none" spc="0" normalizeH="0" baseline="0" dirty="0">
              <a:ln>
                <a:noFill/>
              </a:ln>
              <a:solidFill>
                <a:schemeClr val="tx1"/>
              </a:solidFill>
              <a:effectLst/>
              <a:uFillTx/>
              <a:latin typeface="Ayuthaya" pitchFamily="2" charset="-34"/>
              <a:cs typeface="Ayuthaya" pitchFamily="2" charset="-34"/>
              <a:sym typeface="等线"/>
            </a:endParaRPr>
          </a:p>
        </p:txBody>
      </p:sp>
      <p:sp>
        <p:nvSpPr>
          <p:cNvPr id="13" name="矩形 12">
            <a:extLst>
              <a:ext uri="{FF2B5EF4-FFF2-40B4-BE49-F238E27FC236}">
                <a16:creationId xmlns:a16="http://schemas.microsoft.com/office/drawing/2014/main" id="{848C0362-C794-464C-8753-7510B9B7ECD6}"/>
              </a:ext>
            </a:extLst>
          </p:cNvPr>
          <p:cNvSpPr/>
          <p:nvPr/>
        </p:nvSpPr>
        <p:spPr>
          <a:xfrm>
            <a:off x="341527" y="2446004"/>
            <a:ext cx="11391441" cy="3958288"/>
          </a:xfrm>
          <a:prstGeom prst="rect">
            <a:avLst/>
          </a:prstGeom>
          <a:solidFill>
            <a:srgbClr val="FFFFFF">
              <a:alpha val="86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等线"/>
            </a:endParaRPr>
          </a:p>
        </p:txBody>
      </p:sp>
      <p:sp>
        <p:nvSpPr>
          <p:cNvPr id="14" name="文本框 13">
            <a:extLst>
              <a:ext uri="{FF2B5EF4-FFF2-40B4-BE49-F238E27FC236}">
                <a16:creationId xmlns:a16="http://schemas.microsoft.com/office/drawing/2014/main" id="{07DAF977-C4FF-1943-80E7-6F3039595246}"/>
              </a:ext>
            </a:extLst>
          </p:cNvPr>
          <p:cNvSpPr txBox="1"/>
          <p:nvPr/>
        </p:nvSpPr>
        <p:spPr>
          <a:xfrm>
            <a:off x="3623810" y="3896550"/>
            <a:ext cx="4721359" cy="571920"/>
          </a:xfrm>
          <a:prstGeom prst="rect">
            <a:avLst/>
          </a:prstGeom>
          <a:solidFill>
            <a:schemeClr val="bg2"/>
          </a:solidFill>
        </p:spPr>
        <p:txBody>
          <a:bodyPr wrap="square" rtlCol="0" anchor="ctr" anchorCtr="0">
            <a:noAutofit/>
          </a:bodyPr>
          <a:lstStyle/>
          <a:p>
            <a:pPr algn="ctr"/>
            <a:r>
              <a:rPr kumimoji="1" lang="en-US" altLang="zh-CN" sz="2800" dirty="0">
                <a:solidFill>
                  <a:schemeClr val="bg1"/>
                </a:solidFill>
                <a:latin typeface="Bradley Hand" pitchFamily="2" charset="0"/>
                <a:ea typeface="Ayuthaya" pitchFamily="2" charset="-34"/>
                <a:cs typeface="Ayuthaya" pitchFamily="2" charset="-34"/>
              </a:rPr>
              <a:t>refer to our paper for details</a:t>
            </a:r>
            <a:endParaRPr kumimoji="1" lang="zh-CN" altLang="en-US" sz="2800" dirty="0">
              <a:solidFill>
                <a:schemeClr val="bg1"/>
              </a:solidFill>
              <a:latin typeface="Bradley Hand" pitchFamily="2" charset="0"/>
              <a:cs typeface="Ayuthaya" pitchFamily="2" charset="-34"/>
            </a:endParaRPr>
          </a:p>
        </p:txBody>
      </p:sp>
    </p:spTree>
    <p:extLst>
      <p:ext uri="{BB962C8B-B14F-4D97-AF65-F5344CB8AC3E}">
        <p14:creationId xmlns:p14="http://schemas.microsoft.com/office/powerpoint/2010/main" val="3067389449"/>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45</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grpSp>
        <p:nvGrpSpPr>
          <p:cNvPr id="18" name="组合 17">
            <a:extLst>
              <a:ext uri="{FF2B5EF4-FFF2-40B4-BE49-F238E27FC236}">
                <a16:creationId xmlns:a16="http://schemas.microsoft.com/office/drawing/2014/main" id="{CB07B1D9-E730-DD4F-BACD-9CDA57F6E0D0}"/>
              </a:ext>
            </a:extLst>
          </p:cNvPr>
          <p:cNvGrpSpPr/>
          <p:nvPr/>
        </p:nvGrpSpPr>
        <p:grpSpPr>
          <a:xfrm>
            <a:off x="561023" y="2630561"/>
            <a:ext cx="4518269" cy="1325564"/>
            <a:chOff x="7257718" y="2126368"/>
            <a:chExt cx="4518269" cy="1325564"/>
          </a:xfrm>
        </p:grpSpPr>
        <p:sp>
          <p:nvSpPr>
            <p:cNvPr id="19" name="矩形 18">
              <a:extLst>
                <a:ext uri="{FF2B5EF4-FFF2-40B4-BE49-F238E27FC236}">
                  <a16:creationId xmlns:a16="http://schemas.microsoft.com/office/drawing/2014/main" id="{BF5372B8-F0BE-EB4F-A52D-634322B98685}"/>
                </a:ext>
              </a:extLst>
            </p:cNvPr>
            <p:cNvSpPr/>
            <p:nvPr/>
          </p:nvSpPr>
          <p:spPr>
            <a:xfrm>
              <a:off x="7257718" y="2126368"/>
              <a:ext cx="4518269" cy="1325564"/>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20" name="文本框 19">
              <a:extLst>
                <a:ext uri="{FF2B5EF4-FFF2-40B4-BE49-F238E27FC236}">
                  <a16:creationId xmlns:a16="http://schemas.microsoft.com/office/drawing/2014/main" id="{C5F43C25-FB3A-8A4E-992C-7A27744622A6}"/>
                </a:ext>
              </a:extLst>
            </p:cNvPr>
            <p:cNvSpPr txBox="1"/>
            <p:nvPr/>
          </p:nvSpPr>
          <p:spPr>
            <a:xfrm>
              <a:off x="7308751" y="2202630"/>
              <a:ext cx="1112804" cy="830997"/>
            </a:xfrm>
            <a:prstGeom prst="rect">
              <a:avLst/>
            </a:prstGeom>
            <a:noFill/>
          </p:spPr>
          <p:txBody>
            <a:bodyPr wrap="none" rtlCol="0">
              <a:spAutoFit/>
            </a:bodyPr>
            <a:lstStyle/>
            <a:p>
              <a:pPr algn="r"/>
              <a:r>
                <a:rPr kumimoji="1" lang="en-US" altLang="zh-CN" sz="1600" dirty="0">
                  <a:latin typeface="Chalkboard" panose="03050602040202020205" pitchFamily="66" charset="0"/>
                </a:rPr>
                <a:t>TCP </a:t>
              </a:r>
              <a:r>
                <a:rPr kumimoji="1" lang="en-US" altLang="zh-CN" sz="1600" dirty="0">
                  <a:latin typeface="Chalkboard" panose="03050602040202020205" pitchFamily="66" charset="0"/>
                  <a:sym typeface="Wingdings" pitchFamily="2" charset="2"/>
                </a:rPr>
                <a:t></a:t>
              </a:r>
            </a:p>
            <a:p>
              <a:pPr algn="r"/>
              <a:r>
                <a:rPr kumimoji="1" lang="en-US" altLang="zh-CN" sz="1600" dirty="0">
                  <a:latin typeface="Chalkboard" panose="03050602040202020205" pitchFamily="66" charset="0"/>
                  <a:sym typeface="Wingdings" pitchFamily="2" charset="2"/>
                </a:rPr>
                <a:t>Header </a:t>
              </a:r>
            </a:p>
            <a:p>
              <a:pPr algn="r"/>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21" name="文本框 20">
              <a:extLst>
                <a:ext uri="{FF2B5EF4-FFF2-40B4-BE49-F238E27FC236}">
                  <a16:creationId xmlns:a16="http://schemas.microsoft.com/office/drawing/2014/main" id="{7B04203F-D709-1646-9E4C-CB3CC93B5FDC}"/>
                </a:ext>
              </a:extLst>
            </p:cNvPr>
            <p:cNvSpPr txBox="1"/>
            <p:nvPr/>
          </p:nvSpPr>
          <p:spPr>
            <a:xfrm>
              <a:off x="8488398" y="2202630"/>
              <a:ext cx="2504212" cy="830997"/>
            </a:xfrm>
            <a:prstGeom prst="rect">
              <a:avLst/>
            </a:prstGeom>
            <a:noFill/>
          </p:spPr>
          <p:txBody>
            <a:bodyPr wrap="none" rtlCol="0">
              <a:spAutoFit/>
            </a:bodyPr>
            <a:lstStyle/>
            <a:p>
              <a:r>
                <a:rPr kumimoji="1" lang="en-US" altLang="zh-CN" sz="1600" dirty="0">
                  <a:latin typeface="Chalkboard" panose="03050602040202020205" pitchFamily="66" charset="0"/>
                  <a:sym typeface="Wingdings" pitchFamily="2" charset="2"/>
                </a:rPr>
                <a:t>Header Data</a:t>
              </a:r>
            </a:p>
            <a:p>
              <a:r>
                <a:rPr kumimoji="1" lang="en-US" altLang="zh-CN" sz="1600" dirty="0" err="1">
                  <a:latin typeface="Chalkboard" panose="03050602040202020205" pitchFamily="66" charset="0"/>
                  <a:sym typeface="Wingdings" pitchFamily="2" charset="2"/>
                </a:rPr>
                <a:t>Src</a:t>
              </a:r>
              <a:r>
                <a:rPr kumimoji="1" lang="en-US" altLang="zh-CN" sz="1600" dirty="0">
                  <a:latin typeface="Chalkboard" panose="03050602040202020205" pitchFamily="66" charset="0"/>
                  <a:sym typeface="Wingdings" pitchFamily="2" charset="2"/>
                </a:rPr>
                <a:t> </a:t>
              </a:r>
              <a:r>
                <a:rPr kumimoji="1" lang="en-US" altLang="zh-CN" sz="1600" dirty="0" err="1">
                  <a:latin typeface="Chalkboard" panose="03050602040202020205" pitchFamily="66" charset="0"/>
                  <a:sym typeface="Wingdings" pitchFamily="2" charset="2"/>
                </a:rPr>
                <a:t>Dest</a:t>
              </a:r>
              <a:r>
                <a:rPr kumimoji="1" lang="en-US" altLang="zh-CN" sz="1600" dirty="0">
                  <a:latin typeface="Chalkboard" panose="03050602040202020205" pitchFamily="66" charset="0"/>
                  <a:sym typeface="Wingdings" pitchFamily="2" charset="2"/>
                </a:rPr>
                <a:t> … </a:t>
              </a:r>
              <a:r>
                <a:rPr kumimoji="1" lang="en-US" altLang="zh-CN" sz="1600" dirty="0" err="1">
                  <a:latin typeface="Chalkboard" panose="03050602040202020205" pitchFamily="66" charset="0"/>
                  <a:sym typeface="Wingdings" pitchFamily="2" charset="2"/>
                </a:rPr>
                <a:t>HeaderLen</a:t>
              </a:r>
              <a:r>
                <a:rPr kumimoji="1" lang="en-US" altLang="zh-CN" sz="1600" dirty="0">
                  <a:latin typeface="Chalkboard" panose="03050602040202020205" pitchFamily="66" charset="0"/>
                  <a:sym typeface="Wingdings" pitchFamily="2" charset="2"/>
                </a:rPr>
                <a:t> …</a:t>
              </a:r>
            </a:p>
            <a:p>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22" name="文本框 21">
              <a:extLst>
                <a:ext uri="{FF2B5EF4-FFF2-40B4-BE49-F238E27FC236}">
                  <a16:creationId xmlns:a16="http://schemas.microsoft.com/office/drawing/2014/main" id="{3F67FAEA-B08B-1542-9738-E6B2AC4CB0AA}"/>
                </a:ext>
              </a:extLst>
            </p:cNvPr>
            <p:cNvSpPr txBox="1"/>
            <p:nvPr/>
          </p:nvSpPr>
          <p:spPr>
            <a:xfrm>
              <a:off x="8274586" y="3033579"/>
              <a:ext cx="2430474"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Format Syntax in BNF</a:t>
              </a:r>
              <a:endParaRPr kumimoji="1" lang="zh-CN" altLang="en-US" sz="1600" b="1" dirty="0">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3343812308"/>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46</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grpSp>
        <p:nvGrpSpPr>
          <p:cNvPr id="38" name="组合 37">
            <a:extLst>
              <a:ext uri="{FF2B5EF4-FFF2-40B4-BE49-F238E27FC236}">
                <a16:creationId xmlns:a16="http://schemas.microsoft.com/office/drawing/2014/main" id="{4778647B-0751-4E46-9363-0415D5FF1737}"/>
              </a:ext>
            </a:extLst>
          </p:cNvPr>
          <p:cNvGrpSpPr/>
          <p:nvPr/>
        </p:nvGrpSpPr>
        <p:grpSpPr>
          <a:xfrm>
            <a:off x="657742" y="2696097"/>
            <a:ext cx="6614783" cy="3240158"/>
            <a:chOff x="657742" y="2696097"/>
            <a:chExt cx="6614783" cy="3240158"/>
          </a:xfrm>
        </p:grpSpPr>
        <p:sp>
          <p:nvSpPr>
            <p:cNvPr id="23" name="文本框 22">
              <a:extLst>
                <a:ext uri="{FF2B5EF4-FFF2-40B4-BE49-F238E27FC236}">
                  <a16:creationId xmlns:a16="http://schemas.microsoft.com/office/drawing/2014/main" id="{65092841-A9E7-FA45-B582-749E04769BAE}"/>
                </a:ext>
              </a:extLst>
            </p:cNvPr>
            <p:cNvSpPr txBox="1"/>
            <p:nvPr/>
          </p:nvSpPr>
          <p:spPr>
            <a:xfrm>
              <a:off x="1085939" y="3034649"/>
              <a:ext cx="5668539" cy="421847"/>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(pkt[0] = 0 ∧ pkt[1] + 1 = 0)               ∨     (pkt[0] ≠ 0 ∧ pkt[1] - 1 = 0)</a:t>
              </a:r>
            </a:p>
          </p:txBody>
        </p:sp>
        <p:sp>
          <p:nvSpPr>
            <p:cNvPr id="24" name="文本框 23">
              <a:extLst>
                <a:ext uri="{FF2B5EF4-FFF2-40B4-BE49-F238E27FC236}">
                  <a16:creationId xmlns:a16="http://schemas.microsoft.com/office/drawing/2014/main" id="{C51D72FF-C64E-E141-B103-853B02BF4420}"/>
                </a:ext>
              </a:extLst>
            </p:cNvPr>
            <p:cNvSpPr txBox="1"/>
            <p:nvPr/>
          </p:nvSpPr>
          <p:spPr>
            <a:xfrm>
              <a:off x="1085939" y="3956126"/>
              <a:ext cx="2234907"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1</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sp>
          <p:nvSpPr>
            <p:cNvPr id="25" name="文本框 24">
              <a:extLst>
                <a:ext uri="{FF2B5EF4-FFF2-40B4-BE49-F238E27FC236}">
                  <a16:creationId xmlns:a16="http://schemas.microsoft.com/office/drawing/2014/main" id="{CC48C771-915B-4741-9BC3-17AE66B52C27}"/>
                </a:ext>
              </a:extLst>
            </p:cNvPr>
            <p:cNvSpPr txBox="1"/>
            <p:nvPr/>
          </p:nvSpPr>
          <p:spPr>
            <a:xfrm>
              <a:off x="4435032" y="3956126"/>
              <a:ext cx="2194832" cy="1162113"/>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a:t>
              </a:r>
              <a:r>
                <a:rPr kumimoji="1" lang="en-US" altLang="zh-CN" sz="1600" baseline="-25000" dirty="0">
                  <a:latin typeface="Calibri" panose="020F0502020204030204" pitchFamily="34" charset="0"/>
                  <a:ea typeface="Ayuthaya" pitchFamily="2" charset="-34"/>
                  <a:cs typeface="Calibri" panose="020F0502020204030204" pitchFamily="34" charset="0"/>
                </a:rPr>
                <a:t>2</a:t>
              </a:r>
              <a:r>
                <a:rPr kumimoji="1" lang="en-US" altLang="zh-CN" sz="1600" dirty="0">
                  <a:latin typeface="Calibri" panose="020F0502020204030204" pitchFamily="34" charset="0"/>
                  <a:ea typeface="Ayuthaya" pitchFamily="2" charset="-34"/>
                  <a:cs typeface="Calibri" panose="020F0502020204030204" pitchFamily="34" charset="0"/>
                </a:rPr>
                <a: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pkt[0] pkt[1] ;</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assert(pkt[0] = 0)</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assert(pkt[1] - 1 = 0)</a:t>
              </a:r>
            </a:p>
          </p:txBody>
        </p:sp>
        <p:sp>
          <p:nvSpPr>
            <p:cNvPr id="26" name="文本框 25">
              <a:extLst>
                <a:ext uri="{FF2B5EF4-FFF2-40B4-BE49-F238E27FC236}">
                  <a16:creationId xmlns:a16="http://schemas.microsoft.com/office/drawing/2014/main" id="{F6A0CCB9-9AB8-3E41-AFC8-83F1260384C7}"/>
                </a:ext>
              </a:extLst>
            </p:cNvPr>
            <p:cNvSpPr txBox="1"/>
            <p:nvPr/>
          </p:nvSpPr>
          <p:spPr>
            <a:xfrm>
              <a:off x="657742" y="2696097"/>
              <a:ext cx="1422823"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Path Condition:</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27" name="文本框 26">
              <a:extLst>
                <a:ext uri="{FF2B5EF4-FFF2-40B4-BE49-F238E27FC236}">
                  <a16:creationId xmlns:a16="http://schemas.microsoft.com/office/drawing/2014/main" id="{F3C6A540-E6CC-0049-B4DD-C4E8F40167AB}"/>
                </a:ext>
              </a:extLst>
            </p:cNvPr>
            <p:cNvSpPr txBox="1"/>
            <p:nvPr/>
          </p:nvSpPr>
          <p:spPr>
            <a:xfrm>
              <a:off x="1046493" y="5569744"/>
              <a:ext cx="1611339" cy="366511"/>
            </a:xfrm>
            <a:prstGeom prst="rect">
              <a:avLst/>
            </a:prstGeom>
            <a:noFill/>
          </p:spPr>
          <p:txBody>
            <a:bodyPr wrap="none" rtlCol="0">
              <a:spAutoFit/>
            </a:bodyPr>
            <a:lstStyle/>
            <a:p>
              <a:pPr>
                <a:lnSpc>
                  <a:spcPct val="120000"/>
                </a:lnSpc>
              </a:pPr>
              <a:r>
                <a:rPr kumimoji="1" lang="en-US" altLang="zh-CN" sz="1600" dirty="0">
                  <a:latin typeface="Calibri" panose="020F0502020204030204" pitchFamily="34" charset="0"/>
                  <a:ea typeface="Ayuthaya" pitchFamily="2" charset="-34"/>
                  <a:cs typeface="Calibri" panose="020F0502020204030204" pitchFamily="34" charset="0"/>
                </a:rPr>
                <a:t>pkt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1</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 pkt</a:t>
              </a:r>
              <a:r>
                <a:rPr kumimoji="1" lang="en-US" altLang="zh-CN" sz="1600" baseline="-25000" dirty="0">
                  <a:latin typeface="Calibri" panose="020F0502020204030204" pitchFamily="34" charset="0"/>
                  <a:ea typeface="Ayuthaya" pitchFamily="2" charset="-34"/>
                  <a:cs typeface="Calibri" panose="020F0502020204030204" pitchFamily="34" charset="0"/>
                  <a:sym typeface="Wingdings" pitchFamily="2" charset="2"/>
                </a:rPr>
                <a:t>2</a:t>
              </a:r>
              <a:endPar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endParaRPr>
            </a:p>
          </p:txBody>
        </p:sp>
        <p:sp>
          <p:nvSpPr>
            <p:cNvPr id="28" name="文本框 27">
              <a:extLst>
                <a:ext uri="{FF2B5EF4-FFF2-40B4-BE49-F238E27FC236}">
                  <a16:creationId xmlns:a16="http://schemas.microsoft.com/office/drawing/2014/main" id="{74AA47F5-25E7-C844-B9DB-AA654C7B9CA9}"/>
                </a:ext>
              </a:extLst>
            </p:cNvPr>
            <p:cNvSpPr txBox="1"/>
            <p:nvPr/>
          </p:nvSpPr>
          <p:spPr>
            <a:xfrm>
              <a:off x="657742" y="3588947"/>
              <a:ext cx="1664877"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400" b="1" i="0" u="none" strike="noStrike" cap="none" spc="0" normalizeH="0" baseline="0" dirty="0">
                  <a:ln>
                    <a:noFill/>
                  </a:ln>
                  <a:solidFill>
                    <a:srgbClr val="000000"/>
                  </a:solidFill>
                  <a:effectLst/>
                  <a:uFillTx/>
                  <a:latin typeface="Helvetica" pitchFamily="2" charset="0"/>
                  <a:sym typeface="等线"/>
                </a:rPr>
                <a:t>BNF-Style Format:</a:t>
              </a:r>
              <a:endParaRPr kumimoji="0" lang="zh-CN" altLang="en-US" sz="1400" b="1" i="0" u="none" strike="noStrike" cap="none" spc="0" normalizeH="0" baseline="0" dirty="0">
                <a:ln>
                  <a:noFill/>
                </a:ln>
                <a:solidFill>
                  <a:srgbClr val="000000"/>
                </a:solidFill>
                <a:effectLst/>
                <a:uFillTx/>
                <a:latin typeface="Helvetica" pitchFamily="2" charset="0"/>
                <a:sym typeface="等线"/>
              </a:endParaRPr>
            </a:p>
          </p:txBody>
        </p:sp>
        <p:sp>
          <p:nvSpPr>
            <p:cNvPr id="29" name="矩形 28">
              <a:extLst>
                <a:ext uri="{FF2B5EF4-FFF2-40B4-BE49-F238E27FC236}">
                  <a16:creationId xmlns:a16="http://schemas.microsoft.com/office/drawing/2014/main" id="{769B08C0-E190-FF48-9B82-F0AFEBAD463F}"/>
                </a:ext>
              </a:extLst>
            </p:cNvPr>
            <p:cNvSpPr/>
            <p:nvPr/>
          </p:nvSpPr>
          <p:spPr>
            <a:xfrm>
              <a:off x="1036859" y="3055910"/>
              <a:ext cx="2863284" cy="378172"/>
            </a:xfrm>
            <a:custGeom>
              <a:avLst/>
              <a:gdLst>
                <a:gd name="connsiteX0" fmla="*/ 0 w 2863284"/>
                <a:gd name="connsiteY0" fmla="*/ 0 h 378172"/>
                <a:gd name="connsiteX1" fmla="*/ 544024 w 2863284"/>
                <a:gd name="connsiteY1" fmla="*/ 0 h 378172"/>
                <a:gd name="connsiteX2" fmla="*/ 1030782 w 2863284"/>
                <a:gd name="connsiteY2" fmla="*/ 0 h 378172"/>
                <a:gd name="connsiteX3" fmla="*/ 1660705 w 2863284"/>
                <a:gd name="connsiteY3" fmla="*/ 0 h 378172"/>
                <a:gd name="connsiteX4" fmla="*/ 2204729 w 2863284"/>
                <a:gd name="connsiteY4" fmla="*/ 0 h 378172"/>
                <a:gd name="connsiteX5" fmla="*/ 2863284 w 2863284"/>
                <a:gd name="connsiteY5" fmla="*/ 0 h 378172"/>
                <a:gd name="connsiteX6" fmla="*/ 2863284 w 2863284"/>
                <a:gd name="connsiteY6" fmla="*/ 378172 h 378172"/>
                <a:gd name="connsiteX7" fmla="*/ 2290627 w 2863284"/>
                <a:gd name="connsiteY7" fmla="*/ 378172 h 378172"/>
                <a:gd name="connsiteX8" fmla="*/ 1660705 w 2863284"/>
                <a:gd name="connsiteY8" fmla="*/ 378172 h 378172"/>
                <a:gd name="connsiteX9" fmla="*/ 1173946 w 2863284"/>
                <a:gd name="connsiteY9" fmla="*/ 378172 h 378172"/>
                <a:gd name="connsiteX10" fmla="*/ 601290 w 2863284"/>
                <a:gd name="connsiteY10" fmla="*/ 378172 h 378172"/>
                <a:gd name="connsiteX11" fmla="*/ 0 w 2863284"/>
                <a:gd name="connsiteY11" fmla="*/ 378172 h 378172"/>
                <a:gd name="connsiteX12" fmla="*/ 0 w 2863284"/>
                <a:gd name="connsiteY12"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3284" h="378172" extrusionOk="0">
                  <a:moveTo>
                    <a:pt x="0" y="0"/>
                  </a:moveTo>
                  <a:cubicBezTo>
                    <a:pt x="130761" y="21547"/>
                    <a:pt x="408721" y="-13745"/>
                    <a:pt x="544024" y="0"/>
                  </a:cubicBezTo>
                  <a:cubicBezTo>
                    <a:pt x="679327" y="13745"/>
                    <a:pt x="854446" y="-1901"/>
                    <a:pt x="1030782" y="0"/>
                  </a:cubicBezTo>
                  <a:cubicBezTo>
                    <a:pt x="1207118" y="1901"/>
                    <a:pt x="1529131" y="21909"/>
                    <a:pt x="1660705" y="0"/>
                  </a:cubicBezTo>
                  <a:cubicBezTo>
                    <a:pt x="1792279" y="-21909"/>
                    <a:pt x="2036391" y="-259"/>
                    <a:pt x="2204729" y="0"/>
                  </a:cubicBezTo>
                  <a:cubicBezTo>
                    <a:pt x="2373067" y="259"/>
                    <a:pt x="2685119" y="27034"/>
                    <a:pt x="2863284" y="0"/>
                  </a:cubicBezTo>
                  <a:cubicBezTo>
                    <a:pt x="2869905" y="141949"/>
                    <a:pt x="2869844" y="253090"/>
                    <a:pt x="2863284" y="378172"/>
                  </a:cubicBezTo>
                  <a:cubicBezTo>
                    <a:pt x="2650807" y="397057"/>
                    <a:pt x="2407114" y="402103"/>
                    <a:pt x="2290627" y="378172"/>
                  </a:cubicBezTo>
                  <a:cubicBezTo>
                    <a:pt x="2174140" y="354241"/>
                    <a:pt x="1843879" y="390451"/>
                    <a:pt x="1660705" y="378172"/>
                  </a:cubicBezTo>
                  <a:cubicBezTo>
                    <a:pt x="1477531" y="365893"/>
                    <a:pt x="1355374" y="381030"/>
                    <a:pt x="1173946" y="378172"/>
                  </a:cubicBezTo>
                  <a:cubicBezTo>
                    <a:pt x="992518" y="375314"/>
                    <a:pt x="803440" y="374316"/>
                    <a:pt x="601290" y="378172"/>
                  </a:cubicBezTo>
                  <a:cubicBezTo>
                    <a:pt x="399140" y="382028"/>
                    <a:pt x="151803" y="378703"/>
                    <a:pt x="0" y="378172"/>
                  </a:cubicBezTo>
                  <a:cubicBezTo>
                    <a:pt x="-15086" y="262629"/>
                    <a:pt x="-16576" y="130129"/>
                    <a:pt x="0" y="0"/>
                  </a:cubicBezTo>
                  <a:close/>
                </a:path>
              </a:pathLst>
            </a:custGeom>
            <a:noFill/>
            <a:ln w="19050" cap="flat">
              <a:solidFill>
                <a:srgbClr val="FF0000"/>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30" name="矩形 29">
              <a:extLst>
                <a:ext uri="{FF2B5EF4-FFF2-40B4-BE49-F238E27FC236}">
                  <a16:creationId xmlns:a16="http://schemas.microsoft.com/office/drawing/2014/main" id="{A3758E8B-9F13-7D4B-989E-770EC40AD6BB}"/>
                </a:ext>
              </a:extLst>
            </p:cNvPr>
            <p:cNvSpPr/>
            <p:nvPr/>
          </p:nvSpPr>
          <p:spPr>
            <a:xfrm>
              <a:off x="1046493" y="3998956"/>
              <a:ext cx="2852366" cy="1256437"/>
            </a:xfrm>
            <a:custGeom>
              <a:avLst/>
              <a:gdLst>
                <a:gd name="connsiteX0" fmla="*/ 0 w 2862000"/>
                <a:gd name="connsiteY0" fmla="*/ 0 h 864000"/>
                <a:gd name="connsiteX1" fmla="*/ 543780 w 2862000"/>
                <a:gd name="connsiteY1" fmla="*/ 0 h 864000"/>
                <a:gd name="connsiteX2" fmla="*/ 1030320 w 2862000"/>
                <a:gd name="connsiteY2" fmla="*/ 0 h 864000"/>
                <a:gd name="connsiteX3" fmla="*/ 1659960 w 2862000"/>
                <a:gd name="connsiteY3" fmla="*/ 0 h 864000"/>
                <a:gd name="connsiteX4" fmla="*/ 2203740 w 2862000"/>
                <a:gd name="connsiteY4" fmla="*/ 0 h 864000"/>
                <a:gd name="connsiteX5" fmla="*/ 2862000 w 2862000"/>
                <a:gd name="connsiteY5" fmla="*/ 0 h 864000"/>
                <a:gd name="connsiteX6" fmla="*/ 2862000 w 2862000"/>
                <a:gd name="connsiteY6" fmla="*/ 449280 h 864000"/>
                <a:gd name="connsiteX7" fmla="*/ 2862000 w 2862000"/>
                <a:gd name="connsiteY7" fmla="*/ 864000 h 864000"/>
                <a:gd name="connsiteX8" fmla="*/ 2289600 w 2862000"/>
                <a:gd name="connsiteY8" fmla="*/ 864000 h 864000"/>
                <a:gd name="connsiteX9" fmla="*/ 1803060 w 2862000"/>
                <a:gd name="connsiteY9" fmla="*/ 864000 h 864000"/>
                <a:gd name="connsiteX10" fmla="*/ 1230660 w 2862000"/>
                <a:gd name="connsiteY10" fmla="*/ 864000 h 864000"/>
                <a:gd name="connsiteX11" fmla="*/ 658260 w 2862000"/>
                <a:gd name="connsiteY11" fmla="*/ 864000 h 864000"/>
                <a:gd name="connsiteX12" fmla="*/ 0 w 2862000"/>
                <a:gd name="connsiteY12" fmla="*/ 864000 h 864000"/>
                <a:gd name="connsiteX13" fmla="*/ 0 w 2862000"/>
                <a:gd name="connsiteY13" fmla="*/ 414720 h 864000"/>
                <a:gd name="connsiteX14" fmla="*/ 0 w 2862000"/>
                <a:gd name="connsiteY14"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2000" h="864000" extrusionOk="0">
                  <a:moveTo>
                    <a:pt x="0" y="0"/>
                  </a:moveTo>
                  <a:cubicBezTo>
                    <a:pt x="200921" y="-22090"/>
                    <a:pt x="318702" y="-13936"/>
                    <a:pt x="543780" y="0"/>
                  </a:cubicBezTo>
                  <a:cubicBezTo>
                    <a:pt x="768858" y="13936"/>
                    <a:pt x="827966" y="-14044"/>
                    <a:pt x="1030320" y="0"/>
                  </a:cubicBezTo>
                  <a:cubicBezTo>
                    <a:pt x="1232674" y="14044"/>
                    <a:pt x="1460561" y="-26977"/>
                    <a:pt x="1659960" y="0"/>
                  </a:cubicBezTo>
                  <a:cubicBezTo>
                    <a:pt x="1859359" y="26977"/>
                    <a:pt x="2026851" y="4536"/>
                    <a:pt x="2203740" y="0"/>
                  </a:cubicBezTo>
                  <a:cubicBezTo>
                    <a:pt x="2380629" y="-4536"/>
                    <a:pt x="2549002" y="29320"/>
                    <a:pt x="2862000" y="0"/>
                  </a:cubicBezTo>
                  <a:cubicBezTo>
                    <a:pt x="2882681" y="205989"/>
                    <a:pt x="2880247" y="310233"/>
                    <a:pt x="2862000" y="449280"/>
                  </a:cubicBezTo>
                  <a:cubicBezTo>
                    <a:pt x="2843753" y="588327"/>
                    <a:pt x="2869535" y="695322"/>
                    <a:pt x="2862000" y="864000"/>
                  </a:cubicBezTo>
                  <a:cubicBezTo>
                    <a:pt x="2580994" y="836755"/>
                    <a:pt x="2488061" y="873801"/>
                    <a:pt x="2289600" y="864000"/>
                  </a:cubicBezTo>
                  <a:cubicBezTo>
                    <a:pt x="2091139" y="854199"/>
                    <a:pt x="1916221" y="863032"/>
                    <a:pt x="1803060" y="864000"/>
                  </a:cubicBezTo>
                  <a:cubicBezTo>
                    <a:pt x="1689899" y="864968"/>
                    <a:pt x="1384137" y="853822"/>
                    <a:pt x="1230660" y="864000"/>
                  </a:cubicBezTo>
                  <a:cubicBezTo>
                    <a:pt x="1077183" y="874178"/>
                    <a:pt x="851828" y="880906"/>
                    <a:pt x="658260" y="864000"/>
                  </a:cubicBezTo>
                  <a:cubicBezTo>
                    <a:pt x="464692" y="847094"/>
                    <a:pt x="203974" y="839075"/>
                    <a:pt x="0" y="864000"/>
                  </a:cubicBezTo>
                  <a:cubicBezTo>
                    <a:pt x="-22060" y="670469"/>
                    <a:pt x="-15477" y="583836"/>
                    <a:pt x="0" y="414720"/>
                  </a:cubicBezTo>
                  <a:cubicBezTo>
                    <a:pt x="15477" y="245604"/>
                    <a:pt x="-8499" y="143705"/>
                    <a:pt x="0" y="0"/>
                  </a:cubicBezTo>
                  <a:close/>
                </a:path>
              </a:pathLst>
            </a:custGeom>
            <a:noFill/>
            <a:ln w="19050" cap="flat">
              <a:solidFill>
                <a:srgbClr val="FF0000"/>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31" name="矩形 30">
              <a:extLst>
                <a:ext uri="{FF2B5EF4-FFF2-40B4-BE49-F238E27FC236}">
                  <a16:creationId xmlns:a16="http://schemas.microsoft.com/office/drawing/2014/main" id="{0C2E7826-34CC-6A40-9B50-0B261DADB92F}"/>
                </a:ext>
              </a:extLst>
            </p:cNvPr>
            <p:cNvSpPr/>
            <p:nvPr/>
          </p:nvSpPr>
          <p:spPr>
            <a:xfrm>
              <a:off x="4409241" y="3055910"/>
              <a:ext cx="2863284" cy="378172"/>
            </a:xfrm>
            <a:custGeom>
              <a:avLst/>
              <a:gdLst>
                <a:gd name="connsiteX0" fmla="*/ 0 w 2863284"/>
                <a:gd name="connsiteY0" fmla="*/ 0 h 378172"/>
                <a:gd name="connsiteX1" fmla="*/ 544024 w 2863284"/>
                <a:gd name="connsiteY1" fmla="*/ 0 h 378172"/>
                <a:gd name="connsiteX2" fmla="*/ 1030782 w 2863284"/>
                <a:gd name="connsiteY2" fmla="*/ 0 h 378172"/>
                <a:gd name="connsiteX3" fmla="*/ 1660705 w 2863284"/>
                <a:gd name="connsiteY3" fmla="*/ 0 h 378172"/>
                <a:gd name="connsiteX4" fmla="*/ 2204729 w 2863284"/>
                <a:gd name="connsiteY4" fmla="*/ 0 h 378172"/>
                <a:gd name="connsiteX5" fmla="*/ 2863284 w 2863284"/>
                <a:gd name="connsiteY5" fmla="*/ 0 h 378172"/>
                <a:gd name="connsiteX6" fmla="*/ 2863284 w 2863284"/>
                <a:gd name="connsiteY6" fmla="*/ 378172 h 378172"/>
                <a:gd name="connsiteX7" fmla="*/ 2290627 w 2863284"/>
                <a:gd name="connsiteY7" fmla="*/ 378172 h 378172"/>
                <a:gd name="connsiteX8" fmla="*/ 1660705 w 2863284"/>
                <a:gd name="connsiteY8" fmla="*/ 378172 h 378172"/>
                <a:gd name="connsiteX9" fmla="*/ 1173946 w 2863284"/>
                <a:gd name="connsiteY9" fmla="*/ 378172 h 378172"/>
                <a:gd name="connsiteX10" fmla="*/ 601290 w 2863284"/>
                <a:gd name="connsiteY10" fmla="*/ 378172 h 378172"/>
                <a:gd name="connsiteX11" fmla="*/ 0 w 2863284"/>
                <a:gd name="connsiteY11" fmla="*/ 378172 h 378172"/>
                <a:gd name="connsiteX12" fmla="*/ 0 w 2863284"/>
                <a:gd name="connsiteY12"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63284" h="378172" extrusionOk="0">
                  <a:moveTo>
                    <a:pt x="0" y="0"/>
                  </a:moveTo>
                  <a:cubicBezTo>
                    <a:pt x="130761" y="21547"/>
                    <a:pt x="408721" y="-13745"/>
                    <a:pt x="544024" y="0"/>
                  </a:cubicBezTo>
                  <a:cubicBezTo>
                    <a:pt x="679327" y="13745"/>
                    <a:pt x="854446" y="-1901"/>
                    <a:pt x="1030782" y="0"/>
                  </a:cubicBezTo>
                  <a:cubicBezTo>
                    <a:pt x="1207118" y="1901"/>
                    <a:pt x="1529131" y="21909"/>
                    <a:pt x="1660705" y="0"/>
                  </a:cubicBezTo>
                  <a:cubicBezTo>
                    <a:pt x="1792279" y="-21909"/>
                    <a:pt x="2036391" y="-259"/>
                    <a:pt x="2204729" y="0"/>
                  </a:cubicBezTo>
                  <a:cubicBezTo>
                    <a:pt x="2373067" y="259"/>
                    <a:pt x="2685119" y="27034"/>
                    <a:pt x="2863284" y="0"/>
                  </a:cubicBezTo>
                  <a:cubicBezTo>
                    <a:pt x="2869905" y="141949"/>
                    <a:pt x="2869844" y="253090"/>
                    <a:pt x="2863284" y="378172"/>
                  </a:cubicBezTo>
                  <a:cubicBezTo>
                    <a:pt x="2650807" y="397057"/>
                    <a:pt x="2407114" y="402103"/>
                    <a:pt x="2290627" y="378172"/>
                  </a:cubicBezTo>
                  <a:cubicBezTo>
                    <a:pt x="2174140" y="354241"/>
                    <a:pt x="1843879" y="390451"/>
                    <a:pt x="1660705" y="378172"/>
                  </a:cubicBezTo>
                  <a:cubicBezTo>
                    <a:pt x="1477531" y="365893"/>
                    <a:pt x="1355374" y="381030"/>
                    <a:pt x="1173946" y="378172"/>
                  </a:cubicBezTo>
                  <a:cubicBezTo>
                    <a:pt x="992518" y="375314"/>
                    <a:pt x="803440" y="374316"/>
                    <a:pt x="601290" y="378172"/>
                  </a:cubicBezTo>
                  <a:cubicBezTo>
                    <a:pt x="399140" y="382028"/>
                    <a:pt x="151803" y="378703"/>
                    <a:pt x="0" y="378172"/>
                  </a:cubicBezTo>
                  <a:cubicBezTo>
                    <a:pt x="-15086" y="262629"/>
                    <a:pt x="-16576" y="130129"/>
                    <a:pt x="0" y="0"/>
                  </a:cubicBezTo>
                  <a:close/>
                </a:path>
              </a:pathLst>
            </a:custGeom>
            <a:noFill/>
            <a:ln w="19050" cap="flat">
              <a:solidFill>
                <a:srgbClr val="0432FF"/>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32" name="矩形 31">
              <a:extLst>
                <a:ext uri="{FF2B5EF4-FFF2-40B4-BE49-F238E27FC236}">
                  <a16:creationId xmlns:a16="http://schemas.microsoft.com/office/drawing/2014/main" id="{BB7DB6D6-28B1-3745-8285-6270447E91DA}"/>
                </a:ext>
              </a:extLst>
            </p:cNvPr>
            <p:cNvSpPr/>
            <p:nvPr/>
          </p:nvSpPr>
          <p:spPr>
            <a:xfrm>
              <a:off x="4409241" y="3998956"/>
              <a:ext cx="2780831" cy="1162113"/>
            </a:xfrm>
            <a:custGeom>
              <a:avLst/>
              <a:gdLst>
                <a:gd name="connsiteX0" fmla="*/ 0 w 2862000"/>
                <a:gd name="connsiteY0" fmla="*/ 0 h 864000"/>
                <a:gd name="connsiteX1" fmla="*/ 543780 w 2862000"/>
                <a:gd name="connsiteY1" fmla="*/ 0 h 864000"/>
                <a:gd name="connsiteX2" fmla="*/ 1030320 w 2862000"/>
                <a:gd name="connsiteY2" fmla="*/ 0 h 864000"/>
                <a:gd name="connsiteX3" fmla="*/ 1659960 w 2862000"/>
                <a:gd name="connsiteY3" fmla="*/ 0 h 864000"/>
                <a:gd name="connsiteX4" fmla="*/ 2203740 w 2862000"/>
                <a:gd name="connsiteY4" fmla="*/ 0 h 864000"/>
                <a:gd name="connsiteX5" fmla="*/ 2862000 w 2862000"/>
                <a:gd name="connsiteY5" fmla="*/ 0 h 864000"/>
                <a:gd name="connsiteX6" fmla="*/ 2862000 w 2862000"/>
                <a:gd name="connsiteY6" fmla="*/ 449280 h 864000"/>
                <a:gd name="connsiteX7" fmla="*/ 2862000 w 2862000"/>
                <a:gd name="connsiteY7" fmla="*/ 864000 h 864000"/>
                <a:gd name="connsiteX8" fmla="*/ 2289600 w 2862000"/>
                <a:gd name="connsiteY8" fmla="*/ 864000 h 864000"/>
                <a:gd name="connsiteX9" fmla="*/ 1803060 w 2862000"/>
                <a:gd name="connsiteY9" fmla="*/ 864000 h 864000"/>
                <a:gd name="connsiteX10" fmla="*/ 1230660 w 2862000"/>
                <a:gd name="connsiteY10" fmla="*/ 864000 h 864000"/>
                <a:gd name="connsiteX11" fmla="*/ 658260 w 2862000"/>
                <a:gd name="connsiteY11" fmla="*/ 864000 h 864000"/>
                <a:gd name="connsiteX12" fmla="*/ 0 w 2862000"/>
                <a:gd name="connsiteY12" fmla="*/ 864000 h 864000"/>
                <a:gd name="connsiteX13" fmla="*/ 0 w 2862000"/>
                <a:gd name="connsiteY13" fmla="*/ 414720 h 864000"/>
                <a:gd name="connsiteX14" fmla="*/ 0 w 2862000"/>
                <a:gd name="connsiteY14" fmla="*/ 0 h 86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62000" h="864000" extrusionOk="0">
                  <a:moveTo>
                    <a:pt x="0" y="0"/>
                  </a:moveTo>
                  <a:cubicBezTo>
                    <a:pt x="200921" y="-22090"/>
                    <a:pt x="318702" y="-13936"/>
                    <a:pt x="543780" y="0"/>
                  </a:cubicBezTo>
                  <a:cubicBezTo>
                    <a:pt x="768858" y="13936"/>
                    <a:pt x="827966" y="-14044"/>
                    <a:pt x="1030320" y="0"/>
                  </a:cubicBezTo>
                  <a:cubicBezTo>
                    <a:pt x="1232674" y="14044"/>
                    <a:pt x="1460561" y="-26977"/>
                    <a:pt x="1659960" y="0"/>
                  </a:cubicBezTo>
                  <a:cubicBezTo>
                    <a:pt x="1859359" y="26977"/>
                    <a:pt x="2026851" y="4536"/>
                    <a:pt x="2203740" y="0"/>
                  </a:cubicBezTo>
                  <a:cubicBezTo>
                    <a:pt x="2380629" y="-4536"/>
                    <a:pt x="2549002" y="29320"/>
                    <a:pt x="2862000" y="0"/>
                  </a:cubicBezTo>
                  <a:cubicBezTo>
                    <a:pt x="2882681" y="205989"/>
                    <a:pt x="2880247" y="310233"/>
                    <a:pt x="2862000" y="449280"/>
                  </a:cubicBezTo>
                  <a:cubicBezTo>
                    <a:pt x="2843753" y="588327"/>
                    <a:pt x="2869535" y="695322"/>
                    <a:pt x="2862000" y="864000"/>
                  </a:cubicBezTo>
                  <a:cubicBezTo>
                    <a:pt x="2580994" y="836755"/>
                    <a:pt x="2488061" y="873801"/>
                    <a:pt x="2289600" y="864000"/>
                  </a:cubicBezTo>
                  <a:cubicBezTo>
                    <a:pt x="2091139" y="854199"/>
                    <a:pt x="1916221" y="863032"/>
                    <a:pt x="1803060" y="864000"/>
                  </a:cubicBezTo>
                  <a:cubicBezTo>
                    <a:pt x="1689899" y="864968"/>
                    <a:pt x="1384137" y="853822"/>
                    <a:pt x="1230660" y="864000"/>
                  </a:cubicBezTo>
                  <a:cubicBezTo>
                    <a:pt x="1077183" y="874178"/>
                    <a:pt x="851828" y="880906"/>
                    <a:pt x="658260" y="864000"/>
                  </a:cubicBezTo>
                  <a:cubicBezTo>
                    <a:pt x="464692" y="847094"/>
                    <a:pt x="203974" y="839075"/>
                    <a:pt x="0" y="864000"/>
                  </a:cubicBezTo>
                  <a:cubicBezTo>
                    <a:pt x="-22060" y="670469"/>
                    <a:pt x="-15477" y="583836"/>
                    <a:pt x="0" y="414720"/>
                  </a:cubicBezTo>
                  <a:cubicBezTo>
                    <a:pt x="15477" y="245604"/>
                    <a:pt x="-8499" y="143705"/>
                    <a:pt x="0" y="0"/>
                  </a:cubicBezTo>
                  <a:close/>
                </a:path>
              </a:pathLst>
            </a:custGeom>
            <a:noFill/>
            <a:ln w="19050" cap="flat">
              <a:solidFill>
                <a:srgbClr val="0432FF"/>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cxnSp>
          <p:nvCxnSpPr>
            <p:cNvPr id="33" name="直线箭头连接符 32">
              <a:extLst>
                <a:ext uri="{FF2B5EF4-FFF2-40B4-BE49-F238E27FC236}">
                  <a16:creationId xmlns:a16="http://schemas.microsoft.com/office/drawing/2014/main" id="{F86E43A4-7802-A741-913A-8FEED141A64A}"/>
                </a:ext>
              </a:extLst>
            </p:cNvPr>
            <p:cNvCxnSpPr>
              <a:cxnSpLocks/>
            </p:cNvCxnSpPr>
            <p:nvPr/>
          </p:nvCxnSpPr>
          <p:spPr>
            <a:xfrm>
              <a:off x="2454754" y="3429001"/>
              <a:ext cx="13125" cy="569956"/>
            </a:xfrm>
            <a:prstGeom prst="straightConnector1">
              <a:avLst/>
            </a:prstGeom>
            <a:noFill/>
            <a:ln w="19050" cap="flat">
              <a:solidFill>
                <a:srgbClr val="FF0000"/>
              </a:solidFill>
              <a:prstDash val="solid"/>
              <a:miter lim="800000"/>
              <a:tailEnd type="arrow"/>
            </a:ln>
            <a:effectLst/>
            <a:sp3d/>
          </p:spPr>
          <p:style>
            <a:lnRef idx="0">
              <a:scrgbClr r="0" g="0" b="0"/>
            </a:lnRef>
            <a:fillRef idx="0">
              <a:scrgbClr r="0" g="0" b="0"/>
            </a:fillRef>
            <a:effectRef idx="0">
              <a:scrgbClr r="0" g="0" b="0"/>
            </a:effectRef>
            <a:fontRef idx="none"/>
          </p:style>
        </p:cxnSp>
        <p:cxnSp>
          <p:nvCxnSpPr>
            <p:cNvPr id="34" name="直线箭头连接符 33">
              <a:extLst>
                <a:ext uri="{FF2B5EF4-FFF2-40B4-BE49-F238E27FC236}">
                  <a16:creationId xmlns:a16="http://schemas.microsoft.com/office/drawing/2014/main" id="{6A237C58-5AFD-7146-B392-5CA63F5BC8F1}"/>
                </a:ext>
              </a:extLst>
            </p:cNvPr>
            <p:cNvCxnSpPr>
              <a:cxnSpLocks/>
            </p:cNvCxnSpPr>
            <p:nvPr/>
          </p:nvCxnSpPr>
          <p:spPr>
            <a:xfrm>
              <a:off x="5699223" y="3473423"/>
              <a:ext cx="0" cy="460289"/>
            </a:xfrm>
            <a:prstGeom prst="straightConnector1">
              <a:avLst/>
            </a:prstGeom>
            <a:noFill/>
            <a:ln w="19050" cap="flat">
              <a:solidFill>
                <a:srgbClr val="0432FF"/>
              </a:solidFill>
              <a:prstDash val="solid"/>
              <a:miter lim="800000"/>
              <a:tailEnd type="arrow"/>
            </a:ln>
            <a:effectLst/>
            <a:sp3d/>
          </p:spPr>
          <p:style>
            <a:lnRef idx="0">
              <a:scrgbClr r="0" g="0" b="0"/>
            </a:lnRef>
            <a:fillRef idx="0">
              <a:scrgbClr r="0" g="0" b="0"/>
            </a:fillRef>
            <a:effectRef idx="0">
              <a:scrgbClr r="0" g="0" b="0"/>
            </a:effectRef>
            <a:fontRef idx="none"/>
          </p:style>
        </p:cxnSp>
        <p:sp>
          <p:nvSpPr>
            <p:cNvPr id="35" name="矩形 34">
              <a:extLst>
                <a:ext uri="{FF2B5EF4-FFF2-40B4-BE49-F238E27FC236}">
                  <a16:creationId xmlns:a16="http://schemas.microsoft.com/office/drawing/2014/main" id="{59005F5A-3E24-AB4C-8A5B-6010F527006C}"/>
                </a:ext>
              </a:extLst>
            </p:cNvPr>
            <p:cNvSpPr/>
            <p:nvPr/>
          </p:nvSpPr>
          <p:spPr>
            <a:xfrm>
              <a:off x="3971597" y="3050829"/>
              <a:ext cx="346746" cy="378172"/>
            </a:xfrm>
            <a:custGeom>
              <a:avLst/>
              <a:gdLst>
                <a:gd name="connsiteX0" fmla="*/ 0 w 346746"/>
                <a:gd name="connsiteY0" fmla="*/ 0 h 378172"/>
                <a:gd name="connsiteX1" fmla="*/ 346746 w 346746"/>
                <a:gd name="connsiteY1" fmla="*/ 0 h 378172"/>
                <a:gd name="connsiteX2" fmla="*/ 346746 w 346746"/>
                <a:gd name="connsiteY2" fmla="*/ 378172 h 378172"/>
                <a:gd name="connsiteX3" fmla="*/ 0 w 346746"/>
                <a:gd name="connsiteY3" fmla="*/ 378172 h 378172"/>
                <a:gd name="connsiteX4" fmla="*/ 0 w 346746"/>
                <a:gd name="connsiteY4" fmla="*/ 0 h 3781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46" h="378172" extrusionOk="0">
                  <a:moveTo>
                    <a:pt x="0" y="0"/>
                  </a:moveTo>
                  <a:cubicBezTo>
                    <a:pt x="144543" y="14834"/>
                    <a:pt x="205571" y="-1991"/>
                    <a:pt x="346746" y="0"/>
                  </a:cubicBezTo>
                  <a:cubicBezTo>
                    <a:pt x="363340" y="100974"/>
                    <a:pt x="339242" y="250129"/>
                    <a:pt x="346746" y="378172"/>
                  </a:cubicBezTo>
                  <a:cubicBezTo>
                    <a:pt x="234470" y="379647"/>
                    <a:pt x="94090" y="366630"/>
                    <a:pt x="0" y="378172"/>
                  </a:cubicBezTo>
                  <a:cubicBezTo>
                    <a:pt x="16210" y="224828"/>
                    <a:pt x="-6621" y="122771"/>
                    <a:pt x="0" y="0"/>
                  </a:cubicBezTo>
                  <a:close/>
                </a:path>
              </a:pathLst>
            </a:custGeom>
            <a:noFill/>
            <a:ln w="19050" cap="flat">
              <a:solidFill>
                <a:schemeClr val="accent6"/>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
          <p:nvSpPr>
            <p:cNvPr id="36" name="矩形 35">
              <a:extLst>
                <a:ext uri="{FF2B5EF4-FFF2-40B4-BE49-F238E27FC236}">
                  <a16:creationId xmlns:a16="http://schemas.microsoft.com/office/drawing/2014/main" id="{8D66CEFA-95CE-694E-BC42-90681971B582}"/>
                </a:ext>
              </a:extLst>
            </p:cNvPr>
            <p:cNvSpPr/>
            <p:nvPr/>
          </p:nvSpPr>
          <p:spPr>
            <a:xfrm>
              <a:off x="1046493" y="5548660"/>
              <a:ext cx="1955773" cy="378172"/>
            </a:xfrm>
            <a:custGeom>
              <a:avLst/>
              <a:gdLst>
                <a:gd name="connsiteX0" fmla="*/ 0 w 1955773"/>
                <a:gd name="connsiteY0" fmla="*/ 0 h 378172"/>
                <a:gd name="connsiteX1" fmla="*/ 632367 w 1955773"/>
                <a:gd name="connsiteY1" fmla="*/ 0 h 378172"/>
                <a:gd name="connsiteX2" fmla="*/ 1225618 w 1955773"/>
                <a:gd name="connsiteY2" fmla="*/ 0 h 378172"/>
                <a:gd name="connsiteX3" fmla="*/ 1955773 w 1955773"/>
                <a:gd name="connsiteY3" fmla="*/ 0 h 378172"/>
                <a:gd name="connsiteX4" fmla="*/ 1955773 w 1955773"/>
                <a:gd name="connsiteY4" fmla="*/ 378172 h 378172"/>
                <a:gd name="connsiteX5" fmla="*/ 1342964 w 1955773"/>
                <a:gd name="connsiteY5" fmla="*/ 378172 h 378172"/>
                <a:gd name="connsiteX6" fmla="*/ 651924 w 1955773"/>
                <a:gd name="connsiteY6" fmla="*/ 378172 h 378172"/>
                <a:gd name="connsiteX7" fmla="*/ 0 w 1955773"/>
                <a:gd name="connsiteY7" fmla="*/ 378172 h 378172"/>
                <a:gd name="connsiteX8" fmla="*/ 0 w 1955773"/>
                <a:gd name="connsiteY8" fmla="*/ 0 h 3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5773" h="378172" extrusionOk="0">
                  <a:moveTo>
                    <a:pt x="0" y="0"/>
                  </a:moveTo>
                  <a:cubicBezTo>
                    <a:pt x="145214" y="-15898"/>
                    <a:pt x="426513" y="23776"/>
                    <a:pt x="632367" y="0"/>
                  </a:cubicBezTo>
                  <a:cubicBezTo>
                    <a:pt x="838221" y="-23776"/>
                    <a:pt x="1066756" y="-4637"/>
                    <a:pt x="1225618" y="0"/>
                  </a:cubicBezTo>
                  <a:cubicBezTo>
                    <a:pt x="1384480" y="4637"/>
                    <a:pt x="1602166" y="-4775"/>
                    <a:pt x="1955773" y="0"/>
                  </a:cubicBezTo>
                  <a:cubicBezTo>
                    <a:pt x="1949319" y="129435"/>
                    <a:pt x="1964099" y="248924"/>
                    <a:pt x="1955773" y="378172"/>
                  </a:cubicBezTo>
                  <a:cubicBezTo>
                    <a:pt x="1656571" y="391909"/>
                    <a:pt x="1621256" y="394168"/>
                    <a:pt x="1342964" y="378172"/>
                  </a:cubicBezTo>
                  <a:cubicBezTo>
                    <a:pt x="1064672" y="362176"/>
                    <a:pt x="829298" y="371421"/>
                    <a:pt x="651924" y="378172"/>
                  </a:cubicBezTo>
                  <a:cubicBezTo>
                    <a:pt x="474550" y="384923"/>
                    <a:pt x="207589" y="374167"/>
                    <a:pt x="0" y="378172"/>
                  </a:cubicBezTo>
                  <a:cubicBezTo>
                    <a:pt x="-15059" y="196390"/>
                    <a:pt x="-1042" y="142530"/>
                    <a:pt x="0" y="0"/>
                  </a:cubicBezTo>
                  <a:close/>
                </a:path>
              </a:pathLst>
            </a:custGeom>
            <a:noFill/>
            <a:ln w="19050" cap="flat">
              <a:solidFill>
                <a:schemeClr val="accent6"/>
              </a:solidFill>
              <a:prstDash val="solid"/>
              <a:miter lim="800000"/>
              <a:extLst>
                <a:ext uri="{C807C97D-BFC1-408E-A445-0C87EB9F89A2}">
                  <ask:lineSketchStyleProps xmlns="" xmlns:ask="http://schemas.microsoft.com/office/drawing/2018/sketchyshapes" sd="1219033472">
                    <a:prstGeom prst="rect">
                      <a:avLst/>
                    </a:prstGeom>
                    <ask:type>
                      <ask:lineSketchFreehand/>
                    </ask:type>
                  </ask:lineSketchStyleProps>
                </a:ext>
              </a:extLst>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cxnSp>
          <p:nvCxnSpPr>
            <p:cNvPr id="37" name="肘形连接符 36">
              <a:extLst>
                <a:ext uri="{FF2B5EF4-FFF2-40B4-BE49-F238E27FC236}">
                  <a16:creationId xmlns:a16="http://schemas.microsoft.com/office/drawing/2014/main" id="{0CAFD8F0-6DEB-2444-9719-ACF773E761F4}"/>
                </a:ext>
              </a:extLst>
            </p:cNvPr>
            <p:cNvCxnSpPr>
              <a:cxnSpLocks/>
            </p:cNvCxnSpPr>
            <p:nvPr/>
          </p:nvCxnSpPr>
          <p:spPr>
            <a:xfrm rot="5400000">
              <a:off x="2413786" y="4006563"/>
              <a:ext cx="2308748" cy="1153623"/>
            </a:xfrm>
            <a:prstGeom prst="bentConnector3">
              <a:avLst>
                <a:gd name="adj1" fmla="val 100029"/>
              </a:avLst>
            </a:prstGeom>
            <a:noFill/>
            <a:ln w="19050" cap="flat">
              <a:solidFill>
                <a:schemeClr val="accent6"/>
              </a:solidFill>
              <a:prstDash val="solid"/>
              <a:miter lim="800000"/>
              <a:tailEnd type="triangle"/>
            </a:ln>
            <a:effectLst/>
            <a:sp3d/>
          </p:spPr>
          <p:style>
            <a:lnRef idx="0">
              <a:scrgbClr r="0" g="0" b="0"/>
            </a:lnRef>
            <a:fillRef idx="0">
              <a:scrgbClr r="0" g="0" b="0"/>
            </a:fillRef>
            <a:effectRef idx="0">
              <a:scrgbClr r="0" g="0" b="0"/>
            </a:effectRef>
            <a:fontRef idx="none"/>
          </p:style>
        </p:cxnSp>
      </p:grpSp>
    </p:spTree>
    <p:extLst>
      <p:ext uri="{BB962C8B-B14F-4D97-AF65-F5344CB8AC3E}">
        <p14:creationId xmlns:p14="http://schemas.microsoft.com/office/powerpoint/2010/main" val="240941370"/>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47</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sp>
        <p:nvSpPr>
          <p:cNvPr id="43" name="矩形 42">
            <a:extLst>
              <a:ext uri="{FF2B5EF4-FFF2-40B4-BE49-F238E27FC236}">
                <a16:creationId xmlns:a16="http://schemas.microsoft.com/office/drawing/2014/main" id="{5E1040DC-E302-9E4E-ADD8-65A5E35F24C9}"/>
              </a:ext>
            </a:extLst>
          </p:cNvPr>
          <p:cNvSpPr/>
          <p:nvPr/>
        </p:nvSpPr>
        <p:spPr>
          <a:xfrm>
            <a:off x="564997" y="2807805"/>
            <a:ext cx="11062006"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7</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8</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5</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a:t>
            </a:r>
          </a:p>
        </p:txBody>
      </p:sp>
    </p:spTree>
    <p:extLst>
      <p:ext uri="{BB962C8B-B14F-4D97-AF65-F5344CB8AC3E}">
        <p14:creationId xmlns:p14="http://schemas.microsoft.com/office/powerpoint/2010/main" val="465780919"/>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48</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sp>
        <p:nvSpPr>
          <p:cNvPr id="43" name="矩形 42">
            <a:extLst>
              <a:ext uri="{FF2B5EF4-FFF2-40B4-BE49-F238E27FC236}">
                <a16:creationId xmlns:a16="http://schemas.microsoft.com/office/drawing/2014/main" id="{5E1040DC-E302-9E4E-ADD8-65A5E35F24C9}"/>
              </a:ext>
            </a:extLst>
          </p:cNvPr>
          <p:cNvSpPr/>
          <p:nvPr/>
        </p:nvSpPr>
        <p:spPr>
          <a:xfrm>
            <a:off x="564997" y="2807805"/>
            <a:ext cx="11062006"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7</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8</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5</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a:t>
            </a:r>
          </a:p>
        </p:txBody>
      </p:sp>
      <p:sp>
        <p:nvSpPr>
          <p:cNvPr id="46" name="任意形状 45">
            <a:extLst>
              <a:ext uri="{FF2B5EF4-FFF2-40B4-BE49-F238E27FC236}">
                <a16:creationId xmlns:a16="http://schemas.microsoft.com/office/drawing/2014/main" id="{392411D1-DABD-D049-9DA5-61D3B6118587}"/>
              </a:ext>
            </a:extLst>
          </p:cNvPr>
          <p:cNvSpPr/>
          <p:nvPr/>
        </p:nvSpPr>
        <p:spPr>
          <a:xfrm flipV="1">
            <a:off x="3493409" y="2663797"/>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7" name="任意形状 46">
            <a:extLst>
              <a:ext uri="{FF2B5EF4-FFF2-40B4-BE49-F238E27FC236}">
                <a16:creationId xmlns:a16="http://schemas.microsoft.com/office/drawing/2014/main" id="{16595822-CAC5-6A40-86E6-DE64E6F1CABF}"/>
              </a:ext>
            </a:extLst>
          </p:cNvPr>
          <p:cNvSpPr/>
          <p:nvPr/>
        </p:nvSpPr>
        <p:spPr>
          <a:xfrm flipV="1">
            <a:off x="5984490" y="2663797"/>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Tree>
    <p:extLst>
      <p:ext uri="{BB962C8B-B14F-4D97-AF65-F5344CB8AC3E}">
        <p14:creationId xmlns:p14="http://schemas.microsoft.com/office/powerpoint/2010/main" val="3540340978"/>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49</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sp>
        <p:nvSpPr>
          <p:cNvPr id="43" name="矩形 42">
            <a:extLst>
              <a:ext uri="{FF2B5EF4-FFF2-40B4-BE49-F238E27FC236}">
                <a16:creationId xmlns:a16="http://schemas.microsoft.com/office/drawing/2014/main" id="{5E1040DC-E302-9E4E-ADD8-65A5E35F24C9}"/>
              </a:ext>
            </a:extLst>
          </p:cNvPr>
          <p:cNvSpPr/>
          <p:nvPr/>
        </p:nvSpPr>
        <p:spPr>
          <a:xfrm>
            <a:off x="564997" y="2807805"/>
            <a:ext cx="11062006"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7</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8</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5</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a:t>
            </a:r>
          </a:p>
        </p:txBody>
      </p:sp>
      <p:sp>
        <p:nvSpPr>
          <p:cNvPr id="46" name="任意形状 45">
            <a:extLst>
              <a:ext uri="{FF2B5EF4-FFF2-40B4-BE49-F238E27FC236}">
                <a16:creationId xmlns:a16="http://schemas.microsoft.com/office/drawing/2014/main" id="{392411D1-DABD-D049-9DA5-61D3B6118587}"/>
              </a:ext>
            </a:extLst>
          </p:cNvPr>
          <p:cNvSpPr/>
          <p:nvPr/>
        </p:nvSpPr>
        <p:spPr>
          <a:xfrm flipV="1">
            <a:off x="4222020" y="2641055"/>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7" name="任意形状 46">
            <a:extLst>
              <a:ext uri="{FF2B5EF4-FFF2-40B4-BE49-F238E27FC236}">
                <a16:creationId xmlns:a16="http://schemas.microsoft.com/office/drawing/2014/main" id="{16595822-CAC5-6A40-86E6-DE64E6F1CABF}"/>
              </a:ext>
            </a:extLst>
          </p:cNvPr>
          <p:cNvSpPr/>
          <p:nvPr/>
        </p:nvSpPr>
        <p:spPr>
          <a:xfrm flipV="1">
            <a:off x="6893688" y="2680062"/>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8" name="任意形状 47">
            <a:extLst>
              <a:ext uri="{FF2B5EF4-FFF2-40B4-BE49-F238E27FC236}">
                <a16:creationId xmlns:a16="http://schemas.microsoft.com/office/drawing/2014/main" id="{B3833D97-AA2F-0448-A0AB-F76E972F20F6}"/>
              </a:ext>
            </a:extLst>
          </p:cNvPr>
          <p:cNvSpPr/>
          <p:nvPr/>
        </p:nvSpPr>
        <p:spPr>
          <a:xfrm>
            <a:off x="5199962" y="3280777"/>
            <a:ext cx="4689512" cy="29010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cxnSp>
        <p:nvCxnSpPr>
          <p:cNvPr id="8" name="直线连接符 7">
            <a:extLst>
              <a:ext uri="{FF2B5EF4-FFF2-40B4-BE49-F238E27FC236}">
                <a16:creationId xmlns:a16="http://schemas.microsoft.com/office/drawing/2014/main" id="{443AF246-0D53-7340-97B0-7051C0C0603C}"/>
              </a:ext>
            </a:extLst>
          </p:cNvPr>
          <p:cNvCxnSpPr>
            <a:cxnSpLocks/>
          </p:cNvCxnSpPr>
          <p:nvPr/>
        </p:nvCxnSpPr>
        <p:spPr>
          <a:xfrm>
            <a:off x="3813717" y="3249977"/>
            <a:ext cx="5231131"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49" name="直线连接符 48">
            <a:extLst>
              <a:ext uri="{FF2B5EF4-FFF2-40B4-BE49-F238E27FC236}">
                <a16:creationId xmlns:a16="http://schemas.microsoft.com/office/drawing/2014/main" id="{CB7CFD51-3C22-C14A-AB12-E86B060D45AD}"/>
              </a:ext>
            </a:extLst>
          </p:cNvPr>
          <p:cNvCxnSpPr>
            <a:cxnSpLocks/>
          </p:cNvCxnSpPr>
          <p:nvPr/>
        </p:nvCxnSpPr>
        <p:spPr>
          <a:xfrm>
            <a:off x="9331287" y="3249977"/>
            <a:ext cx="1101686"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215628235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11282BB1-469C-624E-BF81-462829B7F4FC}"/>
              </a:ext>
            </a:extLst>
          </p:cNvPr>
          <p:cNvGrpSpPr/>
          <p:nvPr/>
        </p:nvGrpSpPr>
        <p:grpSpPr>
          <a:xfrm>
            <a:off x="832090" y="4617934"/>
            <a:ext cx="5629658" cy="1874941"/>
            <a:chOff x="832090" y="4617934"/>
            <a:chExt cx="5629658" cy="1874941"/>
          </a:xfrm>
        </p:grpSpPr>
        <p:grpSp>
          <p:nvGrpSpPr>
            <p:cNvPr id="11" name="组合 10">
              <a:extLst>
                <a:ext uri="{FF2B5EF4-FFF2-40B4-BE49-F238E27FC236}">
                  <a16:creationId xmlns:a16="http://schemas.microsoft.com/office/drawing/2014/main" id="{512642FB-A40C-AE40-B9D3-65B699E6EB85}"/>
                </a:ext>
              </a:extLst>
            </p:cNvPr>
            <p:cNvGrpSpPr/>
            <p:nvPr/>
          </p:nvGrpSpPr>
          <p:grpSpPr>
            <a:xfrm>
              <a:off x="832090" y="4617934"/>
              <a:ext cx="4518269" cy="1325564"/>
              <a:chOff x="7257718" y="2126368"/>
              <a:chExt cx="4518269" cy="1325564"/>
            </a:xfrm>
          </p:grpSpPr>
          <p:sp>
            <p:nvSpPr>
              <p:cNvPr id="12" name="矩形 11">
                <a:extLst>
                  <a:ext uri="{FF2B5EF4-FFF2-40B4-BE49-F238E27FC236}">
                    <a16:creationId xmlns:a16="http://schemas.microsoft.com/office/drawing/2014/main" id="{8D76DA77-8BD9-1D41-8B38-42388537C64C}"/>
                  </a:ext>
                </a:extLst>
              </p:cNvPr>
              <p:cNvSpPr/>
              <p:nvPr/>
            </p:nvSpPr>
            <p:spPr>
              <a:xfrm>
                <a:off x="7257718" y="2126368"/>
                <a:ext cx="4518269" cy="1325564"/>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13" name="文本框 12">
                <a:extLst>
                  <a:ext uri="{FF2B5EF4-FFF2-40B4-BE49-F238E27FC236}">
                    <a16:creationId xmlns:a16="http://schemas.microsoft.com/office/drawing/2014/main" id="{AD3993AD-687D-ED44-9848-427B583D670B}"/>
                  </a:ext>
                </a:extLst>
              </p:cNvPr>
              <p:cNvSpPr txBox="1"/>
              <p:nvPr/>
            </p:nvSpPr>
            <p:spPr>
              <a:xfrm>
                <a:off x="7308751" y="2202630"/>
                <a:ext cx="1112804" cy="830997"/>
              </a:xfrm>
              <a:prstGeom prst="rect">
                <a:avLst/>
              </a:prstGeom>
              <a:noFill/>
            </p:spPr>
            <p:txBody>
              <a:bodyPr wrap="none" rtlCol="0">
                <a:spAutoFit/>
              </a:bodyPr>
              <a:lstStyle/>
              <a:p>
                <a:pPr algn="r"/>
                <a:r>
                  <a:rPr kumimoji="1" lang="en-US" altLang="zh-CN" sz="1600" dirty="0">
                    <a:latin typeface="Chalkboard" panose="03050602040202020205" pitchFamily="66" charset="0"/>
                  </a:rPr>
                  <a:t>TCP </a:t>
                </a:r>
                <a:r>
                  <a:rPr kumimoji="1" lang="en-US" altLang="zh-CN" sz="1600" dirty="0">
                    <a:latin typeface="Chalkboard" panose="03050602040202020205" pitchFamily="66" charset="0"/>
                    <a:sym typeface="Wingdings" pitchFamily="2" charset="2"/>
                  </a:rPr>
                  <a:t></a:t>
                </a:r>
              </a:p>
              <a:p>
                <a:pPr algn="r"/>
                <a:r>
                  <a:rPr kumimoji="1" lang="en-US" altLang="zh-CN" sz="1600" dirty="0">
                    <a:latin typeface="Chalkboard" panose="03050602040202020205" pitchFamily="66" charset="0"/>
                    <a:sym typeface="Wingdings" pitchFamily="2" charset="2"/>
                  </a:rPr>
                  <a:t>Header </a:t>
                </a:r>
              </a:p>
              <a:p>
                <a:pPr algn="r"/>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14" name="文本框 13">
                <a:extLst>
                  <a:ext uri="{FF2B5EF4-FFF2-40B4-BE49-F238E27FC236}">
                    <a16:creationId xmlns:a16="http://schemas.microsoft.com/office/drawing/2014/main" id="{49C9679F-6B96-6046-8BD3-943B98803A7C}"/>
                  </a:ext>
                </a:extLst>
              </p:cNvPr>
              <p:cNvSpPr txBox="1"/>
              <p:nvPr/>
            </p:nvSpPr>
            <p:spPr>
              <a:xfrm>
                <a:off x="8488398" y="2202630"/>
                <a:ext cx="2504212" cy="830997"/>
              </a:xfrm>
              <a:prstGeom prst="rect">
                <a:avLst/>
              </a:prstGeom>
              <a:noFill/>
            </p:spPr>
            <p:txBody>
              <a:bodyPr wrap="none" rtlCol="0">
                <a:spAutoFit/>
              </a:bodyPr>
              <a:lstStyle/>
              <a:p>
                <a:r>
                  <a:rPr kumimoji="1" lang="en-US" altLang="zh-CN" sz="1600" dirty="0">
                    <a:latin typeface="Chalkboard" panose="03050602040202020205" pitchFamily="66" charset="0"/>
                    <a:sym typeface="Wingdings" pitchFamily="2" charset="2"/>
                  </a:rPr>
                  <a:t>Header Data</a:t>
                </a:r>
              </a:p>
              <a:p>
                <a:r>
                  <a:rPr kumimoji="1" lang="en-US" altLang="zh-CN" sz="1600" dirty="0" err="1">
                    <a:latin typeface="Chalkboard" panose="03050602040202020205" pitchFamily="66" charset="0"/>
                    <a:sym typeface="Wingdings" pitchFamily="2" charset="2"/>
                  </a:rPr>
                  <a:t>Src</a:t>
                </a:r>
                <a:r>
                  <a:rPr kumimoji="1" lang="en-US" altLang="zh-CN" sz="1600" dirty="0">
                    <a:latin typeface="Chalkboard" panose="03050602040202020205" pitchFamily="66" charset="0"/>
                    <a:sym typeface="Wingdings" pitchFamily="2" charset="2"/>
                  </a:rPr>
                  <a:t> </a:t>
                </a:r>
                <a:r>
                  <a:rPr kumimoji="1" lang="en-US" altLang="zh-CN" sz="1600" dirty="0" err="1">
                    <a:latin typeface="Chalkboard" panose="03050602040202020205" pitchFamily="66" charset="0"/>
                    <a:sym typeface="Wingdings" pitchFamily="2" charset="2"/>
                  </a:rPr>
                  <a:t>Dest</a:t>
                </a:r>
                <a:r>
                  <a:rPr kumimoji="1" lang="en-US" altLang="zh-CN" sz="1600" dirty="0">
                    <a:latin typeface="Chalkboard" panose="03050602040202020205" pitchFamily="66" charset="0"/>
                    <a:sym typeface="Wingdings" pitchFamily="2" charset="2"/>
                  </a:rPr>
                  <a:t> … </a:t>
                </a:r>
                <a:r>
                  <a:rPr kumimoji="1" lang="en-US" altLang="zh-CN" sz="1600" dirty="0" err="1">
                    <a:latin typeface="Chalkboard" panose="03050602040202020205" pitchFamily="66" charset="0"/>
                    <a:sym typeface="Wingdings" pitchFamily="2" charset="2"/>
                  </a:rPr>
                  <a:t>HeaderLen</a:t>
                </a:r>
                <a:r>
                  <a:rPr kumimoji="1" lang="en-US" altLang="zh-CN" sz="1600" dirty="0">
                    <a:latin typeface="Chalkboard" panose="03050602040202020205" pitchFamily="66" charset="0"/>
                    <a:sym typeface="Wingdings" pitchFamily="2" charset="2"/>
                  </a:rPr>
                  <a:t> …</a:t>
                </a:r>
              </a:p>
              <a:p>
                <a:r>
                  <a:rPr kumimoji="1" lang="en-US" altLang="zh-CN" sz="1600" dirty="0">
                    <a:latin typeface="Chalkboard" panose="03050602040202020205" pitchFamily="66" charset="0"/>
                    <a:sym typeface="Wingdings" pitchFamily="2" charset="2"/>
                  </a:rPr>
                  <a:t>… </a:t>
                </a:r>
                <a:endParaRPr kumimoji="1" lang="zh-CN" altLang="en-US" sz="1600" dirty="0">
                  <a:latin typeface="Chalkboard" panose="03050602040202020205" pitchFamily="66" charset="0"/>
                </a:endParaRPr>
              </a:p>
            </p:txBody>
          </p:sp>
          <p:sp>
            <p:nvSpPr>
              <p:cNvPr id="15" name="文本框 14">
                <a:extLst>
                  <a:ext uri="{FF2B5EF4-FFF2-40B4-BE49-F238E27FC236}">
                    <a16:creationId xmlns:a16="http://schemas.microsoft.com/office/drawing/2014/main" id="{6211FDF1-6BCD-0843-9783-95E98A4ADAF1}"/>
                  </a:ext>
                </a:extLst>
              </p:cNvPr>
              <p:cNvSpPr txBox="1"/>
              <p:nvPr/>
            </p:nvSpPr>
            <p:spPr>
              <a:xfrm>
                <a:off x="8274586" y="3033579"/>
                <a:ext cx="2430474"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Format Syntax in BNF</a:t>
                </a:r>
                <a:endParaRPr kumimoji="1" lang="zh-CN" altLang="en-US" sz="1600" b="1" dirty="0">
                  <a:latin typeface="Microsoft YaHei" panose="020B0503020204020204" pitchFamily="34" charset="-122"/>
                  <a:ea typeface="Microsoft YaHei" panose="020B0503020204020204" pitchFamily="34" charset="-122"/>
                </a:endParaRPr>
              </a:p>
            </p:txBody>
          </p:sp>
        </p:grpSp>
        <p:grpSp>
          <p:nvGrpSpPr>
            <p:cNvPr id="16" name="组合 15">
              <a:extLst>
                <a:ext uri="{FF2B5EF4-FFF2-40B4-BE49-F238E27FC236}">
                  <a16:creationId xmlns:a16="http://schemas.microsoft.com/office/drawing/2014/main" id="{7C9ECFE3-8AD1-DF4C-96B1-5C2778045A30}"/>
                </a:ext>
              </a:extLst>
            </p:cNvPr>
            <p:cNvGrpSpPr/>
            <p:nvPr/>
          </p:nvGrpSpPr>
          <p:grpSpPr>
            <a:xfrm>
              <a:off x="1943479" y="5537549"/>
              <a:ext cx="4518269" cy="955326"/>
              <a:chOff x="7257718" y="3258329"/>
              <a:chExt cx="4518269" cy="955326"/>
            </a:xfrm>
          </p:grpSpPr>
          <p:sp>
            <p:nvSpPr>
              <p:cNvPr id="17" name="矩形 16">
                <a:extLst>
                  <a:ext uri="{FF2B5EF4-FFF2-40B4-BE49-F238E27FC236}">
                    <a16:creationId xmlns:a16="http://schemas.microsoft.com/office/drawing/2014/main" id="{48BD062C-945A-4D40-80FB-5CF26AFE1131}"/>
                  </a:ext>
                </a:extLst>
              </p:cNvPr>
              <p:cNvSpPr/>
              <p:nvPr/>
            </p:nvSpPr>
            <p:spPr>
              <a:xfrm>
                <a:off x="7257718" y="3258329"/>
                <a:ext cx="4518269" cy="955326"/>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dirty="0">
                  <a:solidFill>
                    <a:schemeClr val="tx1"/>
                  </a:solidFill>
                  <a:latin typeface="Chalkboard" panose="03050602040202020205" pitchFamily="66" charset="0"/>
                </a:endParaRPr>
              </a:p>
            </p:txBody>
          </p:sp>
          <p:sp>
            <p:nvSpPr>
              <p:cNvPr id="18" name="文本框 17">
                <a:extLst>
                  <a:ext uri="{FF2B5EF4-FFF2-40B4-BE49-F238E27FC236}">
                    <a16:creationId xmlns:a16="http://schemas.microsoft.com/office/drawing/2014/main" id="{6D447968-1004-974A-93FF-4638CD8F7F01}"/>
                  </a:ext>
                </a:extLst>
              </p:cNvPr>
              <p:cNvSpPr txBox="1"/>
              <p:nvPr/>
            </p:nvSpPr>
            <p:spPr>
              <a:xfrm>
                <a:off x="8542847" y="3742704"/>
                <a:ext cx="1944763" cy="338554"/>
              </a:xfrm>
              <a:prstGeom prst="rect">
                <a:avLst/>
              </a:prstGeom>
              <a:noFill/>
            </p:spPr>
            <p:txBody>
              <a:bodyPr wrap="none" rtlCol="0">
                <a:spAutoFit/>
              </a:bodyPr>
              <a:lstStyle/>
              <a:p>
                <a:r>
                  <a:rPr kumimoji="1" lang="en-US" altLang="zh-CN" sz="1600" b="1" dirty="0">
                    <a:latin typeface="Microsoft YaHei" panose="020B0503020204020204" pitchFamily="34" charset="-122"/>
                    <a:ea typeface="Microsoft YaHei" panose="020B0503020204020204" pitchFamily="34" charset="-122"/>
                  </a:rPr>
                  <a:t>Semantics in FOL</a:t>
                </a:r>
                <a:endParaRPr kumimoji="1" lang="zh-CN" altLang="en-US" sz="1600" b="1" dirty="0">
                  <a:latin typeface="Microsoft YaHei" panose="020B0503020204020204" pitchFamily="34" charset="-122"/>
                  <a:ea typeface="Microsoft YaHei" panose="020B0503020204020204" pitchFamily="34" charset="-122"/>
                </a:endParaRPr>
              </a:p>
            </p:txBody>
          </p:sp>
          <p:sp>
            <p:nvSpPr>
              <p:cNvPr id="19" name="文本框 18">
                <a:extLst>
                  <a:ext uri="{FF2B5EF4-FFF2-40B4-BE49-F238E27FC236}">
                    <a16:creationId xmlns:a16="http://schemas.microsoft.com/office/drawing/2014/main" id="{38627AEC-1EDC-D84F-9B14-FD42F064CF0F}"/>
                  </a:ext>
                </a:extLst>
              </p:cNvPr>
              <p:cNvSpPr txBox="1"/>
              <p:nvPr/>
            </p:nvSpPr>
            <p:spPr>
              <a:xfrm>
                <a:off x="7478859" y="3339204"/>
                <a:ext cx="2636297" cy="3385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600" b="0" i="0" u="none" strike="noStrike" cap="none" spc="0" normalizeH="0" baseline="0" dirty="0" err="1">
                    <a:ln>
                      <a:noFill/>
                    </a:ln>
                    <a:solidFill>
                      <a:srgbClr val="000000"/>
                    </a:solidFill>
                    <a:effectLst/>
                    <a:uFillTx/>
                    <a:latin typeface="Chalkboard" panose="03050602040202020205" pitchFamily="66" charset="0"/>
                    <a:sym typeface="等线"/>
                  </a:rPr>
                  <a:t>sizeof</a:t>
                </a:r>
                <a:r>
                  <a:rPr kumimoji="0" lang="en-US" altLang="zh-CN" sz="1600" b="0" i="0" u="none" strike="noStrike" cap="none" spc="0" normalizeH="0" baseline="0" dirty="0">
                    <a:ln>
                      <a:noFill/>
                    </a:ln>
                    <a:solidFill>
                      <a:srgbClr val="000000"/>
                    </a:solidFill>
                    <a:effectLst/>
                    <a:uFillTx/>
                    <a:latin typeface="Chalkboard" panose="03050602040202020205" pitchFamily="66" charset="0"/>
                    <a:sym typeface="等线"/>
                  </a:rPr>
                  <a:t>(Header) = </a:t>
                </a:r>
                <a:r>
                  <a:rPr kumimoji="0" lang="en-US" altLang="zh-CN" sz="1600" b="0" i="0" u="none" strike="noStrike" cap="none" spc="0" normalizeH="0" baseline="0" dirty="0" err="1">
                    <a:ln>
                      <a:noFill/>
                    </a:ln>
                    <a:solidFill>
                      <a:srgbClr val="000000"/>
                    </a:solidFill>
                    <a:effectLst/>
                    <a:uFillTx/>
                    <a:latin typeface="Chalkboard" panose="03050602040202020205" pitchFamily="66" charset="0"/>
                    <a:sym typeface="等线"/>
                  </a:rPr>
                  <a:t>HeaderLen</a:t>
                </a:r>
                <a:endParaRPr kumimoji="0" lang="zh-CN" altLang="en-US" sz="1600" b="0" i="0" u="none" strike="noStrike" cap="none" spc="0" normalizeH="0" baseline="0" dirty="0">
                  <a:ln>
                    <a:noFill/>
                  </a:ln>
                  <a:solidFill>
                    <a:srgbClr val="000000"/>
                  </a:solidFill>
                  <a:effectLst/>
                  <a:uFillTx/>
                  <a:latin typeface="Chalkboard" panose="03050602040202020205" pitchFamily="66" charset="0"/>
                  <a:sym typeface="等线"/>
                </a:endParaRPr>
              </a:p>
            </p:txBody>
          </p:sp>
        </p:grpSp>
        <p:sp>
          <p:nvSpPr>
            <p:cNvPr id="24" name="文本框 23">
              <a:extLst>
                <a:ext uri="{FF2B5EF4-FFF2-40B4-BE49-F238E27FC236}">
                  <a16:creationId xmlns:a16="http://schemas.microsoft.com/office/drawing/2014/main" id="{9819827C-567F-5A4C-8CA9-8ADDD8E78466}"/>
                </a:ext>
              </a:extLst>
            </p:cNvPr>
            <p:cNvSpPr txBox="1"/>
            <p:nvPr/>
          </p:nvSpPr>
          <p:spPr>
            <a:xfrm>
              <a:off x="4107328" y="4629248"/>
              <a:ext cx="1266693" cy="276999"/>
            </a:xfrm>
            <a:prstGeom prst="rect">
              <a:avLst/>
            </a:prstGeom>
            <a:noFill/>
          </p:spPr>
          <p:txBody>
            <a:bodyPr wrap="none" rtlCol="0">
              <a:spAutoFit/>
            </a:bodyPr>
            <a:lstStyle/>
            <a:p>
              <a:r>
                <a:rPr kumimoji="1" lang="en-US" altLang="zh-CN" sz="1200" b="1" dirty="0">
                  <a:latin typeface="Microsoft YaHei" panose="020B0503020204020204" pitchFamily="34" charset="-122"/>
                  <a:ea typeface="Microsoft YaHei" panose="020B0503020204020204" pitchFamily="34" charset="-122"/>
                </a:rPr>
                <a:t>Syntax in BNF</a:t>
              </a:r>
              <a:endParaRPr kumimoji="1" lang="zh-CN" altLang="en-US" sz="1200" b="1" dirty="0">
                <a:latin typeface="Microsoft YaHei" panose="020B0503020204020204" pitchFamily="34" charset="-122"/>
                <a:ea typeface="Microsoft YaHei" panose="020B0503020204020204" pitchFamily="34" charset="-122"/>
              </a:endParaRPr>
            </a:p>
          </p:txBody>
        </p:sp>
      </p:grpSp>
      <p:sp>
        <p:nvSpPr>
          <p:cNvPr id="2" name="标题 1">
            <a:extLst>
              <a:ext uri="{FF2B5EF4-FFF2-40B4-BE49-F238E27FC236}">
                <a16:creationId xmlns:a16="http://schemas.microsoft.com/office/drawing/2014/main" id="{3ED0970B-5075-E24A-98EB-B08FC0B88007}"/>
              </a:ext>
            </a:extLst>
          </p:cNvPr>
          <p:cNvSpPr>
            <a:spLocks noGrp="1"/>
          </p:cNvSpPr>
          <p:nvPr>
            <p:ph type="title"/>
          </p:nvPr>
        </p:nvSpPr>
        <p:spPr/>
        <p:txBody>
          <a:bodyPr/>
          <a:lstStyle/>
          <a:p>
            <a:r>
              <a:rPr kumimoji="1" lang="en-US" altLang="zh-CN" dirty="0"/>
              <a:t>Protocol Reverse Engineering</a:t>
            </a:r>
            <a:endParaRPr kumimoji="1" lang="zh-CN" altLang="en-US" dirty="0"/>
          </a:p>
        </p:txBody>
      </p:sp>
      <p:sp>
        <p:nvSpPr>
          <p:cNvPr id="4" name="灯片编号占位符 3">
            <a:extLst>
              <a:ext uri="{FF2B5EF4-FFF2-40B4-BE49-F238E27FC236}">
                <a16:creationId xmlns:a16="http://schemas.microsoft.com/office/drawing/2014/main" id="{F4135F3F-C821-4848-A61A-E1BFB67392B0}"/>
              </a:ext>
            </a:extLst>
          </p:cNvPr>
          <p:cNvSpPr>
            <a:spLocks noGrp="1"/>
          </p:cNvSpPr>
          <p:nvPr>
            <p:ph type="sldNum" sz="quarter" idx="2"/>
          </p:nvPr>
        </p:nvSpPr>
        <p:spPr/>
        <p:txBody>
          <a:bodyPr/>
          <a:lstStyle/>
          <a:p>
            <a:fld id="{86CB4B4D-7CA3-9044-876B-883B54F8677D}" type="slidenum">
              <a:rPr lang="en-US" altLang="zh-CN" smtClean="0"/>
              <a:t>5</a:t>
            </a:fld>
            <a:endParaRPr lang="zh-CN" altLang="en-US"/>
          </a:p>
        </p:txBody>
      </p:sp>
      <p:pic>
        <p:nvPicPr>
          <p:cNvPr id="5" name="图片 4">
            <a:extLst>
              <a:ext uri="{FF2B5EF4-FFF2-40B4-BE49-F238E27FC236}">
                <a16:creationId xmlns:a16="http://schemas.microsoft.com/office/drawing/2014/main" id="{4BD28FA8-EF01-3349-8FC3-32BFA6A39139}"/>
              </a:ext>
            </a:extLst>
          </p:cNvPr>
          <p:cNvPicPr>
            <a:picLocks noChangeAspect="1"/>
          </p:cNvPicPr>
          <p:nvPr/>
        </p:nvPicPr>
        <p:blipFill rotWithShape="1">
          <a:blip r:embed="rId3">
            <a:extLst>
              <a:ext uri="{28A0092B-C50C-407E-A947-70E740481C1C}">
                <a14:useLocalDpi xmlns:a14="http://schemas.microsoft.com/office/drawing/2010/main" val="0"/>
              </a:ext>
            </a:extLst>
          </a:blip>
          <a:srcRect l="4323" r="3103" b="46148"/>
          <a:stretch/>
        </p:blipFill>
        <p:spPr>
          <a:xfrm>
            <a:off x="425671" y="1452224"/>
            <a:ext cx="6371596" cy="2804466"/>
          </a:xfrm>
          <a:prstGeom prst="rect">
            <a:avLst/>
          </a:prstGeom>
        </p:spPr>
      </p:pic>
      <p:sp>
        <p:nvSpPr>
          <p:cNvPr id="6" name="右箭头 5">
            <a:extLst>
              <a:ext uri="{FF2B5EF4-FFF2-40B4-BE49-F238E27FC236}">
                <a16:creationId xmlns:a16="http://schemas.microsoft.com/office/drawing/2014/main" id="{EB300542-FCEC-A346-A223-65D4FC9DA24F}"/>
              </a:ext>
            </a:extLst>
          </p:cNvPr>
          <p:cNvSpPr/>
          <p:nvPr/>
        </p:nvSpPr>
        <p:spPr>
          <a:xfrm>
            <a:off x="6943508" y="2857179"/>
            <a:ext cx="529345" cy="311690"/>
          </a:xfrm>
          <a:custGeom>
            <a:avLst/>
            <a:gdLst>
              <a:gd name="connsiteX0" fmla="*/ 0 w 529345"/>
              <a:gd name="connsiteY0" fmla="*/ 77923 h 311690"/>
              <a:gd name="connsiteX1" fmla="*/ 373500 w 529345"/>
              <a:gd name="connsiteY1" fmla="*/ 77923 h 311690"/>
              <a:gd name="connsiteX2" fmla="*/ 373500 w 529345"/>
              <a:gd name="connsiteY2" fmla="*/ 0 h 311690"/>
              <a:gd name="connsiteX3" fmla="*/ 529345 w 529345"/>
              <a:gd name="connsiteY3" fmla="*/ 155845 h 311690"/>
              <a:gd name="connsiteX4" fmla="*/ 373500 w 529345"/>
              <a:gd name="connsiteY4" fmla="*/ 311690 h 311690"/>
              <a:gd name="connsiteX5" fmla="*/ 373500 w 529345"/>
              <a:gd name="connsiteY5" fmla="*/ 233768 h 311690"/>
              <a:gd name="connsiteX6" fmla="*/ 0 w 529345"/>
              <a:gd name="connsiteY6" fmla="*/ 233768 h 311690"/>
              <a:gd name="connsiteX7" fmla="*/ 0 w 529345"/>
              <a:gd name="connsiteY7" fmla="*/ 77923 h 3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45" h="311690" fill="none" extrusionOk="0">
                <a:moveTo>
                  <a:pt x="0" y="77923"/>
                </a:moveTo>
                <a:cubicBezTo>
                  <a:pt x="133850" y="52802"/>
                  <a:pt x="308159" y="82613"/>
                  <a:pt x="373500" y="77923"/>
                </a:cubicBezTo>
                <a:cubicBezTo>
                  <a:pt x="369369" y="52669"/>
                  <a:pt x="371721" y="23774"/>
                  <a:pt x="373500" y="0"/>
                </a:cubicBezTo>
                <a:cubicBezTo>
                  <a:pt x="452060" y="55321"/>
                  <a:pt x="494316" y="106013"/>
                  <a:pt x="529345" y="155845"/>
                </a:cubicBezTo>
                <a:cubicBezTo>
                  <a:pt x="479380" y="205995"/>
                  <a:pt x="454959" y="258230"/>
                  <a:pt x="373500" y="311690"/>
                </a:cubicBezTo>
                <a:cubicBezTo>
                  <a:pt x="367370" y="289945"/>
                  <a:pt x="366909" y="249213"/>
                  <a:pt x="373500" y="233768"/>
                </a:cubicBezTo>
                <a:cubicBezTo>
                  <a:pt x="300242" y="228454"/>
                  <a:pt x="160822" y="261126"/>
                  <a:pt x="0" y="233768"/>
                </a:cubicBezTo>
                <a:cubicBezTo>
                  <a:pt x="-9660" y="215509"/>
                  <a:pt x="7662" y="133169"/>
                  <a:pt x="0" y="77923"/>
                </a:cubicBezTo>
                <a:close/>
              </a:path>
              <a:path w="529345" h="311690" stroke="0" extrusionOk="0">
                <a:moveTo>
                  <a:pt x="0" y="77923"/>
                </a:moveTo>
                <a:cubicBezTo>
                  <a:pt x="136382" y="103140"/>
                  <a:pt x="311786" y="59606"/>
                  <a:pt x="373500" y="77923"/>
                </a:cubicBezTo>
                <a:cubicBezTo>
                  <a:pt x="369620" y="63758"/>
                  <a:pt x="372299" y="11548"/>
                  <a:pt x="373500" y="0"/>
                </a:cubicBezTo>
                <a:cubicBezTo>
                  <a:pt x="387264" y="21556"/>
                  <a:pt x="517856" y="118407"/>
                  <a:pt x="529345" y="155845"/>
                </a:cubicBezTo>
                <a:cubicBezTo>
                  <a:pt x="498319" y="207756"/>
                  <a:pt x="419200" y="265140"/>
                  <a:pt x="373500" y="311690"/>
                </a:cubicBezTo>
                <a:cubicBezTo>
                  <a:pt x="378456" y="291164"/>
                  <a:pt x="369935" y="271508"/>
                  <a:pt x="373500" y="233768"/>
                </a:cubicBezTo>
                <a:cubicBezTo>
                  <a:pt x="242174" y="227085"/>
                  <a:pt x="128328" y="202783"/>
                  <a:pt x="0" y="233768"/>
                </a:cubicBezTo>
                <a:cubicBezTo>
                  <a:pt x="-6467" y="165622"/>
                  <a:pt x="13148" y="152987"/>
                  <a:pt x="0" y="77923"/>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9" name="右箭头 8">
            <a:extLst>
              <a:ext uri="{FF2B5EF4-FFF2-40B4-BE49-F238E27FC236}">
                <a16:creationId xmlns:a16="http://schemas.microsoft.com/office/drawing/2014/main" id="{26C6DAC2-6C19-A743-8550-D69DA26CC046}"/>
              </a:ext>
            </a:extLst>
          </p:cNvPr>
          <p:cNvSpPr/>
          <p:nvPr/>
        </p:nvSpPr>
        <p:spPr>
          <a:xfrm rot="10800000">
            <a:off x="6943508" y="5086956"/>
            <a:ext cx="529345" cy="311690"/>
          </a:xfrm>
          <a:custGeom>
            <a:avLst/>
            <a:gdLst>
              <a:gd name="connsiteX0" fmla="*/ 0 w 529345"/>
              <a:gd name="connsiteY0" fmla="*/ 77923 h 311690"/>
              <a:gd name="connsiteX1" fmla="*/ 373500 w 529345"/>
              <a:gd name="connsiteY1" fmla="*/ 77923 h 311690"/>
              <a:gd name="connsiteX2" fmla="*/ 373500 w 529345"/>
              <a:gd name="connsiteY2" fmla="*/ 0 h 311690"/>
              <a:gd name="connsiteX3" fmla="*/ 529345 w 529345"/>
              <a:gd name="connsiteY3" fmla="*/ 155845 h 311690"/>
              <a:gd name="connsiteX4" fmla="*/ 373500 w 529345"/>
              <a:gd name="connsiteY4" fmla="*/ 311690 h 311690"/>
              <a:gd name="connsiteX5" fmla="*/ 373500 w 529345"/>
              <a:gd name="connsiteY5" fmla="*/ 233768 h 311690"/>
              <a:gd name="connsiteX6" fmla="*/ 0 w 529345"/>
              <a:gd name="connsiteY6" fmla="*/ 233768 h 311690"/>
              <a:gd name="connsiteX7" fmla="*/ 0 w 529345"/>
              <a:gd name="connsiteY7" fmla="*/ 77923 h 311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9345" h="311690" fill="none" extrusionOk="0">
                <a:moveTo>
                  <a:pt x="0" y="77923"/>
                </a:moveTo>
                <a:cubicBezTo>
                  <a:pt x="133850" y="52802"/>
                  <a:pt x="308159" y="82613"/>
                  <a:pt x="373500" y="77923"/>
                </a:cubicBezTo>
                <a:cubicBezTo>
                  <a:pt x="369369" y="52669"/>
                  <a:pt x="371721" y="23774"/>
                  <a:pt x="373500" y="0"/>
                </a:cubicBezTo>
                <a:cubicBezTo>
                  <a:pt x="452060" y="55321"/>
                  <a:pt x="494316" y="106013"/>
                  <a:pt x="529345" y="155845"/>
                </a:cubicBezTo>
                <a:cubicBezTo>
                  <a:pt x="479380" y="205995"/>
                  <a:pt x="454959" y="258230"/>
                  <a:pt x="373500" y="311690"/>
                </a:cubicBezTo>
                <a:cubicBezTo>
                  <a:pt x="367370" y="289945"/>
                  <a:pt x="366909" y="249213"/>
                  <a:pt x="373500" y="233768"/>
                </a:cubicBezTo>
                <a:cubicBezTo>
                  <a:pt x="300242" y="228454"/>
                  <a:pt x="160822" y="261126"/>
                  <a:pt x="0" y="233768"/>
                </a:cubicBezTo>
                <a:cubicBezTo>
                  <a:pt x="-9660" y="215509"/>
                  <a:pt x="7662" y="133169"/>
                  <a:pt x="0" y="77923"/>
                </a:cubicBezTo>
                <a:close/>
              </a:path>
              <a:path w="529345" h="311690" stroke="0" extrusionOk="0">
                <a:moveTo>
                  <a:pt x="0" y="77923"/>
                </a:moveTo>
                <a:cubicBezTo>
                  <a:pt x="136382" y="103140"/>
                  <a:pt x="311786" y="59606"/>
                  <a:pt x="373500" y="77923"/>
                </a:cubicBezTo>
                <a:cubicBezTo>
                  <a:pt x="369620" y="63758"/>
                  <a:pt x="372299" y="11548"/>
                  <a:pt x="373500" y="0"/>
                </a:cubicBezTo>
                <a:cubicBezTo>
                  <a:pt x="387264" y="21556"/>
                  <a:pt x="517856" y="118407"/>
                  <a:pt x="529345" y="155845"/>
                </a:cubicBezTo>
                <a:cubicBezTo>
                  <a:pt x="498319" y="207756"/>
                  <a:pt x="419200" y="265140"/>
                  <a:pt x="373500" y="311690"/>
                </a:cubicBezTo>
                <a:cubicBezTo>
                  <a:pt x="378456" y="291164"/>
                  <a:pt x="369935" y="271508"/>
                  <a:pt x="373500" y="233768"/>
                </a:cubicBezTo>
                <a:cubicBezTo>
                  <a:pt x="242174" y="227085"/>
                  <a:pt x="128328" y="202783"/>
                  <a:pt x="0" y="233768"/>
                </a:cubicBezTo>
                <a:cubicBezTo>
                  <a:pt x="-6467" y="165622"/>
                  <a:pt x="13148" y="152987"/>
                  <a:pt x="0" y="77923"/>
                </a:cubicBezTo>
                <a:close/>
              </a:path>
            </a:pathLst>
          </a:custGeom>
          <a:solidFill>
            <a:srgbClr val="00B050"/>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026" name="Picture 2" descr="5 Top Tips in Learning to Code - National Coding Week">
            <a:extLst>
              <a:ext uri="{FF2B5EF4-FFF2-40B4-BE49-F238E27FC236}">
                <a16:creationId xmlns:a16="http://schemas.microsoft.com/office/drawing/2014/main" id="{C0B09556-92F5-D149-BBF7-A3887CBFB52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687" r="45198"/>
          <a:stretch/>
        </p:blipFill>
        <p:spPr bwMode="auto">
          <a:xfrm>
            <a:off x="7793082" y="1262183"/>
            <a:ext cx="4067842" cy="5411350"/>
          </a:xfrm>
          <a:prstGeom prst="rect">
            <a:avLst/>
          </a:prstGeom>
          <a:noFill/>
          <a:extLst>
            <a:ext uri="{909E8E84-426E-40DD-AFC4-6F175D3DCCD1}">
              <a14:hiddenFill xmlns:a14="http://schemas.microsoft.com/office/drawing/2010/main">
                <a:solidFill>
                  <a:srgbClr val="FFFFFF"/>
                </a:solidFill>
              </a14:hiddenFill>
            </a:ext>
          </a:extLst>
        </p:spPr>
      </p:pic>
      <p:grpSp>
        <p:nvGrpSpPr>
          <p:cNvPr id="26" name="组合 25">
            <a:extLst>
              <a:ext uri="{FF2B5EF4-FFF2-40B4-BE49-F238E27FC236}">
                <a16:creationId xmlns:a16="http://schemas.microsoft.com/office/drawing/2014/main" id="{DD9CBFB6-FF5D-F840-AEFB-61ACB4CD6526}"/>
              </a:ext>
            </a:extLst>
          </p:cNvPr>
          <p:cNvGrpSpPr/>
          <p:nvPr/>
        </p:nvGrpSpPr>
        <p:grpSpPr>
          <a:xfrm>
            <a:off x="5824773" y="2667242"/>
            <a:ext cx="4518269" cy="2978237"/>
            <a:chOff x="5898316" y="2638432"/>
            <a:chExt cx="4518269" cy="2978237"/>
          </a:xfrm>
        </p:grpSpPr>
        <p:sp>
          <p:nvSpPr>
            <p:cNvPr id="10" name="椭圆 9">
              <a:extLst>
                <a:ext uri="{FF2B5EF4-FFF2-40B4-BE49-F238E27FC236}">
                  <a16:creationId xmlns:a16="http://schemas.microsoft.com/office/drawing/2014/main" id="{85C06A2C-E6E5-F447-9757-8665C80134AA}"/>
                </a:ext>
              </a:extLst>
            </p:cNvPr>
            <p:cNvSpPr/>
            <p:nvPr/>
          </p:nvSpPr>
          <p:spPr>
            <a:xfrm>
              <a:off x="5898316" y="2638432"/>
              <a:ext cx="4518269" cy="2978237"/>
            </a:xfrm>
            <a:prstGeom prst="ellips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zh-CN" altLang="en-US" sz="1200">
                <a:solidFill>
                  <a:schemeClr val="tx1"/>
                </a:solidFill>
                <a:latin typeface="Chalkboard" panose="03050602040202020205" pitchFamily="66" charset="0"/>
              </a:endParaRPr>
            </a:p>
          </p:txBody>
        </p:sp>
        <p:sp>
          <p:nvSpPr>
            <p:cNvPr id="22" name="文本框 21">
              <a:extLst>
                <a:ext uri="{FF2B5EF4-FFF2-40B4-BE49-F238E27FC236}">
                  <a16:creationId xmlns:a16="http://schemas.microsoft.com/office/drawing/2014/main" id="{542A58AB-63B7-E440-BA98-6114F79A16CC}"/>
                </a:ext>
              </a:extLst>
            </p:cNvPr>
            <p:cNvSpPr txBox="1"/>
            <p:nvPr/>
          </p:nvSpPr>
          <p:spPr>
            <a:xfrm>
              <a:off x="6634868" y="3072689"/>
              <a:ext cx="3040416" cy="193745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ctr">
                <a:lnSpc>
                  <a:spcPct val="110000"/>
                </a:lnSpc>
              </a:pPr>
              <a:r>
                <a:rPr kumimoji="1" lang="en-US" altLang="zh-CN" sz="2000" b="1" dirty="0">
                  <a:latin typeface="Chalkboard" panose="03050602040202020205" pitchFamily="66" charset="0"/>
                </a:rPr>
                <a:t>Automated Security Analysis</a:t>
              </a:r>
              <a:endParaRPr kumimoji="1" lang="en-US" altLang="zh-CN" sz="2000" b="1" i="0" u="none" strike="noStrike" cap="none" spc="0" normalizeH="0" baseline="0" dirty="0">
                <a:ln>
                  <a:noFill/>
                </a:ln>
                <a:solidFill>
                  <a:srgbClr val="000000"/>
                </a:solidFill>
                <a:effectLst/>
                <a:uFillTx/>
                <a:latin typeface="Chalkboard" panose="03050602040202020205" pitchFamily="66" charset="0"/>
                <a:sym typeface="等线"/>
              </a:endParaRPr>
            </a:p>
            <a:p>
              <a:pPr algn="ctr">
                <a:lnSpc>
                  <a:spcPct val="110000"/>
                </a:lnSpc>
              </a:pPr>
              <a:r>
                <a:rPr kumimoji="1" lang="en-US" altLang="zh-CN" sz="900" b="0" i="0" u="none" strike="noStrike" cap="none" spc="0" normalizeH="0" baseline="0" dirty="0">
                  <a:ln>
                    <a:noFill/>
                  </a:ln>
                  <a:solidFill>
                    <a:srgbClr val="000000"/>
                  </a:solidFill>
                  <a:effectLst/>
                  <a:uFillTx/>
                  <a:latin typeface="Chalkboard" panose="03050602040202020205" pitchFamily="66" charset="0"/>
                  <a:sym typeface="等线"/>
                </a:rPr>
                <a:t> </a:t>
              </a:r>
            </a:p>
            <a:p>
              <a:pPr algn="ctr">
                <a:lnSpc>
                  <a:spcPct val="110000"/>
                </a:lnSpc>
              </a:pPr>
              <a:r>
                <a:rPr kumimoji="1" lang="en-US" altLang="zh-CN" sz="2000" b="0" u="none" strike="noStrike" cap="none" spc="0" normalizeH="0" baseline="0" dirty="0">
                  <a:ln>
                    <a:noFill/>
                  </a:ln>
                  <a:solidFill>
                    <a:srgbClr val="000000"/>
                  </a:solidFill>
                  <a:effectLst/>
                  <a:uFillTx/>
                  <a:latin typeface="Chalkboard" panose="03050602040202020205" pitchFamily="66" charset="0"/>
                  <a:sym typeface="等线"/>
                </a:rPr>
                <a:t>  </a:t>
              </a:r>
              <a:r>
                <a:rPr kumimoji="1" lang="en-US" altLang="zh-CN" sz="2000" b="0" u="sng" strike="noStrike" cap="none" spc="0" normalizeH="0" baseline="0" dirty="0">
                  <a:ln>
                    <a:noFill/>
                  </a:ln>
                  <a:solidFill>
                    <a:srgbClr val="000000"/>
                  </a:solidFill>
                  <a:effectLst/>
                  <a:uFillTx/>
                  <a:latin typeface="Chalkboard" panose="03050602040202020205" pitchFamily="66" charset="0"/>
                  <a:sym typeface="等线"/>
                </a:rPr>
                <a:t>protocol fuzzing, network traffic auditing,</a:t>
              </a:r>
              <a:r>
                <a:rPr kumimoji="1" lang="en-US" altLang="zh-CN" sz="2000" b="0" strike="noStrike" cap="none" spc="0" normalizeH="0" baseline="0" dirty="0">
                  <a:ln>
                    <a:noFill/>
                  </a:ln>
                  <a:solidFill>
                    <a:srgbClr val="000000"/>
                  </a:solidFill>
                  <a:effectLst/>
                  <a:uFillTx/>
                  <a:latin typeface="Chalkboard" panose="03050602040202020205" pitchFamily="66" charset="0"/>
                  <a:sym typeface="等线"/>
                </a:rPr>
                <a:t> </a:t>
              </a:r>
              <a:r>
                <a:rPr kumimoji="1" lang="en-US" altLang="zh-CN" sz="2000" u="sng" dirty="0">
                  <a:latin typeface="Chalkboard" panose="03050602040202020205" pitchFamily="66" charset="0"/>
                </a:rPr>
                <a:t>differential analysis,</a:t>
              </a:r>
              <a:r>
                <a:rPr kumimoji="1" lang="en-US" altLang="zh-CN" sz="2000" dirty="0">
                  <a:latin typeface="Chalkboard" panose="03050602040202020205" pitchFamily="66" charset="0"/>
                </a:rPr>
                <a:t> </a:t>
              </a:r>
              <a:r>
                <a:rPr kumimoji="1" lang="en-US" altLang="zh-CN" sz="2000" u="sng" dirty="0">
                  <a:latin typeface="Chalkboard" panose="03050602040202020205" pitchFamily="66" charset="0"/>
                </a:rPr>
                <a:t>verification,</a:t>
              </a:r>
              <a:r>
                <a:rPr kumimoji="1" lang="en-US" altLang="zh-CN" sz="2000" dirty="0">
                  <a:latin typeface="Chalkboard" panose="03050602040202020205" pitchFamily="66" charset="0"/>
                </a:rPr>
                <a:t> …</a:t>
              </a:r>
              <a:endParaRPr kumimoji="1" lang="en-US" altLang="zh-CN" sz="2000" b="0" strike="noStrike" cap="none" spc="0" normalizeH="0" baseline="0" dirty="0">
                <a:ln>
                  <a:noFill/>
                </a:ln>
                <a:solidFill>
                  <a:srgbClr val="000000"/>
                </a:solidFill>
                <a:effectLst/>
                <a:uFillTx/>
                <a:latin typeface="Chalkboard" panose="03050602040202020205" pitchFamily="66" charset="0"/>
                <a:sym typeface="等线"/>
              </a:endParaRPr>
            </a:p>
          </p:txBody>
        </p:sp>
      </p:grpSp>
      <p:pic>
        <p:nvPicPr>
          <p:cNvPr id="23" name="图片 22">
            <a:extLst>
              <a:ext uri="{FF2B5EF4-FFF2-40B4-BE49-F238E27FC236}">
                <a16:creationId xmlns:a16="http://schemas.microsoft.com/office/drawing/2014/main" id="{FFFA7103-EF2C-334A-BC4F-89F45062B3F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72529" y="4872547"/>
            <a:ext cx="1323595" cy="1326784"/>
          </a:xfrm>
          <a:prstGeom prst="rect">
            <a:avLst/>
          </a:prstGeom>
        </p:spPr>
      </p:pic>
      <p:pic>
        <p:nvPicPr>
          <p:cNvPr id="25" name="图片 24">
            <a:extLst>
              <a:ext uri="{FF2B5EF4-FFF2-40B4-BE49-F238E27FC236}">
                <a16:creationId xmlns:a16="http://schemas.microsoft.com/office/drawing/2014/main" id="{7197BBA4-8F83-5545-AFC6-D90EE51E07D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66982" y="2100600"/>
            <a:ext cx="1328400" cy="1328400"/>
          </a:xfrm>
          <a:prstGeom prst="rect">
            <a:avLst/>
          </a:prstGeom>
        </p:spPr>
      </p:pic>
    </p:spTree>
    <p:extLst>
      <p:ext uri="{BB962C8B-B14F-4D97-AF65-F5344CB8AC3E}">
        <p14:creationId xmlns:p14="http://schemas.microsoft.com/office/powerpoint/2010/main" val="884861324"/>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50</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sp>
        <p:nvSpPr>
          <p:cNvPr id="43" name="矩形 42">
            <a:extLst>
              <a:ext uri="{FF2B5EF4-FFF2-40B4-BE49-F238E27FC236}">
                <a16:creationId xmlns:a16="http://schemas.microsoft.com/office/drawing/2014/main" id="{5E1040DC-E302-9E4E-ADD8-65A5E35F24C9}"/>
              </a:ext>
            </a:extLst>
          </p:cNvPr>
          <p:cNvSpPr/>
          <p:nvPr/>
        </p:nvSpPr>
        <p:spPr>
          <a:xfrm>
            <a:off x="564997" y="2807805"/>
            <a:ext cx="11062006"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yuthaya" pitchFamily="2" charset="-34"/>
                <a:ea typeface="Ayuthaya" pitchFamily="2" charset="-34"/>
                <a:cs typeface="Ayuthaya" pitchFamily="2" charset="-34"/>
              </a:rPr>
              <a:t>{  (pkt[</a:t>
            </a:r>
            <a:r>
              <a:rPr kumimoji="1" lang="en-US" altLang="zh-CN" sz="1400" b="1" dirty="0">
                <a:solidFill>
                  <a:srgbClr val="FF0000"/>
                </a:solidFill>
                <a:latin typeface="Ayuthaya" pitchFamily="2" charset="-34"/>
                <a:ea typeface="Ayuthaya" pitchFamily="2" charset="-34"/>
                <a:cs typeface="Ayuthaya" pitchFamily="2" charset="-34"/>
              </a:rPr>
              <a:t>7</a:t>
            </a:r>
            <a:r>
              <a:rPr kumimoji="1" lang="en-US" altLang="zh-CN" sz="1400" dirty="0">
                <a:solidFill>
                  <a:schemeClr val="tx1"/>
                </a:solidFill>
                <a:latin typeface="Ayuthaya" pitchFamily="2" charset="-34"/>
                <a:ea typeface="Ayuthaya" pitchFamily="2" charset="-34"/>
                <a:cs typeface="Ayuthaya" pitchFamily="2" charset="-34"/>
              </a:rPr>
              <a:t>] = 0 ∧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(pkt[</a:t>
            </a:r>
            <a:r>
              <a:rPr kumimoji="1" lang="en-US" altLang="zh-CN" sz="1400" b="1" dirty="0">
                <a:solidFill>
                  <a:srgbClr val="FF0000"/>
                </a:solidFill>
                <a:latin typeface="Ayuthaya" pitchFamily="2" charset="-34"/>
                <a:ea typeface="Ayuthaya" pitchFamily="2" charset="-34"/>
                <a:cs typeface="Ayuthaya" pitchFamily="2" charset="-34"/>
              </a:rPr>
              <a:t>8</a:t>
            </a:r>
            <a:r>
              <a:rPr kumimoji="1" lang="en-US" altLang="zh-CN" sz="1400" dirty="0">
                <a:solidFill>
                  <a:schemeClr val="tx1"/>
                </a:solidFill>
                <a:latin typeface="Ayuthaya" pitchFamily="2" charset="-34"/>
                <a:ea typeface="Ayuthaya" pitchFamily="2" charset="-34"/>
                <a:cs typeface="Ayuthaya" pitchFamily="2" charset="-34"/>
              </a:rPr>
              <a:t>] ≠ 0 ∧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 pkt[</a:t>
            </a:r>
            <a:r>
              <a:rPr kumimoji="1" lang="en-US" altLang="zh-CN" sz="1400" b="1" dirty="0">
                <a:solidFill>
                  <a:srgbClr val="FF0000"/>
                </a:solidFill>
                <a:latin typeface="Ayuthaya" pitchFamily="2" charset="-34"/>
                <a:ea typeface="Ayuthaya" pitchFamily="2" charset="-34"/>
                <a:cs typeface="Ayuthaya" pitchFamily="2" charset="-34"/>
              </a:rPr>
              <a:t>5</a:t>
            </a:r>
            <a:r>
              <a:rPr kumimoji="1" lang="en-US" altLang="zh-CN" sz="1400" dirty="0">
                <a:solidFill>
                  <a:schemeClr val="tx1"/>
                </a:solidFill>
                <a:latin typeface="Ayuthaya" pitchFamily="2" charset="-34"/>
                <a:ea typeface="Ayuthaya" pitchFamily="2" charset="-34"/>
                <a:cs typeface="Ayuthaya" pitchFamily="2" charset="-34"/>
              </a:rPr>
              <a:t>] = 0 </a:t>
            </a:r>
          </a:p>
        </p:txBody>
      </p:sp>
      <p:sp>
        <p:nvSpPr>
          <p:cNvPr id="46" name="任意形状 45">
            <a:extLst>
              <a:ext uri="{FF2B5EF4-FFF2-40B4-BE49-F238E27FC236}">
                <a16:creationId xmlns:a16="http://schemas.microsoft.com/office/drawing/2014/main" id="{392411D1-DABD-D049-9DA5-61D3B6118587}"/>
              </a:ext>
            </a:extLst>
          </p:cNvPr>
          <p:cNvSpPr/>
          <p:nvPr/>
        </p:nvSpPr>
        <p:spPr>
          <a:xfrm flipV="1">
            <a:off x="2675262" y="2655066"/>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7" name="任意形状 46">
            <a:extLst>
              <a:ext uri="{FF2B5EF4-FFF2-40B4-BE49-F238E27FC236}">
                <a16:creationId xmlns:a16="http://schemas.microsoft.com/office/drawing/2014/main" id="{16595822-CAC5-6A40-86E6-DE64E6F1CABF}"/>
              </a:ext>
            </a:extLst>
          </p:cNvPr>
          <p:cNvSpPr/>
          <p:nvPr/>
        </p:nvSpPr>
        <p:spPr>
          <a:xfrm flipV="1">
            <a:off x="6342042" y="2641055"/>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8" name="任意形状 47">
            <a:extLst>
              <a:ext uri="{FF2B5EF4-FFF2-40B4-BE49-F238E27FC236}">
                <a16:creationId xmlns:a16="http://schemas.microsoft.com/office/drawing/2014/main" id="{B3833D97-AA2F-0448-A0AB-F76E972F20F6}"/>
              </a:ext>
            </a:extLst>
          </p:cNvPr>
          <p:cNvSpPr/>
          <p:nvPr/>
        </p:nvSpPr>
        <p:spPr>
          <a:xfrm>
            <a:off x="5199962" y="3280777"/>
            <a:ext cx="4689512" cy="29010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cxnSp>
        <p:nvCxnSpPr>
          <p:cNvPr id="8" name="直线连接符 7">
            <a:extLst>
              <a:ext uri="{FF2B5EF4-FFF2-40B4-BE49-F238E27FC236}">
                <a16:creationId xmlns:a16="http://schemas.microsoft.com/office/drawing/2014/main" id="{443AF246-0D53-7340-97B0-7051C0C0603C}"/>
              </a:ext>
            </a:extLst>
          </p:cNvPr>
          <p:cNvCxnSpPr>
            <a:cxnSpLocks/>
          </p:cNvCxnSpPr>
          <p:nvPr/>
        </p:nvCxnSpPr>
        <p:spPr>
          <a:xfrm>
            <a:off x="1817784" y="3249977"/>
            <a:ext cx="7227064"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49" name="直线连接符 48">
            <a:extLst>
              <a:ext uri="{FF2B5EF4-FFF2-40B4-BE49-F238E27FC236}">
                <a16:creationId xmlns:a16="http://schemas.microsoft.com/office/drawing/2014/main" id="{CB7CFD51-3C22-C14A-AB12-E86B060D45AD}"/>
              </a:ext>
            </a:extLst>
          </p:cNvPr>
          <p:cNvCxnSpPr>
            <a:cxnSpLocks/>
          </p:cNvCxnSpPr>
          <p:nvPr/>
        </p:nvCxnSpPr>
        <p:spPr>
          <a:xfrm>
            <a:off x="9331287" y="3249977"/>
            <a:ext cx="1101686"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sp>
        <p:nvSpPr>
          <p:cNvPr id="50" name="矩形 49">
            <a:extLst>
              <a:ext uri="{FF2B5EF4-FFF2-40B4-BE49-F238E27FC236}">
                <a16:creationId xmlns:a16="http://schemas.microsoft.com/office/drawing/2014/main" id="{8440A20B-890F-EC47-B4FC-C2911790775D}"/>
              </a:ext>
            </a:extLst>
          </p:cNvPr>
          <p:cNvSpPr/>
          <p:nvPr/>
        </p:nvSpPr>
        <p:spPr>
          <a:xfrm>
            <a:off x="564997" y="3899076"/>
            <a:ext cx="11062006" cy="576000"/>
          </a:xfrm>
          <a:prstGeom prst="rect">
            <a:avLst/>
          </a:prstGeom>
          <a:solidFill>
            <a:schemeClr val="tx2">
              <a:lumMod val="20000"/>
              <a:lumOff val="80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5</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a:t>
            </a:r>
            <a:r>
              <a:rPr kumimoji="1" lang="zh-CN" altLang="en-US" sz="1600" dirty="0">
                <a:solidFill>
                  <a:schemeClr val="tx1"/>
                </a:solidFill>
                <a:latin typeface="Calibri" panose="020F0502020204030204" pitchFamily="34" charset="0"/>
                <a:ea typeface="Ayuthaya" pitchFamily="2" charset="-34"/>
                <a:cs typeface="Calibri" panose="020F0502020204030204" pitchFamily="34" charset="0"/>
              </a:rPr>
              <a:t> </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7</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8</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a:t>
            </a:r>
          </a:p>
        </p:txBody>
      </p:sp>
      <p:sp>
        <p:nvSpPr>
          <p:cNvPr id="65" name="矩形 64">
            <a:extLst>
              <a:ext uri="{FF2B5EF4-FFF2-40B4-BE49-F238E27FC236}">
                <a16:creationId xmlns:a16="http://schemas.microsoft.com/office/drawing/2014/main" id="{2B9F2FD1-06C4-0640-9300-4BD8DA754B47}"/>
              </a:ext>
            </a:extLst>
          </p:cNvPr>
          <p:cNvSpPr/>
          <p:nvPr/>
        </p:nvSpPr>
        <p:spPr>
          <a:xfrm>
            <a:off x="400279" y="2481405"/>
            <a:ext cx="11391441" cy="1200839"/>
          </a:xfrm>
          <a:prstGeom prst="rect">
            <a:avLst/>
          </a:prstGeom>
          <a:solidFill>
            <a:srgbClr val="FFFFFF">
              <a:alpha val="86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Tree>
    <p:extLst>
      <p:ext uri="{BB962C8B-B14F-4D97-AF65-F5344CB8AC3E}">
        <p14:creationId xmlns:p14="http://schemas.microsoft.com/office/powerpoint/2010/main" val="323719683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51</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sp>
        <p:nvSpPr>
          <p:cNvPr id="43" name="矩形 42">
            <a:extLst>
              <a:ext uri="{FF2B5EF4-FFF2-40B4-BE49-F238E27FC236}">
                <a16:creationId xmlns:a16="http://schemas.microsoft.com/office/drawing/2014/main" id="{5E1040DC-E302-9E4E-ADD8-65A5E35F24C9}"/>
              </a:ext>
            </a:extLst>
          </p:cNvPr>
          <p:cNvSpPr/>
          <p:nvPr/>
        </p:nvSpPr>
        <p:spPr>
          <a:xfrm>
            <a:off x="564997" y="2807805"/>
            <a:ext cx="11062006"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yuthaya" pitchFamily="2" charset="-34"/>
                <a:ea typeface="Ayuthaya" pitchFamily="2" charset="-34"/>
                <a:cs typeface="Ayuthaya" pitchFamily="2" charset="-34"/>
              </a:rPr>
              <a:t>{  (pkt[</a:t>
            </a:r>
            <a:r>
              <a:rPr kumimoji="1" lang="en-US" altLang="zh-CN" sz="1400" b="1" dirty="0">
                <a:solidFill>
                  <a:srgbClr val="FF0000"/>
                </a:solidFill>
                <a:latin typeface="Ayuthaya" pitchFamily="2" charset="-34"/>
                <a:ea typeface="Ayuthaya" pitchFamily="2" charset="-34"/>
                <a:cs typeface="Ayuthaya" pitchFamily="2" charset="-34"/>
              </a:rPr>
              <a:t>7</a:t>
            </a:r>
            <a:r>
              <a:rPr kumimoji="1" lang="en-US" altLang="zh-CN" sz="1400" dirty="0">
                <a:solidFill>
                  <a:schemeClr val="tx1"/>
                </a:solidFill>
                <a:latin typeface="Ayuthaya" pitchFamily="2" charset="-34"/>
                <a:ea typeface="Ayuthaya" pitchFamily="2" charset="-34"/>
                <a:cs typeface="Ayuthaya" pitchFamily="2" charset="-34"/>
              </a:rPr>
              <a:t>] = 0 ∧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(pkt[</a:t>
            </a:r>
            <a:r>
              <a:rPr kumimoji="1" lang="en-US" altLang="zh-CN" sz="1400" b="1" dirty="0">
                <a:solidFill>
                  <a:srgbClr val="FF0000"/>
                </a:solidFill>
                <a:latin typeface="Ayuthaya" pitchFamily="2" charset="-34"/>
                <a:ea typeface="Ayuthaya" pitchFamily="2" charset="-34"/>
                <a:cs typeface="Ayuthaya" pitchFamily="2" charset="-34"/>
              </a:rPr>
              <a:t>8</a:t>
            </a:r>
            <a:r>
              <a:rPr kumimoji="1" lang="en-US" altLang="zh-CN" sz="1400" dirty="0">
                <a:solidFill>
                  <a:schemeClr val="tx1"/>
                </a:solidFill>
                <a:latin typeface="Ayuthaya" pitchFamily="2" charset="-34"/>
                <a:ea typeface="Ayuthaya" pitchFamily="2" charset="-34"/>
                <a:cs typeface="Ayuthaya" pitchFamily="2" charset="-34"/>
              </a:rPr>
              <a:t>] ≠ 0 ∧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 pkt[</a:t>
            </a:r>
            <a:r>
              <a:rPr kumimoji="1" lang="en-US" altLang="zh-CN" sz="1400" b="1" dirty="0">
                <a:solidFill>
                  <a:srgbClr val="FF0000"/>
                </a:solidFill>
                <a:latin typeface="Ayuthaya" pitchFamily="2" charset="-34"/>
                <a:ea typeface="Ayuthaya" pitchFamily="2" charset="-34"/>
                <a:cs typeface="Ayuthaya" pitchFamily="2" charset="-34"/>
              </a:rPr>
              <a:t>5</a:t>
            </a:r>
            <a:r>
              <a:rPr kumimoji="1" lang="en-US" altLang="zh-CN" sz="1400" dirty="0">
                <a:solidFill>
                  <a:schemeClr val="tx1"/>
                </a:solidFill>
                <a:latin typeface="Ayuthaya" pitchFamily="2" charset="-34"/>
                <a:ea typeface="Ayuthaya" pitchFamily="2" charset="-34"/>
                <a:cs typeface="Ayuthaya" pitchFamily="2" charset="-34"/>
              </a:rPr>
              <a:t>] = 0 </a:t>
            </a:r>
          </a:p>
        </p:txBody>
      </p:sp>
      <p:sp>
        <p:nvSpPr>
          <p:cNvPr id="46" name="任意形状 45">
            <a:extLst>
              <a:ext uri="{FF2B5EF4-FFF2-40B4-BE49-F238E27FC236}">
                <a16:creationId xmlns:a16="http://schemas.microsoft.com/office/drawing/2014/main" id="{392411D1-DABD-D049-9DA5-61D3B6118587}"/>
              </a:ext>
            </a:extLst>
          </p:cNvPr>
          <p:cNvSpPr/>
          <p:nvPr/>
        </p:nvSpPr>
        <p:spPr>
          <a:xfrm flipV="1">
            <a:off x="2675262" y="2655066"/>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7" name="任意形状 46">
            <a:extLst>
              <a:ext uri="{FF2B5EF4-FFF2-40B4-BE49-F238E27FC236}">
                <a16:creationId xmlns:a16="http://schemas.microsoft.com/office/drawing/2014/main" id="{16595822-CAC5-6A40-86E6-DE64E6F1CABF}"/>
              </a:ext>
            </a:extLst>
          </p:cNvPr>
          <p:cNvSpPr/>
          <p:nvPr/>
        </p:nvSpPr>
        <p:spPr>
          <a:xfrm flipV="1">
            <a:off x="6342042" y="2641055"/>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8" name="任意形状 47">
            <a:extLst>
              <a:ext uri="{FF2B5EF4-FFF2-40B4-BE49-F238E27FC236}">
                <a16:creationId xmlns:a16="http://schemas.microsoft.com/office/drawing/2014/main" id="{B3833D97-AA2F-0448-A0AB-F76E972F20F6}"/>
              </a:ext>
            </a:extLst>
          </p:cNvPr>
          <p:cNvSpPr/>
          <p:nvPr/>
        </p:nvSpPr>
        <p:spPr>
          <a:xfrm>
            <a:off x="5199962" y="3280777"/>
            <a:ext cx="4689512" cy="29010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cxnSp>
        <p:nvCxnSpPr>
          <p:cNvPr id="8" name="直线连接符 7">
            <a:extLst>
              <a:ext uri="{FF2B5EF4-FFF2-40B4-BE49-F238E27FC236}">
                <a16:creationId xmlns:a16="http://schemas.microsoft.com/office/drawing/2014/main" id="{443AF246-0D53-7340-97B0-7051C0C0603C}"/>
              </a:ext>
            </a:extLst>
          </p:cNvPr>
          <p:cNvCxnSpPr>
            <a:cxnSpLocks/>
          </p:cNvCxnSpPr>
          <p:nvPr/>
        </p:nvCxnSpPr>
        <p:spPr>
          <a:xfrm>
            <a:off x="1817784" y="3249977"/>
            <a:ext cx="7227064"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49" name="直线连接符 48">
            <a:extLst>
              <a:ext uri="{FF2B5EF4-FFF2-40B4-BE49-F238E27FC236}">
                <a16:creationId xmlns:a16="http://schemas.microsoft.com/office/drawing/2014/main" id="{CB7CFD51-3C22-C14A-AB12-E86B060D45AD}"/>
              </a:ext>
            </a:extLst>
          </p:cNvPr>
          <p:cNvCxnSpPr>
            <a:cxnSpLocks/>
          </p:cNvCxnSpPr>
          <p:nvPr/>
        </p:nvCxnSpPr>
        <p:spPr>
          <a:xfrm>
            <a:off x="9331287" y="3249977"/>
            <a:ext cx="1101686"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sp>
        <p:nvSpPr>
          <p:cNvPr id="50" name="矩形 49">
            <a:extLst>
              <a:ext uri="{FF2B5EF4-FFF2-40B4-BE49-F238E27FC236}">
                <a16:creationId xmlns:a16="http://schemas.microsoft.com/office/drawing/2014/main" id="{8440A20B-890F-EC47-B4FC-C2911790775D}"/>
              </a:ext>
            </a:extLst>
          </p:cNvPr>
          <p:cNvSpPr/>
          <p:nvPr/>
        </p:nvSpPr>
        <p:spPr>
          <a:xfrm>
            <a:off x="564997" y="3899076"/>
            <a:ext cx="11062006" cy="576000"/>
          </a:xfrm>
          <a:prstGeom prst="rect">
            <a:avLst/>
          </a:prstGeom>
          <a:solidFill>
            <a:schemeClr val="tx2">
              <a:lumMod val="20000"/>
              <a:lumOff val="80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5</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a:t>
            </a:r>
            <a:r>
              <a:rPr kumimoji="1" lang="zh-CN" altLang="en-US" sz="1600" dirty="0">
                <a:solidFill>
                  <a:schemeClr val="tx1"/>
                </a:solidFill>
                <a:latin typeface="Calibri" panose="020F0502020204030204" pitchFamily="34" charset="0"/>
                <a:ea typeface="Ayuthaya" pitchFamily="2" charset="-34"/>
                <a:cs typeface="Calibri" panose="020F0502020204030204" pitchFamily="34" charset="0"/>
              </a:rPr>
              <a:t> </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7</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 ∧ 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8</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  }                                                             </a:t>
            </a:r>
          </a:p>
        </p:txBody>
      </p:sp>
      <p:grpSp>
        <p:nvGrpSpPr>
          <p:cNvPr id="66" name="组合 65">
            <a:extLst>
              <a:ext uri="{FF2B5EF4-FFF2-40B4-BE49-F238E27FC236}">
                <a16:creationId xmlns:a16="http://schemas.microsoft.com/office/drawing/2014/main" id="{79092075-4D1D-0542-9FA3-6E6762D6AA6C}"/>
              </a:ext>
            </a:extLst>
          </p:cNvPr>
          <p:cNvGrpSpPr/>
          <p:nvPr/>
        </p:nvGrpSpPr>
        <p:grpSpPr>
          <a:xfrm>
            <a:off x="564997" y="4889284"/>
            <a:ext cx="11166252" cy="1176989"/>
            <a:chOff x="564997" y="4889284"/>
            <a:chExt cx="11166252" cy="1176989"/>
          </a:xfrm>
        </p:grpSpPr>
        <p:sp>
          <p:nvSpPr>
            <p:cNvPr id="53" name="矩形 52">
              <a:extLst>
                <a:ext uri="{FF2B5EF4-FFF2-40B4-BE49-F238E27FC236}">
                  <a16:creationId xmlns:a16="http://schemas.microsoft.com/office/drawing/2014/main" id="{484809D4-C419-BE44-9A77-B8DB287CE60E}"/>
                </a:ext>
              </a:extLst>
            </p:cNvPr>
            <p:cNvSpPr/>
            <p:nvPr/>
          </p:nvSpPr>
          <p:spPr>
            <a:xfrm>
              <a:off x="564997" y="4899159"/>
              <a:ext cx="11062006" cy="1167114"/>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1400" dirty="0">
                <a:solidFill>
                  <a:schemeClr val="tx1"/>
                </a:solidFill>
                <a:latin typeface="Ayuthaya" pitchFamily="2" charset="-34"/>
                <a:ea typeface="Ayuthaya" pitchFamily="2" charset="-34"/>
                <a:cs typeface="Ayuthaya" pitchFamily="2" charset="-34"/>
              </a:endParaRPr>
            </a:p>
          </p:txBody>
        </p:sp>
        <p:sp>
          <p:nvSpPr>
            <p:cNvPr id="51" name="文本框 50">
              <a:extLst>
                <a:ext uri="{FF2B5EF4-FFF2-40B4-BE49-F238E27FC236}">
                  <a16:creationId xmlns:a16="http://schemas.microsoft.com/office/drawing/2014/main" id="{9DC68D0A-E608-E54B-BDF3-28E10438F77C}"/>
                </a:ext>
              </a:extLst>
            </p:cNvPr>
            <p:cNvSpPr txBox="1"/>
            <p:nvPr/>
          </p:nvSpPr>
          <p:spPr>
            <a:xfrm>
              <a:off x="1367051" y="5035671"/>
              <a:ext cx="2616422" cy="792781"/>
            </a:xfrm>
            <a:prstGeom prst="rect">
              <a:avLst/>
            </a:prstGeom>
            <a:noFill/>
          </p:spPr>
          <p:txBody>
            <a:bodyPr wrap="none" rtlCol="0">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rPr>
                <a:t>pkt </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t>
              </a:r>
              <a:r>
                <a:rPr kumimoji="1" lang="en-US" altLang="zh-CN" sz="1600" dirty="0">
                  <a:highlight>
                    <a:srgbClr val="C0C0C0"/>
                  </a:highlight>
                  <a:latin typeface="Calibri" panose="020F0502020204030204" pitchFamily="34" charset="0"/>
                  <a:ea typeface="Ayuthaya" pitchFamily="2" charset="-34"/>
                  <a:cs typeface="Calibri" panose="020F0502020204030204" pitchFamily="34" charset="0"/>
                  <a:sym typeface="Wingdings" pitchFamily="2" charset="2"/>
                </a:rPr>
                <a:t>pkt[0..4]</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pkt[5] (X | Y);</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assert(pkt[5] = 0)</a:t>
              </a:r>
            </a:p>
          </p:txBody>
        </p:sp>
        <p:sp>
          <p:nvSpPr>
            <p:cNvPr id="52" name="文本框 51">
              <a:extLst>
                <a:ext uri="{FF2B5EF4-FFF2-40B4-BE49-F238E27FC236}">
                  <a16:creationId xmlns:a16="http://schemas.microsoft.com/office/drawing/2014/main" id="{C2F609AB-9F3C-5A4F-ACFE-B91E325EBF74}"/>
                </a:ext>
              </a:extLst>
            </p:cNvPr>
            <p:cNvSpPr txBox="1"/>
            <p:nvPr/>
          </p:nvSpPr>
          <p:spPr>
            <a:xfrm>
              <a:off x="4685809" y="4889284"/>
              <a:ext cx="7045440" cy="116211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X    pkt[6] pkt[7];                  Y    pkt[6] </a:t>
              </a:r>
              <a:r>
                <a:rPr kumimoji="1" lang="en-US" altLang="zh-CN" sz="1600" dirty="0">
                  <a:highlight>
                    <a:srgbClr val="C0C0C0"/>
                  </a:highlight>
                  <a:latin typeface="Calibri" panose="020F0502020204030204" pitchFamily="34" charset="0"/>
                  <a:ea typeface="Ayuthaya" pitchFamily="2" charset="-34"/>
                  <a:cs typeface="Calibri" panose="020F0502020204030204" pitchFamily="34" charset="0"/>
                  <a:sym typeface="Wingdings" pitchFamily="2" charset="2"/>
                </a:rPr>
                <a:t>pkt[7]</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pkt[8];</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6</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- 1 = 0</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a:t>
              </a:r>
            </a:p>
            <a:p>
              <a:pPr>
                <a:lnSpc>
                  <a:spcPct val="150000"/>
                </a:lnSpc>
              </a:pP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7</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                     assert(</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pkt[</a:t>
              </a:r>
              <a:r>
                <a:rPr kumimoji="1" lang="en-US" altLang="zh-CN" sz="1600" b="1" dirty="0">
                  <a:solidFill>
                    <a:srgbClr val="FF0000"/>
                  </a:solidFill>
                  <a:latin typeface="Calibri" panose="020F0502020204030204" pitchFamily="34" charset="0"/>
                  <a:ea typeface="Ayuthaya" pitchFamily="2" charset="-34"/>
                  <a:cs typeface="Calibri" panose="020F0502020204030204" pitchFamily="34" charset="0"/>
                </a:rPr>
                <a:t>8</a:t>
              </a:r>
              <a:r>
                <a:rPr kumimoji="1" lang="en-US" altLang="zh-CN" sz="1600" dirty="0">
                  <a:solidFill>
                    <a:schemeClr val="tx1"/>
                  </a:solidFill>
                  <a:latin typeface="Calibri" panose="020F0502020204030204" pitchFamily="34" charset="0"/>
                  <a:ea typeface="Ayuthaya" pitchFamily="2" charset="-34"/>
                  <a:cs typeface="Calibri" panose="020F0502020204030204" pitchFamily="34" charset="0"/>
                </a:rPr>
                <a:t>] ≠ 0</a:t>
              </a:r>
              <a:r>
                <a:rPr kumimoji="1" lang="en-US" altLang="zh-CN" sz="1600" dirty="0">
                  <a:latin typeface="Calibri" panose="020F0502020204030204" pitchFamily="34" charset="0"/>
                  <a:ea typeface="Ayuthaya" pitchFamily="2" charset="-34"/>
                  <a:cs typeface="Calibri" panose="020F0502020204030204" pitchFamily="34" charset="0"/>
                  <a:sym typeface="Wingdings" pitchFamily="2" charset="2"/>
                </a:rPr>
                <a:t>)</a:t>
              </a:r>
              <a:endParaRPr lang="zh-CN" altLang="en-US" sz="1600" dirty="0">
                <a:latin typeface="Calibri" panose="020F0502020204030204" pitchFamily="34" charset="0"/>
                <a:cs typeface="Calibri" panose="020F0502020204030204" pitchFamily="34" charset="0"/>
              </a:endParaRPr>
            </a:p>
          </p:txBody>
        </p:sp>
      </p:grpSp>
      <p:cxnSp>
        <p:nvCxnSpPr>
          <p:cNvPr id="54" name="直线连接符 53">
            <a:extLst>
              <a:ext uri="{FF2B5EF4-FFF2-40B4-BE49-F238E27FC236}">
                <a16:creationId xmlns:a16="http://schemas.microsoft.com/office/drawing/2014/main" id="{0FD19BB0-CA2A-CA4F-AAB0-2E47D3AFF7DB}"/>
              </a:ext>
            </a:extLst>
          </p:cNvPr>
          <p:cNvCxnSpPr>
            <a:cxnSpLocks/>
          </p:cNvCxnSpPr>
          <p:nvPr/>
        </p:nvCxnSpPr>
        <p:spPr>
          <a:xfrm>
            <a:off x="2381503" y="4349829"/>
            <a:ext cx="1112703"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55" name="直线连接符 54">
            <a:extLst>
              <a:ext uri="{FF2B5EF4-FFF2-40B4-BE49-F238E27FC236}">
                <a16:creationId xmlns:a16="http://schemas.microsoft.com/office/drawing/2014/main" id="{D37CB40F-B729-F84D-8A0E-FA4AA7915064}"/>
              </a:ext>
            </a:extLst>
          </p:cNvPr>
          <p:cNvCxnSpPr>
            <a:cxnSpLocks/>
          </p:cNvCxnSpPr>
          <p:nvPr/>
        </p:nvCxnSpPr>
        <p:spPr>
          <a:xfrm>
            <a:off x="4124323" y="4349829"/>
            <a:ext cx="2449732"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56" name="直线连接符 55">
            <a:extLst>
              <a:ext uri="{FF2B5EF4-FFF2-40B4-BE49-F238E27FC236}">
                <a16:creationId xmlns:a16="http://schemas.microsoft.com/office/drawing/2014/main" id="{ADEF863C-9579-7547-84D3-608A6551C1AF}"/>
              </a:ext>
            </a:extLst>
          </p:cNvPr>
          <p:cNvCxnSpPr>
            <a:cxnSpLocks/>
          </p:cNvCxnSpPr>
          <p:nvPr/>
        </p:nvCxnSpPr>
        <p:spPr>
          <a:xfrm>
            <a:off x="7101913" y="4346156"/>
            <a:ext cx="3104601"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57" name="直线箭头连接符 56">
            <a:extLst>
              <a:ext uri="{FF2B5EF4-FFF2-40B4-BE49-F238E27FC236}">
                <a16:creationId xmlns:a16="http://schemas.microsoft.com/office/drawing/2014/main" id="{8789943E-2995-524C-87F0-FA983809C170}"/>
              </a:ext>
            </a:extLst>
          </p:cNvPr>
          <p:cNvCxnSpPr>
            <a:cxnSpLocks/>
          </p:cNvCxnSpPr>
          <p:nvPr/>
        </p:nvCxnSpPr>
        <p:spPr>
          <a:xfrm flipH="1">
            <a:off x="2897436" y="4349829"/>
            <a:ext cx="105646" cy="685842"/>
          </a:xfrm>
          <a:prstGeom prst="straightConnector1">
            <a:avLst/>
          </a:prstGeom>
          <a:noFill/>
          <a:ln w="12700" cap="flat">
            <a:solidFill>
              <a:srgbClr val="0432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8" name="直线箭头连接符 57">
            <a:extLst>
              <a:ext uri="{FF2B5EF4-FFF2-40B4-BE49-F238E27FC236}">
                <a16:creationId xmlns:a16="http://schemas.microsoft.com/office/drawing/2014/main" id="{F0FDED29-9402-0B4A-AC8B-F92373B3A693}"/>
              </a:ext>
            </a:extLst>
          </p:cNvPr>
          <p:cNvCxnSpPr>
            <a:cxnSpLocks/>
          </p:cNvCxnSpPr>
          <p:nvPr/>
        </p:nvCxnSpPr>
        <p:spPr>
          <a:xfrm>
            <a:off x="5176933" y="4349829"/>
            <a:ext cx="416262" cy="685842"/>
          </a:xfrm>
          <a:prstGeom prst="straightConnector1">
            <a:avLst/>
          </a:prstGeom>
          <a:noFill/>
          <a:ln w="12700" cap="flat">
            <a:solidFill>
              <a:srgbClr val="0432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直线箭头连接符 60">
            <a:extLst>
              <a:ext uri="{FF2B5EF4-FFF2-40B4-BE49-F238E27FC236}">
                <a16:creationId xmlns:a16="http://schemas.microsoft.com/office/drawing/2014/main" id="{603CF9CB-7644-114E-B6BA-431BDF21A570}"/>
              </a:ext>
            </a:extLst>
          </p:cNvPr>
          <p:cNvCxnSpPr>
            <a:cxnSpLocks/>
          </p:cNvCxnSpPr>
          <p:nvPr/>
        </p:nvCxnSpPr>
        <p:spPr>
          <a:xfrm>
            <a:off x="8030164" y="4346156"/>
            <a:ext cx="624049" cy="689515"/>
          </a:xfrm>
          <a:prstGeom prst="straightConnector1">
            <a:avLst/>
          </a:prstGeom>
          <a:noFill/>
          <a:ln w="12700" cap="flat">
            <a:solidFill>
              <a:srgbClr val="0432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65" name="矩形 64">
            <a:extLst>
              <a:ext uri="{FF2B5EF4-FFF2-40B4-BE49-F238E27FC236}">
                <a16:creationId xmlns:a16="http://schemas.microsoft.com/office/drawing/2014/main" id="{2B9F2FD1-06C4-0640-9300-4BD8DA754B47}"/>
              </a:ext>
            </a:extLst>
          </p:cNvPr>
          <p:cNvSpPr/>
          <p:nvPr/>
        </p:nvSpPr>
        <p:spPr>
          <a:xfrm>
            <a:off x="400279" y="2481405"/>
            <a:ext cx="11391441" cy="1200839"/>
          </a:xfrm>
          <a:prstGeom prst="rect">
            <a:avLst/>
          </a:prstGeom>
          <a:solidFill>
            <a:srgbClr val="FFFFFF">
              <a:alpha val="86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a:ln>
                <a:noFill/>
              </a:ln>
              <a:solidFill>
                <a:srgbClr val="000000"/>
              </a:solidFill>
              <a:effectLst/>
              <a:uFillTx/>
              <a:latin typeface="+mn-lt"/>
              <a:ea typeface="+mn-ea"/>
              <a:cs typeface="+mn-cs"/>
              <a:sym typeface="等线"/>
            </a:endParaRPr>
          </a:p>
        </p:txBody>
      </p:sp>
    </p:spTree>
    <p:extLst>
      <p:ext uri="{BB962C8B-B14F-4D97-AF65-F5344CB8AC3E}">
        <p14:creationId xmlns:p14="http://schemas.microsoft.com/office/powerpoint/2010/main" val="235902185"/>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E3AD9-DC3F-204C-B0AB-D9E670D96877}"/>
              </a:ext>
            </a:extLst>
          </p:cNvPr>
          <p:cNvSpPr>
            <a:spLocks noGrp="1"/>
          </p:cNvSpPr>
          <p:nvPr>
            <p:ph type="title"/>
          </p:nvPr>
        </p:nvSpPr>
        <p:spPr/>
        <p:txBody>
          <a:bodyPr/>
          <a:lstStyle/>
          <a:p>
            <a:r>
              <a:rPr kumimoji="1" lang="en-US" altLang="zh-CN" dirty="0">
                <a:latin typeface="Helvetica" pitchFamily="2" charset="0"/>
              </a:rPr>
              <a:t>Challenge - II</a:t>
            </a:r>
            <a:endParaRPr kumimoji="1" lang="zh-CN" altLang="en-US" dirty="0"/>
          </a:p>
        </p:txBody>
      </p:sp>
      <p:sp>
        <p:nvSpPr>
          <p:cNvPr id="4" name="灯片编号占位符 3">
            <a:extLst>
              <a:ext uri="{FF2B5EF4-FFF2-40B4-BE49-F238E27FC236}">
                <a16:creationId xmlns:a16="http://schemas.microsoft.com/office/drawing/2014/main" id="{C2512AA7-D10C-DF44-A2BA-3D451B856798}"/>
              </a:ext>
            </a:extLst>
          </p:cNvPr>
          <p:cNvSpPr>
            <a:spLocks noGrp="1"/>
          </p:cNvSpPr>
          <p:nvPr>
            <p:ph type="sldNum" sz="quarter" idx="2"/>
          </p:nvPr>
        </p:nvSpPr>
        <p:spPr/>
        <p:txBody>
          <a:bodyPr/>
          <a:lstStyle/>
          <a:p>
            <a:fld id="{86CB4B4D-7CA3-9044-876B-883B54F8677D}" type="slidenum">
              <a:rPr lang="en-US" altLang="zh-CN" smtClean="0"/>
              <a:t>52</a:t>
            </a:fld>
            <a:endParaRPr lang="zh-CN" altLang="en-US"/>
          </a:p>
        </p:txBody>
      </p:sp>
      <p:sp>
        <p:nvSpPr>
          <p:cNvPr id="5" name="矩形 4">
            <a:extLst>
              <a:ext uri="{FF2B5EF4-FFF2-40B4-BE49-F238E27FC236}">
                <a16:creationId xmlns:a16="http://schemas.microsoft.com/office/drawing/2014/main" id="{353F73E6-F71D-F14B-945B-AD9EFFFFC87D}"/>
              </a:ext>
            </a:extLst>
          </p:cNvPr>
          <p:cNvSpPr/>
          <p:nvPr/>
        </p:nvSpPr>
        <p:spPr>
          <a:xfrm>
            <a:off x="564997" y="1690687"/>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6" name="矩形 5">
            <a:extLst>
              <a:ext uri="{FF2B5EF4-FFF2-40B4-BE49-F238E27FC236}">
                <a16:creationId xmlns:a16="http://schemas.microsoft.com/office/drawing/2014/main" id="{D84BAABA-9776-C043-B151-38BDFD09FCCB}"/>
              </a:ext>
            </a:extLst>
          </p:cNvPr>
          <p:cNvSpPr/>
          <p:nvPr/>
        </p:nvSpPr>
        <p:spPr>
          <a:xfrm>
            <a:off x="6207510" y="1690687"/>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sp>
        <p:nvSpPr>
          <p:cNvPr id="43" name="矩形 42">
            <a:extLst>
              <a:ext uri="{FF2B5EF4-FFF2-40B4-BE49-F238E27FC236}">
                <a16:creationId xmlns:a16="http://schemas.microsoft.com/office/drawing/2014/main" id="{5E1040DC-E302-9E4E-ADD8-65A5E35F24C9}"/>
              </a:ext>
            </a:extLst>
          </p:cNvPr>
          <p:cNvSpPr/>
          <p:nvPr/>
        </p:nvSpPr>
        <p:spPr>
          <a:xfrm>
            <a:off x="564997" y="2807805"/>
            <a:ext cx="11062006"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yuthaya" pitchFamily="2" charset="-34"/>
                <a:ea typeface="Ayuthaya" pitchFamily="2" charset="-34"/>
                <a:cs typeface="Ayuthaya" pitchFamily="2" charset="-34"/>
              </a:rPr>
              <a:t>{  (pkt[</a:t>
            </a:r>
            <a:r>
              <a:rPr kumimoji="1" lang="en-US" altLang="zh-CN" sz="1400" b="1" dirty="0">
                <a:solidFill>
                  <a:srgbClr val="FF0000"/>
                </a:solidFill>
                <a:latin typeface="Ayuthaya" pitchFamily="2" charset="-34"/>
                <a:ea typeface="Ayuthaya" pitchFamily="2" charset="-34"/>
                <a:cs typeface="Ayuthaya" pitchFamily="2" charset="-34"/>
              </a:rPr>
              <a:t>7</a:t>
            </a:r>
            <a:r>
              <a:rPr kumimoji="1" lang="en-US" altLang="zh-CN" sz="1400" dirty="0">
                <a:solidFill>
                  <a:schemeClr val="tx1"/>
                </a:solidFill>
                <a:latin typeface="Ayuthaya" pitchFamily="2" charset="-34"/>
                <a:ea typeface="Ayuthaya" pitchFamily="2" charset="-34"/>
                <a:cs typeface="Ayuthaya" pitchFamily="2" charset="-34"/>
              </a:rPr>
              <a:t>] = 0 ∧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(pkt[</a:t>
            </a:r>
            <a:r>
              <a:rPr kumimoji="1" lang="en-US" altLang="zh-CN" sz="1400" b="1" dirty="0">
                <a:solidFill>
                  <a:srgbClr val="FF0000"/>
                </a:solidFill>
                <a:latin typeface="Ayuthaya" pitchFamily="2" charset="-34"/>
                <a:ea typeface="Ayuthaya" pitchFamily="2" charset="-34"/>
                <a:cs typeface="Ayuthaya" pitchFamily="2" charset="-34"/>
              </a:rPr>
              <a:t>8</a:t>
            </a:r>
            <a:r>
              <a:rPr kumimoji="1" lang="en-US" altLang="zh-CN" sz="1400" dirty="0">
                <a:solidFill>
                  <a:schemeClr val="tx1"/>
                </a:solidFill>
                <a:latin typeface="Ayuthaya" pitchFamily="2" charset="-34"/>
                <a:ea typeface="Ayuthaya" pitchFamily="2" charset="-34"/>
                <a:cs typeface="Ayuthaya" pitchFamily="2" charset="-34"/>
              </a:rPr>
              <a:t>] ≠ 0 ∧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 pkt[</a:t>
            </a:r>
            <a:r>
              <a:rPr kumimoji="1" lang="en-US" altLang="zh-CN" sz="1400" b="1" dirty="0">
                <a:solidFill>
                  <a:srgbClr val="FF0000"/>
                </a:solidFill>
                <a:latin typeface="Ayuthaya" pitchFamily="2" charset="-34"/>
                <a:ea typeface="Ayuthaya" pitchFamily="2" charset="-34"/>
                <a:cs typeface="Ayuthaya" pitchFamily="2" charset="-34"/>
              </a:rPr>
              <a:t>5</a:t>
            </a:r>
            <a:r>
              <a:rPr kumimoji="1" lang="en-US" altLang="zh-CN" sz="1400" dirty="0">
                <a:solidFill>
                  <a:schemeClr val="tx1"/>
                </a:solidFill>
                <a:latin typeface="Ayuthaya" pitchFamily="2" charset="-34"/>
                <a:ea typeface="Ayuthaya" pitchFamily="2" charset="-34"/>
                <a:cs typeface="Ayuthaya" pitchFamily="2" charset="-34"/>
              </a:rPr>
              <a:t>] = 0 </a:t>
            </a:r>
          </a:p>
        </p:txBody>
      </p:sp>
      <p:sp>
        <p:nvSpPr>
          <p:cNvPr id="46" name="任意形状 45">
            <a:extLst>
              <a:ext uri="{FF2B5EF4-FFF2-40B4-BE49-F238E27FC236}">
                <a16:creationId xmlns:a16="http://schemas.microsoft.com/office/drawing/2014/main" id="{392411D1-DABD-D049-9DA5-61D3B6118587}"/>
              </a:ext>
            </a:extLst>
          </p:cNvPr>
          <p:cNvSpPr/>
          <p:nvPr/>
        </p:nvSpPr>
        <p:spPr>
          <a:xfrm flipV="1">
            <a:off x="2675262" y="2655066"/>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7" name="任意形状 46">
            <a:extLst>
              <a:ext uri="{FF2B5EF4-FFF2-40B4-BE49-F238E27FC236}">
                <a16:creationId xmlns:a16="http://schemas.microsoft.com/office/drawing/2014/main" id="{16595822-CAC5-6A40-86E6-DE64E6F1CABF}"/>
              </a:ext>
            </a:extLst>
          </p:cNvPr>
          <p:cNvSpPr/>
          <p:nvPr/>
        </p:nvSpPr>
        <p:spPr>
          <a:xfrm flipV="1">
            <a:off x="6342042" y="2641055"/>
            <a:ext cx="1456063" cy="28801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sp>
        <p:nvSpPr>
          <p:cNvPr id="48" name="任意形状 47">
            <a:extLst>
              <a:ext uri="{FF2B5EF4-FFF2-40B4-BE49-F238E27FC236}">
                <a16:creationId xmlns:a16="http://schemas.microsoft.com/office/drawing/2014/main" id="{B3833D97-AA2F-0448-A0AB-F76E972F20F6}"/>
              </a:ext>
            </a:extLst>
          </p:cNvPr>
          <p:cNvSpPr/>
          <p:nvPr/>
        </p:nvSpPr>
        <p:spPr>
          <a:xfrm>
            <a:off x="5199962" y="3280777"/>
            <a:ext cx="4689512" cy="290106"/>
          </a:xfrm>
          <a:custGeom>
            <a:avLst/>
            <a:gdLst>
              <a:gd name="connsiteX0" fmla="*/ 7888077 w 7888077"/>
              <a:gd name="connsiteY0" fmla="*/ 22033 h 440721"/>
              <a:gd name="connsiteX1" fmla="*/ 3690651 w 7888077"/>
              <a:gd name="connsiteY1" fmla="*/ 440674 h 440721"/>
              <a:gd name="connsiteX2" fmla="*/ 0 w 7888077"/>
              <a:gd name="connsiteY2" fmla="*/ 0 h 440721"/>
            </a:gdLst>
            <a:ahLst/>
            <a:cxnLst>
              <a:cxn ang="0">
                <a:pos x="connsiteX0" y="connsiteY0"/>
              </a:cxn>
              <a:cxn ang="0">
                <a:pos x="connsiteX1" y="connsiteY1"/>
              </a:cxn>
              <a:cxn ang="0">
                <a:pos x="connsiteX2" y="connsiteY2"/>
              </a:cxn>
            </a:cxnLst>
            <a:rect l="l" t="t" r="r" b="b"/>
            <a:pathLst>
              <a:path w="7888077" h="440721">
                <a:moveTo>
                  <a:pt x="7888077" y="22033"/>
                </a:moveTo>
                <a:cubicBezTo>
                  <a:pt x="6446703" y="233189"/>
                  <a:pt x="5005330" y="444346"/>
                  <a:pt x="3690651" y="440674"/>
                </a:cubicBezTo>
                <a:cubicBezTo>
                  <a:pt x="2375971" y="437002"/>
                  <a:pt x="815248" y="156072"/>
                  <a:pt x="0" y="0"/>
                </a:cubicBezTo>
              </a:path>
            </a:pathLst>
          </a:custGeom>
          <a:noFill/>
          <a:ln w="19050" cap="flat">
            <a:solidFill>
              <a:srgbClr val="FF0000"/>
            </a:solidFill>
            <a:prstDash val="solid"/>
            <a:miter lim="800000"/>
            <a:headEnd type="arrow" w="sm" len="lg"/>
            <a:tailEnd type="arrow" w="sm" len="lg"/>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91439" tIns="45719" rIns="91439" bIns="45719" numCol="1" spcCol="38100" rtlCol="0" anchor="t">
            <a:noAutofit/>
          </a:bodyPr>
          <a:lstStyle/>
          <a:p>
            <a:pPr marL="0" marR="0" indent="0" algn="l" defTabSz="914400" rtl="0" fontAlgn="auto" latinLnBrk="1"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endParaRPr>
          </a:p>
        </p:txBody>
      </p:sp>
      <p:cxnSp>
        <p:nvCxnSpPr>
          <p:cNvPr id="8" name="直线连接符 7">
            <a:extLst>
              <a:ext uri="{FF2B5EF4-FFF2-40B4-BE49-F238E27FC236}">
                <a16:creationId xmlns:a16="http://schemas.microsoft.com/office/drawing/2014/main" id="{443AF246-0D53-7340-97B0-7051C0C0603C}"/>
              </a:ext>
            </a:extLst>
          </p:cNvPr>
          <p:cNvCxnSpPr>
            <a:cxnSpLocks/>
          </p:cNvCxnSpPr>
          <p:nvPr/>
        </p:nvCxnSpPr>
        <p:spPr>
          <a:xfrm>
            <a:off x="1817784" y="3249977"/>
            <a:ext cx="7227064"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49" name="直线连接符 48">
            <a:extLst>
              <a:ext uri="{FF2B5EF4-FFF2-40B4-BE49-F238E27FC236}">
                <a16:creationId xmlns:a16="http://schemas.microsoft.com/office/drawing/2014/main" id="{CB7CFD51-3C22-C14A-AB12-E86B060D45AD}"/>
              </a:ext>
            </a:extLst>
          </p:cNvPr>
          <p:cNvCxnSpPr>
            <a:cxnSpLocks/>
          </p:cNvCxnSpPr>
          <p:nvPr/>
        </p:nvCxnSpPr>
        <p:spPr>
          <a:xfrm>
            <a:off x="9331287" y="3249977"/>
            <a:ext cx="1101686"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sp>
        <p:nvSpPr>
          <p:cNvPr id="50" name="矩形 49">
            <a:extLst>
              <a:ext uri="{FF2B5EF4-FFF2-40B4-BE49-F238E27FC236}">
                <a16:creationId xmlns:a16="http://schemas.microsoft.com/office/drawing/2014/main" id="{8440A20B-890F-EC47-B4FC-C2911790775D}"/>
              </a:ext>
            </a:extLst>
          </p:cNvPr>
          <p:cNvSpPr/>
          <p:nvPr/>
        </p:nvSpPr>
        <p:spPr>
          <a:xfrm>
            <a:off x="564997" y="3899076"/>
            <a:ext cx="11062006" cy="576000"/>
          </a:xfrm>
          <a:prstGeom prst="rect">
            <a:avLst/>
          </a:prstGeom>
          <a:solidFill>
            <a:schemeClr val="tx2">
              <a:lumMod val="20000"/>
              <a:lumOff val="80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400" dirty="0">
                <a:solidFill>
                  <a:schemeClr val="tx1"/>
                </a:solidFill>
                <a:latin typeface="Ayuthaya" pitchFamily="2" charset="-34"/>
                <a:ea typeface="Ayuthaya" pitchFamily="2" charset="-34"/>
                <a:cs typeface="Ayuthaya" pitchFamily="2" charset="-34"/>
              </a:rPr>
              <a:t>pkt[</a:t>
            </a:r>
            <a:r>
              <a:rPr kumimoji="1" lang="en-US" altLang="zh-CN" sz="1400" b="1" dirty="0">
                <a:solidFill>
                  <a:srgbClr val="FF0000"/>
                </a:solidFill>
                <a:latin typeface="Ayuthaya" pitchFamily="2" charset="-34"/>
                <a:ea typeface="Ayuthaya" pitchFamily="2" charset="-34"/>
                <a:cs typeface="Ayuthaya" pitchFamily="2" charset="-34"/>
              </a:rPr>
              <a:t>5</a:t>
            </a:r>
            <a:r>
              <a:rPr kumimoji="1" lang="en-US" altLang="zh-CN" sz="1400" dirty="0">
                <a:solidFill>
                  <a:schemeClr val="tx1"/>
                </a:solidFill>
                <a:latin typeface="Ayuthaya" pitchFamily="2" charset="-34"/>
                <a:ea typeface="Ayuthaya" pitchFamily="2" charset="-34"/>
                <a:cs typeface="Ayuthaya" pitchFamily="2" charset="-34"/>
              </a:rPr>
              <a:t>] = 0 ∧</a:t>
            </a:r>
            <a:r>
              <a:rPr kumimoji="1" lang="zh-CN" altLang="en-US" sz="1400" dirty="0">
                <a:solidFill>
                  <a:schemeClr val="tx1"/>
                </a:solidFill>
                <a:latin typeface="Ayuthaya" pitchFamily="2" charset="-34"/>
                <a:ea typeface="Ayuthaya" pitchFamily="2" charset="-34"/>
                <a:cs typeface="Ayuthaya" pitchFamily="2" charset="-34"/>
              </a:rPr>
              <a:t> </a:t>
            </a:r>
            <a:r>
              <a:rPr kumimoji="1" lang="en-US" altLang="zh-CN" sz="1400" dirty="0">
                <a:solidFill>
                  <a:schemeClr val="tx1"/>
                </a:solidFill>
                <a:latin typeface="Ayuthaya" pitchFamily="2" charset="-34"/>
                <a:ea typeface="Ayuthaya" pitchFamily="2" charset="-34"/>
                <a:cs typeface="Ayuthaya" pitchFamily="2" charset="-34"/>
              </a:rPr>
              <a:t>{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pkt[</a:t>
            </a:r>
            <a:r>
              <a:rPr kumimoji="1" lang="en-US" altLang="zh-CN" sz="1400" b="1" dirty="0">
                <a:solidFill>
                  <a:srgbClr val="FF0000"/>
                </a:solidFill>
                <a:latin typeface="Ayuthaya" pitchFamily="2" charset="-34"/>
                <a:ea typeface="Ayuthaya" pitchFamily="2" charset="-34"/>
                <a:cs typeface="Ayuthaya" pitchFamily="2" charset="-34"/>
              </a:rPr>
              <a:t>7</a:t>
            </a:r>
            <a:r>
              <a:rPr kumimoji="1" lang="en-US" altLang="zh-CN" sz="1400" dirty="0">
                <a:solidFill>
                  <a:schemeClr val="tx1"/>
                </a:solidFill>
                <a:latin typeface="Ayuthaya" pitchFamily="2" charset="-34"/>
                <a:ea typeface="Ayuthaya" pitchFamily="2" charset="-34"/>
                <a:cs typeface="Ayuthaya" pitchFamily="2" charset="-34"/>
              </a:rPr>
              <a:t>] = 0)  ∨ (pkt[</a:t>
            </a:r>
            <a:r>
              <a:rPr kumimoji="1" lang="en-US" altLang="zh-CN" sz="1400" b="1" dirty="0">
                <a:solidFill>
                  <a:srgbClr val="FF0000"/>
                </a:solidFill>
                <a:latin typeface="Ayuthaya" pitchFamily="2" charset="-34"/>
                <a:ea typeface="Ayuthaya" pitchFamily="2" charset="-34"/>
                <a:cs typeface="Ayuthaya" pitchFamily="2" charset="-34"/>
              </a:rPr>
              <a:t>6</a:t>
            </a:r>
            <a:r>
              <a:rPr kumimoji="1" lang="en-US" altLang="zh-CN" sz="1400" dirty="0">
                <a:solidFill>
                  <a:schemeClr val="tx1"/>
                </a:solidFill>
                <a:latin typeface="Ayuthaya" pitchFamily="2" charset="-34"/>
                <a:ea typeface="Ayuthaya" pitchFamily="2" charset="-34"/>
                <a:cs typeface="Ayuthaya" pitchFamily="2" charset="-34"/>
              </a:rPr>
              <a:t>] - 1 = 0 ∧ pkt[</a:t>
            </a:r>
            <a:r>
              <a:rPr kumimoji="1" lang="en-US" altLang="zh-CN" sz="1400" b="1" dirty="0">
                <a:solidFill>
                  <a:srgbClr val="FF0000"/>
                </a:solidFill>
                <a:latin typeface="Ayuthaya" pitchFamily="2" charset="-34"/>
                <a:ea typeface="Ayuthaya" pitchFamily="2" charset="-34"/>
                <a:cs typeface="Ayuthaya" pitchFamily="2" charset="-34"/>
              </a:rPr>
              <a:t>8</a:t>
            </a:r>
            <a:r>
              <a:rPr kumimoji="1" lang="en-US" altLang="zh-CN" sz="1400" dirty="0">
                <a:solidFill>
                  <a:schemeClr val="tx1"/>
                </a:solidFill>
                <a:latin typeface="Ayuthaya" pitchFamily="2" charset="-34"/>
                <a:ea typeface="Ayuthaya" pitchFamily="2" charset="-34"/>
                <a:cs typeface="Ayuthaya" pitchFamily="2" charset="-34"/>
              </a:rPr>
              <a:t>] ≠ 0)  }</a:t>
            </a:r>
          </a:p>
        </p:txBody>
      </p:sp>
      <p:grpSp>
        <p:nvGrpSpPr>
          <p:cNvPr id="66" name="组合 65">
            <a:extLst>
              <a:ext uri="{FF2B5EF4-FFF2-40B4-BE49-F238E27FC236}">
                <a16:creationId xmlns:a16="http://schemas.microsoft.com/office/drawing/2014/main" id="{79092075-4D1D-0542-9FA3-6E6762D6AA6C}"/>
              </a:ext>
            </a:extLst>
          </p:cNvPr>
          <p:cNvGrpSpPr/>
          <p:nvPr/>
        </p:nvGrpSpPr>
        <p:grpSpPr>
          <a:xfrm>
            <a:off x="564997" y="4899159"/>
            <a:ext cx="11062006" cy="1167114"/>
            <a:chOff x="564997" y="4899159"/>
            <a:chExt cx="11062006" cy="1167114"/>
          </a:xfrm>
        </p:grpSpPr>
        <p:sp>
          <p:nvSpPr>
            <p:cNvPr id="53" name="矩形 52">
              <a:extLst>
                <a:ext uri="{FF2B5EF4-FFF2-40B4-BE49-F238E27FC236}">
                  <a16:creationId xmlns:a16="http://schemas.microsoft.com/office/drawing/2014/main" id="{484809D4-C419-BE44-9A77-B8DB287CE60E}"/>
                </a:ext>
              </a:extLst>
            </p:cNvPr>
            <p:cNvSpPr/>
            <p:nvPr/>
          </p:nvSpPr>
          <p:spPr>
            <a:xfrm>
              <a:off x="564997" y="4899159"/>
              <a:ext cx="11062006" cy="1167114"/>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zh-CN" sz="1400" dirty="0">
                <a:solidFill>
                  <a:schemeClr val="tx1"/>
                </a:solidFill>
                <a:latin typeface="Ayuthaya" pitchFamily="2" charset="-34"/>
                <a:ea typeface="Ayuthaya" pitchFamily="2" charset="-34"/>
                <a:cs typeface="Ayuthaya" pitchFamily="2" charset="-34"/>
              </a:endParaRPr>
            </a:p>
          </p:txBody>
        </p:sp>
        <p:sp>
          <p:nvSpPr>
            <p:cNvPr id="51" name="文本框 50">
              <a:extLst>
                <a:ext uri="{FF2B5EF4-FFF2-40B4-BE49-F238E27FC236}">
                  <a16:creationId xmlns:a16="http://schemas.microsoft.com/office/drawing/2014/main" id="{9DC68D0A-E608-E54B-BDF3-28E10438F77C}"/>
                </a:ext>
              </a:extLst>
            </p:cNvPr>
            <p:cNvSpPr txBox="1"/>
            <p:nvPr/>
          </p:nvSpPr>
          <p:spPr>
            <a:xfrm>
              <a:off x="968950" y="5035671"/>
              <a:ext cx="3114955" cy="613117"/>
            </a:xfrm>
            <a:prstGeom prst="rect">
              <a:avLst/>
            </a:prstGeom>
            <a:noFill/>
          </p:spPr>
          <p:txBody>
            <a:bodyPr wrap="none" rtlCol="0">
              <a:spAutoFit/>
            </a:bodyPr>
            <a:lstStyle/>
            <a:p>
              <a:pPr>
                <a:lnSpc>
                  <a:spcPct val="150000"/>
                </a:lnSpc>
              </a:pPr>
              <a:r>
                <a:rPr kumimoji="1" lang="en-US" altLang="zh-CN" sz="1200" dirty="0">
                  <a:latin typeface="Ayuthaya" pitchFamily="2" charset="-34"/>
                  <a:ea typeface="Ayuthaya" pitchFamily="2" charset="-34"/>
                  <a:cs typeface="Ayuthaya" pitchFamily="2" charset="-34"/>
                </a:rPr>
                <a:t>pkt </a:t>
              </a:r>
              <a:r>
                <a:rPr kumimoji="1" lang="en-US" altLang="zh-CN" sz="1200" dirty="0">
                  <a:latin typeface="Ayuthaya" pitchFamily="2" charset="-34"/>
                  <a:ea typeface="Ayuthaya" pitchFamily="2" charset="-34"/>
                  <a:cs typeface="Ayuthaya" pitchFamily="2" charset="-34"/>
                  <a:sym typeface="Wingdings" pitchFamily="2" charset="2"/>
                </a:rPr>
                <a:t> </a:t>
              </a:r>
              <a:r>
                <a:rPr kumimoji="1" lang="en-US" altLang="zh-CN" sz="1200" dirty="0">
                  <a:highlight>
                    <a:srgbClr val="C0C0C0"/>
                  </a:highlight>
                  <a:latin typeface="Ayuthaya" pitchFamily="2" charset="-34"/>
                  <a:ea typeface="Ayuthaya" pitchFamily="2" charset="-34"/>
                  <a:cs typeface="Ayuthaya" pitchFamily="2" charset="-34"/>
                  <a:sym typeface="Wingdings" pitchFamily="2" charset="2"/>
                </a:rPr>
                <a:t>pkt[0..4]</a:t>
              </a:r>
              <a:r>
                <a:rPr kumimoji="1" lang="en-US" altLang="zh-CN" sz="1200" dirty="0">
                  <a:latin typeface="Ayuthaya" pitchFamily="2" charset="-34"/>
                  <a:ea typeface="Ayuthaya" pitchFamily="2" charset="-34"/>
                  <a:cs typeface="Ayuthaya" pitchFamily="2" charset="-34"/>
                  <a:sym typeface="Wingdings" pitchFamily="2" charset="2"/>
                </a:rPr>
                <a:t> pkt[5] (X | Y);</a:t>
              </a:r>
            </a:p>
            <a:p>
              <a:pPr>
                <a:lnSpc>
                  <a:spcPct val="150000"/>
                </a:lnSpc>
              </a:pPr>
              <a:r>
                <a:rPr kumimoji="1" lang="en-US" altLang="zh-CN" sz="1200" dirty="0">
                  <a:latin typeface="Ayuthaya" pitchFamily="2" charset="-34"/>
                  <a:ea typeface="Ayuthaya" pitchFamily="2" charset="-34"/>
                  <a:cs typeface="Ayuthaya" pitchFamily="2" charset="-34"/>
                  <a:sym typeface="Wingdings" pitchFamily="2" charset="2"/>
                </a:rPr>
                <a:t>       assert(pkt[5] = 0)</a:t>
              </a:r>
            </a:p>
          </p:txBody>
        </p:sp>
        <p:sp>
          <p:nvSpPr>
            <p:cNvPr id="52" name="文本框 51">
              <a:extLst>
                <a:ext uri="{FF2B5EF4-FFF2-40B4-BE49-F238E27FC236}">
                  <a16:creationId xmlns:a16="http://schemas.microsoft.com/office/drawing/2014/main" id="{C2F609AB-9F3C-5A4F-ACFE-B91E325EBF74}"/>
                </a:ext>
              </a:extLst>
            </p:cNvPr>
            <p:cNvSpPr txBox="1"/>
            <p:nvPr/>
          </p:nvSpPr>
          <p:spPr>
            <a:xfrm>
              <a:off x="4511256" y="5035671"/>
              <a:ext cx="7045440" cy="89409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nSpc>
                  <a:spcPct val="150000"/>
                </a:lnSpc>
              </a:pPr>
              <a:r>
                <a:rPr kumimoji="1" lang="en-US" altLang="zh-CN" sz="1200" dirty="0">
                  <a:latin typeface="Ayuthaya" pitchFamily="2" charset="-34"/>
                  <a:ea typeface="Ayuthaya" pitchFamily="2" charset="-34"/>
                  <a:cs typeface="Ayuthaya" pitchFamily="2" charset="-34"/>
                  <a:sym typeface="Wingdings" pitchFamily="2" charset="2"/>
                </a:rPr>
                <a:t>X    pkt[6] pkt[7];                  Y    pkt[6] </a:t>
              </a:r>
              <a:r>
                <a:rPr kumimoji="1" lang="en-US" altLang="zh-CN" sz="1200" dirty="0">
                  <a:highlight>
                    <a:srgbClr val="C0C0C0"/>
                  </a:highlight>
                  <a:latin typeface="Ayuthaya" pitchFamily="2" charset="-34"/>
                  <a:ea typeface="Ayuthaya" pitchFamily="2" charset="-34"/>
                  <a:cs typeface="Ayuthaya" pitchFamily="2" charset="-34"/>
                  <a:sym typeface="Wingdings" pitchFamily="2" charset="2"/>
                </a:rPr>
                <a:t>pkt[7]</a:t>
              </a:r>
              <a:r>
                <a:rPr kumimoji="1" lang="en-US" altLang="zh-CN" sz="1200" dirty="0">
                  <a:latin typeface="Ayuthaya" pitchFamily="2" charset="-34"/>
                  <a:ea typeface="Ayuthaya" pitchFamily="2" charset="-34"/>
                  <a:cs typeface="Ayuthaya" pitchFamily="2" charset="-34"/>
                  <a:sym typeface="Wingdings" pitchFamily="2" charset="2"/>
                </a:rPr>
                <a:t> pkt[8];</a:t>
              </a:r>
            </a:p>
            <a:p>
              <a:pPr>
                <a:lnSpc>
                  <a:spcPct val="150000"/>
                </a:lnSpc>
              </a:pPr>
              <a:r>
                <a:rPr kumimoji="1" lang="en-US" altLang="zh-CN" sz="1200" dirty="0">
                  <a:latin typeface="Ayuthaya" pitchFamily="2" charset="-34"/>
                  <a:ea typeface="Ayuthaya" pitchFamily="2" charset="-34"/>
                  <a:cs typeface="Ayuthaya" pitchFamily="2" charset="-34"/>
                  <a:sym typeface="Wingdings" pitchFamily="2" charset="2"/>
                </a:rPr>
                <a:t>       assert(</a:t>
              </a:r>
              <a:r>
                <a:rPr kumimoji="1" lang="en-US" altLang="zh-CN" sz="1200" dirty="0">
                  <a:solidFill>
                    <a:schemeClr val="tx1"/>
                  </a:solidFill>
                  <a:latin typeface="Ayuthaya" pitchFamily="2" charset="-34"/>
                  <a:ea typeface="Ayuthaya" pitchFamily="2" charset="-34"/>
                  <a:cs typeface="Ayuthaya" pitchFamily="2" charset="-34"/>
                </a:rPr>
                <a:t>pkt[</a:t>
              </a:r>
              <a:r>
                <a:rPr kumimoji="1" lang="en-US" altLang="zh-CN" sz="1200" b="1" dirty="0">
                  <a:solidFill>
                    <a:srgbClr val="FF0000"/>
                  </a:solidFill>
                  <a:latin typeface="Ayuthaya" pitchFamily="2" charset="-34"/>
                  <a:ea typeface="Ayuthaya" pitchFamily="2" charset="-34"/>
                  <a:cs typeface="Ayuthaya" pitchFamily="2" charset="-34"/>
                </a:rPr>
                <a:t>6</a:t>
              </a:r>
              <a:r>
                <a:rPr kumimoji="1" lang="en-US" altLang="zh-CN" sz="1200" dirty="0">
                  <a:solidFill>
                    <a:schemeClr val="tx1"/>
                  </a:solidFill>
                  <a:latin typeface="Ayuthaya" pitchFamily="2" charset="-34"/>
                  <a:ea typeface="Ayuthaya" pitchFamily="2" charset="-34"/>
                  <a:cs typeface="Ayuthaya" pitchFamily="2" charset="-34"/>
                </a:rPr>
                <a:t>] + 1 = 0</a:t>
              </a:r>
              <a:r>
                <a:rPr kumimoji="1" lang="en-US" altLang="zh-CN" sz="1200" dirty="0">
                  <a:latin typeface="Ayuthaya" pitchFamily="2" charset="-34"/>
                  <a:ea typeface="Ayuthaya" pitchFamily="2" charset="-34"/>
                  <a:cs typeface="Ayuthaya" pitchFamily="2" charset="-34"/>
                  <a:sym typeface="Wingdings" pitchFamily="2" charset="2"/>
                </a:rPr>
                <a:t>)                 assert(</a:t>
              </a:r>
              <a:r>
                <a:rPr kumimoji="1" lang="en-US" altLang="zh-CN" sz="1200" dirty="0">
                  <a:solidFill>
                    <a:schemeClr val="tx1"/>
                  </a:solidFill>
                  <a:latin typeface="Ayuthaya" pitchFamily="2" charset="-34"/>
                  <a:ea typeface="Ayuthaya" pitchFamily="2" charset="-34"/>
                  <a:cs typeface="Ayuthaya" pitchFamily="2" charset="-34"/>
                </a:rPr>
                <a:t>pkt[</a:t>
              </a:r>
              <a:r>
                <a:rPr kumimoji="1" lang="en-US" altLang="zh-CN" sz="1200" b="1" dirty="0">
                  <a:solidFill>
                    <a:srgbClr val="FF0000"/>
                  </a:solidFill>
                  <a:latin typeface="Ayuthaya" pitchFamily="2" charset="-34"/>
                  <a:ea typeface="Ayuthaya" pitchFamily="2" charset="-34"/>
                  <a:cs typeface="Ayuthaya" pitchFamily="2" charset="-34"/>
                </a:rPr>
                <a:t>6</a:t>
              </a:r>
              <a:r>
                <a:rPr kumimoji="1" lang="en-US" altLang="zh-CN" sz="1200" dirty="0">
                  <a:solidFill>
                    <a:schemeClr val="tx1"/>
                  </a:solidFill>
                  <a:latin typeface="Ayuthaya" pitchFamily="2" charset="-34"/>
                  <a:ea typeface="Ayuthaya" pitchFamily="2" charset="-34"/>
                  <a:cs typeface="Ayuthaya" pitchFamily="2" charset="-34"/>
                </a:rPr>
                <a:t>] - 1 = 0</a:t>
              </a:r>
              <a:r>
                <a:rPr kumimoji="1" lang="en-US" altLang="zh-CN" sz="1200" dirty="0">
                  <a:latin typeface="Ayuthaya" pitchFamily="2" charset="-34"/>
                  <a:ea typeface="Ayuthaya" pitchFamily="2" charset="-34"/>
                  <a:cs typeface="Ayuthaya" pitchFamily="2" charset="-34"/>
                  <a:sym typeface="Wingdings" pitchFamily="2" charset="2"/>
                </a:rPr>
                <a:t>)</a:t>
              </a:r>
            </a:p>
            <a:p>
              <a:pPr>
                <a:lnSpc>
                  <a:spcPct val="150000"/>
                </a:lnSpc>
              </a:pPr>
              <a:r>
                <a:rPr kumimoji="1" lang="en-US" altLang="zh-CN" sz="1200" dirty="0">
                  <a:latin typeface="Ayuthaya" pitchFamily="2" charset="-34"/>
                  <a:ea typeface="Ayuthaya" pitchFamily="2" charset="-34"/>
                  <a:cs typeface="Ayuthaya" pitchFamily="2" charset="-34"/>
                  <a:sym typeface="Wingdings" pitchFamily="2" charset="2"/>
                </a:rPr>
                <a:t>       assert(</a:t>
              </a:r>
              <a:r>
                <a:rPr kumimoji="1" lang="en-US" altLang="zh-CN" sz="1200" dirty="0">
                  <a:solidFill>
                    <a:schemeClr val="tx1"/>
                  </a:solidFill>
                  <a:latin typeface="Ayuthaya" pitchFamily="2" charset="-34"/>
                  <a:ea typeface="Ayuthaya" pitchFamily="2" charset="-34"/>
                  <a:cs typeface="Ayuthaya" pitchFamily="2" charset="-34"/>
                </a:rPr>
                <a:t>pkt[</a:t>
              </a:r>
              <a:r>
                <a:rPr kumimoji="1" lang="en-US" altLang="zh-CN" sz="1200" b="1" dirty="0">
                  <a:solidFill>
                    <a:srgbClr val="FF0000"/>
                  </a:solidFill>
                  <a:latin typeface="Ayuthaya" pitchFamily="2" charset="-34"/>
                  <a:ea typeface="Ayuthaya" pitchFamily="2" charset="-34"/>
                  <a:cs typeface="Ayuthaya" pitchFamily="2" charset="-34"/>
                </a:rPr>
                <a:t>7</a:t>
              </a:r>
              <a:r>
                <a:rPr kumimoji="1" lang="en-US" altLang="zh-CN" sz="1200" dirty="0">
                  <a:solidFill>
                    <a:schemeClr val="tx1"/>
                  </a:solidFill>
                  <a:latin typeface="Ayuthaya" pitchFamily="2" charset="-34"/>
                  <a:ea typeface="Ayuthaya" pitchFamily="2" charset="-34"/>
                  <a:cs typeface="Ayuthaya" pitchFamily="2" charset="-34"/>
                </a:rPr>
                <a:t>] = 0</a:t>
              </a:r>
              <a:r>
                <a:rPr kumimoji="1" lang="en-US" altLang="zh-CN" sz="1200" dirty="0">
                  <a:latin typeface="Ayuthaya" pitchFamily="2" charset="-34"/>
                  <a:ea typeface="Ayuthaya" pitchFamily="2" charset="-34"/>
                  <a:cs typeface="Ayuthaya" pitchFamily="2" charset="-34"/>
                  <a:sym typeface="Wingdings" pitchFamily="2" charset="2"/>
                </a:rPr>
                <a:t>)                     assert(</a:t>
              </a:r>
              <a:r>
                <a:rPr kumimoji="1" lang="en-US" altLang="zh-CN" sz="1200" dirty="0">
                  <a:solidFill>
                    <a:schemeClr val="tx1"/>
                  </a:solidFill>
                  <a:latin typeface="Ayuthaya" pitchFamily="2" charset="-34"/>
                  <a:ea typeface="Ayuthaya" pitchFamily="2" charset="-34"/>
                  <a:cs typeface="Ayuthaya" pitchFamily="2" charset="-34"/>
                </a:rPr>
                <a:t>pkt[</a:t>
              </a:r>
              <a:r>
                <a:rPr kumimoji="1" lang="en-US" altLang="zh-CN" sz="1200" b="1" dirty="0">
                  <a:solidFill>
                    <a:srgbClr val="FF0000"/>
                  </a:solidFill>
                  <a:latin typeface="Ayuthaya" pitchFamily="2" charset="-34"/>
                  <a:ea typeface="Ayuthaya" pitchFamily="2" charset="-34"/>
                  <a:cs typeface="Ayuthaya" pitchFamily="2" charset="-34"/>
                </a:rPr>
                <a:t>8</a:t>
              </a:r>
              <a:r>
                <a:rPr kumimoji="1" lang="en-US" altLang="zh-CN" sz="1200" dirty="0">
                  <a:solidFill>
                    <a:schemeClr val="tx1"/>
                  </a:solidFill>
                  <a:latin typeface="Ayuthaya" pitchFamily="2" charset="-34"/>
                  <a:ea typeface="Ayuthaya" pitchFamily="2" charset="-34"/>
                  <a:cs typeface="Ayuthaya" pitchFamily="2" charset="-34"/>
                </a:rPr>
                <a:t>] ≠ 0</a:t>
              </a:r>
              <a:r>
                <a:rPr kumimoji="1" lang="en-US" altLang="zh-CN" sz="1200" dirty="0">
                  <a:latin typeface="Ayuthaya" pitchFamily="2" charset="-34"/>
                  <a:ea typeface="Ayuthaya" pitchFamily="2" charset="-34"/>
                  <a:cs typeface="Ayuthaya" pitchFamily="2" charset="-34"/>
                  <a:sym typeface="Wingdings" pitchFamily="2" charset="2"/>
                </a:rPr>
                <a:t>)</a:t>
              </a:r>
              <a:endParaRPr lang="zh-CN" altLang="en-US" sz="1200" dirty="0"/>
            </a:p>
          </p:txBody>
        </p:sp>
      </p:grpSp>
      <p:cxnSp>
        <p:nvCxnSpPr>
          <p:cNvPr id="54" name="直线连接符 53">
            <a:extLst>
              <a:ext uri="{FF2B5EF4-FFF2-40B4-BE49-F238E27FC236}">
                <a16:creationId xmlns:a16="http://schemas.microsoft.com/office/drawing/2014/main" id="{0FD19BB0-CA2A-CA4F-AAB0-2E47D3AFF7DB}"/>
              </a:ext>
            </a:extLst>
          </p:cNvPr>
          <p:cNvCxnSpPr>
            <a:cxnSpLocks/>
          </p:cNvCxnSpPr>
          <p:nvPr/>
        </p:nvCxnSpPr>
        <p:spPr>
          <a:xfrm>
            <a:off x="1784733" y="4349829"/>
            <a:ext cx="1112703"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55" name="直线连接符 54">
            <a:extLst>
              <a:ext uri="{FF2B5EF4-FFF2-40B4-BE49-F238E27FC236}">
                <a16:creationId xmlns:a16="http://schemas.microsoft.com/office/drawing/2014/main" id="{D37CB40F-B729-F84D-8A0E-FA4AA7915064}"/>
              </a:ext>
            </a:extLst>
          </p:cNvPr>
          <p:cNvCxnSpPr>
            <a:cxnSpLocks/>
          </p:cNvCxnSpPr>
          <p:nvPr/>
        </p:nvCxnSpPr>
        <p:spPr>
          <a:xfrm>
            <a:off x="3527553" y="4349829"/>
            <a:ext cx="3104601"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56" name="直线连接符 55">
            <a:extLst>
              <a:ext uri="{FF2B5EF4-FFF2-40B4-BE49-F238E27FC236}">
                <a16:creationId xmlns:a16="http://schemas.microsoft.com/office/drawing/2014/main" id="{ADEF863C-9579-7547-84D3-608A6551C1AF}"/>
              </a:ext>
            </a:extLst>
          </p:cNvPr>
          <p:cNvCxnSpPr>
            <a:cxnSpLocks/>
          </p:cNvCxnSpPr>
          <p:nvPr/>
        </p:nvCxnSpPr>
        <p:spPr>
          <a:xfrm>
            <a:off x="6996030" y="4346156"/>
            <a:ext cx="3104601" cy="0"/>
          </a:xfrm>
          <a:prstGeom prst="line">
            <a:avLst/>
          </a:prstGeom>
          <a:noFill/>
          <a:ln w="22225" cap="flat">
            <a:solidFill>
              <a:srgbClr val="0432FF"/>
            </a:solidFill>
            <a:prstDash val="solid"/>
            <a:miter lim="800000"/>
          </a:ln>
          <a:effectLst/>
          <a:sp3d/>
        </p:spPr>
        <p:style>
          <a:lnRef idx="0">
            <a:scrgbClr r="0" g="0" b="0"/>
          </a:lnRef>
          <a:fillRef idx="0">
            <a:scrgbClr r="0" g="0" b="0"/>
          </a:fillRef>
          <a:effectRef idx="0">
            <a:scrgbClr r="0" g="0" b="0"/>
          </a:effectRef>
          <a:fontRef idx="none"/>
        </p:style>
      </p:cxnSp>
      <p:cxnSp>
        <p:nvCxnSpPr>
          <p:cNvPr id="57" name="直线箭头连接符 56">
            <a:extLst>
              <a:ext uri="{FF2B5EF4-FFF2-40B4-BE49-F238E27FC236}">
                <a16:creationId xmlns:a16="http://schemas.microsoft.com/office/drawing/2014/main" id="{8789943E-2995-524C-87F0-FA983809C170}"/>
              </a:ext>
            </a:extLst>
          </p:cNvPr>
          <p:cNvCxnSpPr/>
          <p:nvPr/>
        </p:nvCxnSpPr>
        <p:spPr>
          <a:xfrm>
            <a:off x="2335576" y="4346156"/>
            <a:ext cx="561860" cy="689515"/>
          </a:xfrm>
          <a:prstGeom prst="straightConnector1">
            <a:avLst/>
          </a:prstGeom>
          <a:noFill/>
          <a:ln w="12700" cap="flat">
            <a:solidFill>
              <a:srgbClr val="0432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58" name="直线箭头连接符 57">
            <a:extLst>
              <a:ext uri="{FF2B5EF4-FFF2-40B4-BE49-F238E27FC236}">
                <a16:creationId xmlns:a16="http://schemas.microsoft.com/office/drawing/2014/main" id="{F0FDED29-9402-0B4A-AC8B-F92373B3A693}"/>
              </a:ext>
            </a:extLst>
          </p:cNvPr>
          <p:cNvCxnSpPr>
            <a:cxnSpLocks/>
          </p:cNvCxnSpPr>
          <p:nvPr/>
        </p:nvCxnSpPr>
        <p:spPr>
          <a:xfrm flipH="1">
            <a:off x="3448279" y="4346156"/>
            <a:ext cx="992671" cy="689515"/>
          </a:xfrm>
          <a:prstGeom prst="straightConnector1">
            <a:avLst/>
          </a:prstGeom>
          <a:noFill/>
          <a:ln w="12700" cap="flat">
            <a:solidFill>
              <a:srgbClr val="0432FF"/>
            </a:solidFill>
            <a:prstDash val="solid"/>
            <a:miter lim="800000"/>
            <a:tailEnd type="triangle"/>
          </a:ln>
          <a:effectLst/>
          <a:sp3d/>
        </p:spPr>
        <p:style>
          <a:lnRef idx="0">
            <a:scrgbClr r="0" g="0" b="0"/>
          </a:lnRef>
          <a:fillRef idx="0">
            <a:scrgbClr r="0" g="0" b="0"/>
          </a:fillRef>
          <a:effectRef idx="0">
            <a:scrgbClr r="0" g="0" b="0"/>
          </a:effectRef>
          <a:fontRef idx="none"/>
        </p:style>
      </p:cxnSp>
      <p:cxnSp>
        <p:nvCxnSpPr>
          <p:cNvPr id="61" name="直线箭头连接符 60">
            <a:extLst>
              <a:ext uri="{FF2B5EF4-FFF2-40B4-BE49-F238E27FC236}">
                <a16:creationId xmlns:a16="http://schemas.microsoft.com/office/drawing/2014/main" id="{603CF9CB-7644-114E-B6BA-431BDF21A570}"/>
              </a:ext>
            </a:extLst>
          </p:cNvPr>
          <p:cNvCxnSpPr>
            <a:cxnSpLocks/>
          </p:cNvCxnSpPr>
          <p:nvPr/>
        </p:nvCxnSpPr>
        <p:spPr>
          <a:xfrm flipH="1">
            <a:off x="3778786" y="4346156"/>
            <a:ext cx="4251378" cy="766072"/>
          </a:xfrm>
          <a:prstGeom prst="straightConnector1">
            <a:avLst/>
          </a:prstGeom>
          <a:noFill/>
          <a:ln w="12700" cap="flat">
            <a:solidFill>
              <a:srgbClr val="0432FF"/>
            </a:solidFill>
            <a:prstDash val="solid"/>
            <a:miter lim="800000"/>
            <a:tailEnd type="triangle"/>
          </a:ln>
          <a:effectLst/>
          <a:sp3d/>
        </p:spPr>
        <p:style>
          <a:lnRef idx="0">
            <a:scrgbClr r="0" g="0" b="0"/>
          </a:lnRef>
          <a:fillRef idx="0">
            <a:scrgbClr r="0" g="0" b="0"/>
          </a:fillRef>
          <a:effectRef idx="0">
            <a:scrgbClr r="0" g="0" b="0"/>
          </a:effectRef>
          <a:fontRef idx="none"/>
        </p:style>
      </p:cxnSp>
      <p:sp>
        <p:nvSpPr>
          <p:cNvPr id="24" name="矩形 23">
            <a:extLst>
              <a:ext uri="{FF2B5EF4-FFF2-40B4-BE49-F238E27FC236}">
                <a16:creationId xmlns:a16="http://schemas.microsoft.com/office/drawing/2014/main" id="{607A9C40-1349-EF42-B37A-EAB73FACD0E2}"/>
              </a:ext>
            </a:extLst>
          </p:cNvPr>
          <p:cNvSpPr/>
          <p:nvPr/>
        </p:nvSpPr>
        <p:spPr>
          <a:xfrm>
            <a:off x="341527" y="2446004"/>
            <a:ext cx="11391441" cy="4411996"/>
          </a:xfrm>
          <a:prstGeom prst="rect">
            <a:avLst/>
          </a:prstGeom>
          <a:solidFill>
            <a:srgbClr val="FFFFFF">
              <a:alpha val="86000"/>
            </a:srgbClr>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no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zh-CN" altLang="en-US" sz="1800" b="0" i="0" u="none" strike="noStrike" cap="none" spc="0" normalizeH="0" baseline="0" dirty="0">
              <a:ln>
                <a:noFill/>
              </a:ln>
              <a:solidFill>
                <a:srgbClr val="000000"/>
              </a:solidFill>
              <a:effectLst/>
              <a:uFillTx/>
              <a:latin typeface="+mn-lt"/>
              <a:ea typeface="+mn-ea"/>
              <a:cs typeface="+mn-cs"/>
              <a:sym typeface="等线"/>
            </a:endParaRPr>
          </a:p>
        </p:txBody>
      </p:sp>
      <p:sp>
        <p:nvSpPr>
          <p:cNvPr id="25" name="文本框 24">
            <a:extLst>
              <a:ext uri="{FF2B5EF4-FFF2-40B4-BE49-F238E27FC236}">
                <a16:creationId xmlns:a16="http://schemas.microsoft.com/office/drawing/2014/main" id="{50B62AC0-B853-E64E-AD46-9B94BBDF861E}"/>
              </a:ext>
            </a:extLst>
          </p:cNvPr>
          <p:cNvSpPr txBox="1"/>
          <p:nvPr/>
        </p:nvSpPr>
        <p:spPr>
          <a:xfrm>
            <a:off x="3623810" y="3896549"/>
            <a:ext cx="4721359" cy="637475"/>
          </a:xfrm>
          <a:prstGeom prst="rect">
            <a:avLst/>
          </a:prstGeom>
          <a:solidFill>
            <a:schemeClr val="bg2"/>
          </a:solidFill>
        </p:spPr>
        <p:txBody>
          <a:bodyPr wrap="square" rtlCol="0" anchor="ctr" anchorCtr="0">
            <a:noAutofit/>
          </a:bodyPr>
          <a:lstStyle/>
          <a:p>
            <a:pPr algn="ctr"/>
            <a:r>
              <a:rPr kumimoji="1" lang="en-US" altLang="zh-CN" sz="2800" dirty="0">
                <a:solidFill>
                  <a:schemeClr val="bg1"/>
                </a:solidFill>
                <a:latin typeface="Bradley Hand" pitchFamily="2" charset="0"/>
                <a:ea typeface="Ayuthaya" pitchFamily="2" charset="-34"/>
                <a:cs typeface="Ayuthaya" pitchFamily="2" charset="-34"/>
              </a:rPr>
              <a:t>refer to our paper for details</a:t>
            </a:r>
            <a:endParaRPr kumimoji="1" lang="zh-CN" altLang="en-US" sz="2800" dirty="0">
              <a:solidFill>
                <a:schemeClr val="bg1"/>
              </a:solidFill>
              <a:latin typeface="Bradley Hand" pitchFamily="2" charset="0"/>
              <a:cs typeface="Ayuthaya" pitchFamily="2" charset="-34"/>
            </a:endParaRPr>
          </a:p>
        </p:txBody>
      </p:sp>
    </p:spTree>
    <p:extLst>
      <p:ext uri="{BB962C8B-B14F-4D97-AF65-F5344CB8AC3E}">
        <p14:creationId xmlns:p14="http://schemas.microsoft.com/office/powerpoint/2010/main" val="4005513043"/>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1BD8F0-3F82-8BED-00B5-3E3C4AF0B15C}"/>
              </a:ext>
            </a:extLst>
          </p:cNvPr>
          <p:cNvSpPr>
            <a:spLocks noGrp="1"/>
          </p:cNvSpPr>
          <p:nvPr>
            <p:ph type="title"/>
          </p:nvPr>
        </p:nvSpPr>
        <p:spPr/>
        <p:txBody>
          <a:bodyPr/>
          <a:lstStyle/>
          <a:p>
            <a:r>
              <a:rPr kumimoji="1" lang="en-US" altLang="zh-CN" sz="3200" dirty="0">
                <a:latin typeface="Calibri" panose="020F0502020204030204" pitchFamily="34" charset="0"/>
                <a:cs typeface="Calibri" panose="020F0502020204030204" pitchFamily="34" charset="0"/>
              </a:rPr>
              <a:t>Challenges in Lifted Format Specification Differential Analysis</a:t>
            </a:r>
            <a:endParaRPr kumimoji="1" lang="zh-CN" altLang="en-US" dirty="0"/>
          </a:p>
        </p:txBody>
      </p:sp>
      <p:grpSp>
        <p:nvGrpSpPr>
          <p:cNvPr id="26" name="组合 25">
            <a:extLst>
              <a:ext uri="{FF2B5EF4-FFF2-40B4-BE49-F238E27FC236}">
                <a16:creationId xmlns:a16="http://schemas.microsoft.com/office/drawing/2014/main" id="{FAF31EA4-1F79-1F59-35CA-EA6AA86D6D5D}"/>
              </a:ext>
            </a:extLst>
          </p:cNvPr>
          <p:cNvGrpSpPr/>
          <p:nvPr/>
        </p:nvGrpSpPr>
        <p:grpSpPr>
          <a:xfrm>
            <a:off x="838200" y="4159596"/>
            <a:ext cx="6675597" cy="810897"/>
            <a:chOff x="277758" y="603096"/>
            <a:chExt cx="5986377" cy="425569"/>
          </a:xfrm>
        </p:grpSpPr>
        <p:sp>
          <p:nvSpPr>
            <p:cNvPr id="27" name="圆角矩形 26">
              <a:extLst>
                <a:ext uri="{FF2B5EF4-FFF2-40B4-BE49-F238E27FC236}">
                  <a16:creationId xmlns:a16="http://schemas.microsoft.com/office/drawing/2014/main" id="{2B156CFF-955F-0B06-876F-72B3D8BAE82E}"/>
                </a:ext>
              </a:extLst>
            </p:cNvPr>
            <p:cNvSpPr/>
            <p:nvPr/>
          </p:nvSpPr>
          <p:spPr>
            <a:xfrm>
              <a:off x="387611" y="603096"/>
              <a:ext cx="5783300" cy="386390"/>
            </a:xfrm>
            <a:prstGeom prst="roundRect">
              <a:avLst>
                <a:gd name="adj" fmla="val 405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0D84CBC-D8E5-832C-FFC1-F91978FE9AA1}"/>
                    </a:ext>
                  </a:extLst>
                </p:cNvPr>
                <p:cNvSpPr txBox="1"/>
                <p:nvPr/>
              </p:nvSpPr>
              <p:spPr>
                <a:xfrm>
                  <a:off x="1798078" y="603096"/>
                  <a:ext cx="3139193" cy="231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Cambria Math" panose="02040503050406030204" pitchFamily="18" charset="0"/>
                                <a:cs typeface="Times New Roman"/>
                              </a:rPr>
                              <m:t>𝜙</m:t>
                            </m:r>
                          </m:e>
                          <m:sub>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mn-lt"/>
                                    <a:cs typeface="Times New Roman"/>
                                  </a:rPr>
                                  <m:t>𝑌</m:t>
                                </m:r>
                              </m:e>
                              <m:sub>
                                <m:r>
                                  <a:rPr lang="en-US" altLang="zh-CN" sz="1600" b="0" i="1" smtClean="0">
                                    <a:latin typeface="Cambria Math" panose="02040503050406030204" pitchFamily="18" charset="0"/>
                                    <a:ea typeface="+mn-lt"/>
                                    <a:cs typeface="Times New Roman"/>
                                  </a:rPr>
                                  <m:t>1</m:t>
                                </m:r>
                              </m:sub>
                            </m:sSub>
                          </m:sub>
                        </m:sSub>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r>
                          <a:rPr lang="en-US" altLang="zh-CN" sz="1600" b="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1</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dirty="0"/>
                </a:p>
              </p:txBody>
            </p:sp>
          </mc:Choice>
          <mc:Fallback xmlns="">
            <p:sp>
              <p:nvSpPr>
                <p:cNvPr id="28" name="文本框 27">
                  <a:extLst>
                    <a:ext uri="{FF2B5EF4-FFF2-40B4-BE49-F238E27FC236}">
                      <a16:creationId xmlns:a16="http://schemas.microsoft.com/office/drawing/2014/main" id="{D0D84CBC-D8E5-832C-FFC1-F91978FE9AA1}"/>
                    </a:ext>
                  </a:extLst>
                </p:cNvPr>
                <p:cNvSpPr txBox="1">
                  <a:spLocks noRot="1" noChangeAspect="1" noMove="1" noResize="1" noEditPoints="1" noAdjustHandles="1" noChangeArrowheads="1" noChangeShapeType="1" noTextEdit="1"/>
                </p:cNvSpPr>
                <p:nvPr/>
              </p:nvSpPr>
              <p:spPr>
                <a:xfrm>
                  <a:off x="1798078" y="603096"/>
                  <a:ext cx="3139193" cy="23185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7BFA508-0F9B-0EAE-3E0E-193D1A15C2BC}"/>
                    </a:ext>
                  </a:extLst>
                </p:cNvPr>
                <p:cNvSpPr txBox="1"/>
                <p:nvPr/>
              </p:nvSpPr>
              <p:spPr>
                <a:xfrm>
                  <a:off x="277758" y="796811"/>
                  <a:ext cx="5986377" cy="231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𝜙</m:t>
                            </m:r>
                          </m:e>
                          <m:sub>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mn-lt"/>
                                    <a:cs typeface="Times New Roman"/>
                                  </a:rPr>
                                  <m:t>𝑌</m:t>
                                </m:r>
                              </m:e>
                              <m:sub>
                                <m:r>
                                  <a:rPr lang="en-US" altLang="zh-CN" sz="1600" b="0" i="1" smtClean="0">
                                    <a:solidFill>
                                      <a:schemeClr val="tx1"/>
                                    </a:solidFill>
                                    <a:latin typeface="Cambria Math" panose="02040503050406030204" pitchFamily="18" charset="0"/>
                                    <a:ea typeface="+mn-lt"/>
                                    <a:cs typeface="Times New Roman"/>
                                  </a:rPr>
                                  <m:t>2</m:t>
                                </m:r>
                              </m:sub>
                            </m:sSub>
                          </m:sub>
                        </m:sSub>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a:solidFill>
                              <a:schemeClr val="tx1"/>
                            </a:solidFill>
                            <a:latin typeface="Cambria Math" panose="02040503050406030204" pitchFamily="18" charset="0"/>
                            <a:ea typeface="Cambria Math" panose="02040503050406030204" pitchFamily="18" charset="0"/>
                            <a:cs typeface="Times New Roman"/>
                          </a:rPr>
                          <m:t>≠0∧</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lang="zh-CN" altLang="en-US" sz="2000" dirty="0">
                    <a:solidFill>
                      <a:schemeClr val="tx1"/>
                    </a:solidFill>
                    <a:latin typeface="Times New Roman" panose="02020603050405020304" pitchFamily="18" charset="0"/>
                    <a:ea typeface="+mn-lt"/>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57BFA508-0F9B-0EAE-3E0E-193D1A15C2BC}"/>
                    </a:ext>
                  </a:extLst>
                </p:cNvPr>
                <p:cNvSpPr txBox="1">
                  <a:spLocks noRot="1" noChangeAspect="1" noMove="1" noResize="1" noEditPoints="1" noAdjustHandles="1" noChangeArrowheads="1" noChangeShapeType="1" noTextEdit="1"/>
                </p:cNvSpPr>
                <p:nvPr/>
              </p:nvSpPr>
              <p:spPr>
                <a:xfrm>
                  <a:off x="277758" y="796811"/>
                  <a:ext cx="5986377" cy="231854"/>
                </a:xfrm>
                <a:prstGeom prst="rect">
                  <a:avLst/>
                </a:prstGeom>
                <a:blipFill>
                  <a:blip r:embed="rId5"/>
                  <a:stretch>
                    <a:fillRect/>
                  </a:stretch>
                </a:blipFill>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8" name="矩形 7">
                <a:extLst>
                  <a:ext uri="{FF2B5EF4-FFF2-40B4-BE49-F238E27FC236}">
                    <a16:creationId xmlns:a16="http://schemas.microsoft.com/office/drawing/2014/main" id="{822C5A46-37D0-5888-2F06-C713072B967D}"/>
                  </a:ext>
                </a:extLst>
              </p:cNvPr>
              <p:cNvSpPr/>
              <p:nvPr/>
            </p:nvSpPr>
            <p:spPr>
              <a:xfrm>
                <a:off x="8032933" y="1429688"/>
                <a:ext cx="3617414" cy="1177353"/>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latin typeface="Chalkboard" panose="03050602040202020205" pitchFamily="66" charset="0"/>
                    <a:cs typeface="Calibri" panose="020F0502020204030204" pitchFamily="34" charset="0"/>
                  </a:rPr>
                  <a:t>Directly using SMT Solver to check if </a:t>
                </a:r>
                <a14:m>
                  <m:oMath xmlns:m="http://schemas.openxmlformats.org/officeDocument/2006/math">
                    <m:sSub>
                      <m:sSubPr>
                        <m:ctrlPr>
                          <a:rPr lang="en-US" altLang="zh-CN" i="1" smtClean="0">
                            <a:solidFill>
                              <a:schemeClr val="tx1"/>
                            </a:solidFill>
                            <a:latin typeface="Cambria Math" panose="02040503050406030204" pitchFamily="18" charset="0"/>
                            <a:cs typeface="Calibri" panose="020F0502020204030204" pitchFamily="34" charset="0"/>
                          </a:rPr>
                        </m:ctrlPr>
                      </m:sSubPr>
                      <m:e>
                        <m:r>
                          <m:rPr>
                            <m:nor/>
                          </m:rPr>
                          <a:rPr lang="en-US" altLang="zh-CN" dirty="0">
                            <a:solidFill>
                              <a:schemeClr val="tx1"/>
                            </a:solidFill>
                            <a:latin typeface="Chalkboard" panose="03050602040202020205" pitchFamily="66" charset="0"/>
                            <a:cs typeface="Calibri" panose="020F0502020204030204" pitchFamily="34" charset="0"/>
                          </a:rPr>
                          <m:t>𝜙</m:t>
                        </m:r>
                      </m:e>
                      <m:sub>
                        <m:r>
                          <a:rPr lang="en-US" altLang="zh-CN" b="0" i="1" smtClean="0">
                            <a:solidFill>
                              <a:schemeClr val="tx1"/>
                            </a:solidFill>
                            <a:latin typeface="Cambria Math" panose="02040503050406030204" pitchFamily="18" charset="0"/>
                            <a:cs typeface="Calibri" panose="020F0502020204030204" pitchFamily="34" charset="0"/>
                          </a:rPr>
                          <m:t>1</m:t>
                        </m:r>
                      </m:sub>
                    </m:sSub>
                  </m:oMath>
                </a14:m>
                <a:r>
                  <a:rPr kumimoji="1" lang="en-US" altLang="zh-CN" dirty="0"/>
                  <a:t> </a:t>
                </a:r>
                <a:r>
                  <a:rPr lang="en-US" altLang="zh-CN" dirty="0">
                    <a:solidFill>
                      <a:schemeClr val="tx1"/>
                    </a:solidFill>
                    <a:latin typeface="Chalkboard" panose="03050602040202020205" pitchFamily="66" charset="0"/>
                    <a:cs typeface="Calibri" panose="020F0502020204030204" pitchFamily="34" charset="0"/>
                  </a:rPr>
                  <a:t>≠ </a:t>
                </a:r>
                <a14:m>
                  <m:oMath xmlns:m="http://schemas.openxmlformats.org/officeDocument/2006/math">
                    <m:sSub>
                      <m:sSubPr>
                        <m:ctrlPr>
                          <a:rPr lang="en-US" altLang="zh-CN" i="1">
                            <a:solidFill>
                              <a:schemeClr val="tx1"/>
                            </a:solidFill>
                            <a:latin typeface="Cambria Math" panose="02040503050406030204" pitchFamily="18" charset="0"/>
                            <a:cs typeface="Calibri" panose="020F0502020204030204" pitchFamily="34" charset="0"/>
                          </a:rPr>
                        </m:ctrlPr>
                      </m:sSubPr>
                      <m:e>
                        <m:r>
                          <m:rPr>
                            <m:nor/>
                          </m:rPr>
                          <a:rPr lang="en-US" altLang="zh-CN" dirty="0">
                            <a:solidFill>
                              <a:schemeClr val="tx1"/>
                            </a:solidFill>
                            <a:latin typeface="Chalkboard" panose="03050602040202020205" pitchFamily="66" charset="0"/>
                            <a:cs typeface="Calibri" panose="020F0502020204030204" pitchFamily="34" charset="0"/>
                          </a:rPr>
                          <m:t>𝜙</m:t>
                        </m:r>
                      </m:e>
                      <m:sub>
                        <m:r>
                          <a:rPr lang="en-US" altLang="zh-CN" b="0" i="1" dirty="0" smtClean="0">
                            <a:solidFill>
                              <a:schemeClr val="tx1"/>
                            </a:solidFill>
                            <a:latin typeface="Cambria Math" panose="02040503050406030204" pitchFamily="18" charset="0"/>
                            <a:cs typeface="Calibri" panose="020F0502020204030204" pitchFamily="34" charset="0"/>
                          </a:rPr>
                          <m:t>2</m:t>
                        </m:r>
                      </m:sub>
                    </m:sSub>
                  </m:oMath>
                </a14:m>
                <a:r>
                  <a:rPr kumimoji="1" lang="en-US" altLang="zh-CN" dirty="0"/>
                  <a:t> </a:t>
                </a:r>
                <a:r>
                  <a:rPr lang="en-US" altLang="zh-CN" dirty="0">
                    <a:solidFill>
                      <a:schemeClr val="tx1"/>
                    </a:solidFill>
                    <a:latin typeface="Chalkboard" panose="03050602040202020205" pitchFamily="66" charset="0"/>
                    <a:cs typeface="Calibri" panose="020F0502020204030204" pitchFamily="34" charset="0"/>
                  </a:rPr>
                  <a:t>cannot precisely locate difference! </a:t>
                </a:r>
                <a:r>
                  <a:rPr lang="en" altLang="zh-CN" dirty="0">
                    <a:solidFill>
                      <a:schemeClr val="tx1"/>
                    </a:solidFill>
                    <a:latin typeface="Chalkboard" panose="03050602040202020205" pitchFamily="66" charset="0"/>
                    <a:cs typeface="Calibri" panose="020F0502020204030204" pitchFamily="34" charset="0"/>
                  </a:rPr>
                  <a:t> </a:t>
                </a:r>
              </a:p>
            </p:txBody>
          </p:sp>
        </mc:Choice>
        <mc:Fallback xmlns="">
          <p:sp>
            <p:nvSpPr>
              <p:cNvPr id="8" name="矩形 7">
                <a:extLst>
                  <a:ext uri="{FF2B5EF4-FFF2-40B4-BE49-F238E27FC236}">
                    <a16:creationId xmlns:a16="http://schemas.microsoft.com/office/drawing/2014/main" id="{822C5A46-37D0-5888-2F06-C713072B967D}"/>
                  </a:ext>
                </a:extLst>
              </p:cNvPr>
              <p:cNvSpPr>
                <a:spLocks noRot="1" noChangeAspect="1" noMove="1" noResize="1" noEditPoints="1" noAdjustHandles="1" noChangeArrowheads="1" noChangeShapeType="1" noTextEdit="1"/>
              </p:cNvSpPr>
              <p:nvPr/>
            </p:nvSpPr>
            <p:spPr>
              <a:xfrm>
                <a:off x="8032933" y="1429688"/>
                <a:ext cx="3617414" cy="1177353"/>
              </a:xfrm>
              <a:prstGeom prst="rect">
                <a:avLst/>
              </a:prstGeom>
              <a:blipFill>
                <a:blip r:embed="rId22"/>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 name="文本框 2">
                <a:extLst>
                  <a:ext uri="{FF2B5EF4-FFF2-40B4-BE49-F238E27FC236}">
                    <a16:creationId xmlns:a16="http://schemas.microsoft.com/office/drawing/2014/main" id="{6242A4D9-D04B-131F-F86E-1516B351F02B}"/>
                  </a:ext>
                </a:extLst>
              </p:cNvPr>
              <p:cNvSpPr txBox="1"/>
              <p:nvPr/>
            </p:nvSpPr>
            <p:spPr>
              <a:xfrm>
                <a:off x="2594564" y="2481553"/>
                <a:ext cx="2858044" cy="426527"/>
              </a:xfrm>
              <a:prstGeom prst="rect">
                <a:avLst/>
              </a:prstGeom>
              <a:noFill/>
            </p:spPr>
            <p:txBody>
              <a:bodyPr wrap="square" rtlCol="0">
                <a:spAutoFit/>
              </a:bodyPr>
              <a:lstStyle/>
              <a:p>
                <a:pPr algn="ctr"/>
                <a14:m>
                  <m:oMath xmlns:m="http://schemas.openxmlformats.org/officeDocument/2006/math">
                    <m:sSub>
                      <m:sSubPr>
                        <m:ctrlPr>
                          <a:rPr lang="en-US" altLang="zh-CN" sz="2000" b="1" i="1" smtClean="0">
                            <a:solidFill>
                              <a:schemeClr val="tx1"/>
                            </a:solidFill>
                            <a:latin typeface="Cambria Math" panose="02040503050406030204" pitchFamily="18" charset="0"/>
                            <a:cs typeface="Calibri" panose="020F0502020204030204" pitchFamily="34" charset="0"/>
                          </a:rPr>
                        </m:ctrlPr>
                      </m:sSubPr>
                      <m:e>
                        <m:r>
                          <m:rPr>
                            <m:nor/>
                          </m:rPr>
                          <a:rPr lang="en-US" altLang="zh-CN" sz="2000" b="1" dirty="0">
                            <a:latin typeface="Chalkboard" panose="03050602040202020205" pitchFamily="66" charset="0"/>
                            <a:cs typeface="Calibri" panose="020F0502020204030204" pitchFamily="34" charset="0"/>
                          </a:rPr>
                          <m:t>𝜙</m:t>
                        </m:r>
                      </m:e>
                      <m:sub>
                        <m:r>
                          <a:rPr lang="en-US" altLang="zh-CN" sz="2000" b="1" i="1" smtClean="0">
                            <a:solidFill>
                              <a:schemeClr val="tx1"/>
                            </a:solidFill>
                            <a:latin typeface="Cambria Math" panose="02040503050406030204" pitchFamily="18" charset="0"/>
                            <a:cs typeface="Calibri" panose="020F0502020204030204" pitchFamily="34" charset="0"/>
                          </a:rPr>
                          <m:t>𝟏</m:t>
                        </m:r>
                      </m:sub>
                    </m:sSub>
                  </m:oMath>
                </a14:m>
                <a:r>
                  <a:rPr kumimoji="1" lang="en-US" altLang="zh-CN" sz="2000" b="1" dirty="0"/>
                  <a:t> = </a:t>
                </a:r>
                <a14:m>
                  <m:oMath xmlns:m="http://schemas.openxmlformats.org/officeDocument/2006/math">
                    <m:sSub>
                      <m:sSubPr>
                        <m:ctrlPr>
                          <a:rPr lang="en-US" altLang="zh-CN" sz="2000" b="1" i="1" smtClean="0">
                            <a:latin typeface="Cambria Math" panose="02040503050406030204" pitchFamily="18" charset="0"/>
                            <a:ea typeface="+mn-lt"/>
                            <a:cs typeface="Times New Roman"/>
                          </a:rPr>
                        </m:ctrlPr>
                      </m:sSubPr>
                      <m:e>
                        <m:r>
                          <a:rPr lang="en-US" altLang="zh-CN" sz="2000" b="1" i="1" smtClean="0">
                            <a:latin typeface="Cambria Math" panose="02040503050406030204" pitchFamily="18" charset="0"/>
                            <a:ea typeface="Cambria Math" panose="02040503050406030204" pitchFamily="18" charset="0"/>
                            <a:cs typeface="Times New Roman"/>
                          </a:rPr>
                          <m:t>𝝓</m:t>
                        </m:r>
                      </m:e>
                      <m:sub>
                        <m:sSub>
                          <m:sSubPr>
                            <m:ctrlPr>
                              <a:rPr lang="en-US" altLang="zh-CN" sz="2000" b="1" i="1" smtClean="0">
                                <a:latin typeface="Cambria Math" panose="02040503050406030204" pitchFamily="18" charset="0"/>
                                <a:ea typeface="+mn-lt"/>
                                <a:cs typeface="Times New Roman"/>
                              </a:rPr>
                            </m:ctrlPr>
                          </m:sSubPr>
                          <m:e>
                            <m:r>
                              <a:rPr lang="en-US" altLang="zh-CN" sz="2000" b="1" i="1" smtClean="0">
                                <a:latin typeface="Cambria Math" panose="02040503050406030204" pitchFamily="18" charset="0"/>
                                <a:ea typeface="+mn-lt"/>
                                <a:cs typeface="Times New Roman"/>
                              </a:rPr>
                              <m:t>𝑿</m:t>
                            </m:r>
                          </m:e>
                          <m:sub>
                            <m:r>
                              <a:rPr lang="en-US" altLang="zh-CN" sz="2000" b="1" i="1" smtClean="0">
                                <a:latin typeface="Cambria Math" panose="02040503050406030204" pitchFamily="18" charset="0"/>
                                <a:ea typeface="+mn-lt"/>
                                <a:cs typeface="Times New Roman"/>
                              </a:rPr>
                              <m:t>𝟏</m:t>
                            </m:r>
                          </m:sub>
                        </m:sSub>
                      </m:sub>
                    </m:sSub>
                  </m:oMath>
                </a14:m>
                <a:r>
                  <a:rPr kumimoji="1" lang="en-US" altLang="zh-CN" sz="2000" b="1" dirty="0"/>
                  <a:t> | </a:t>
                </a:r>
                <a14:m>
                  <m:oMath xmlns:m="http://schemas.openxmlformats.org/officeDocument/2006/math">
                    <m:sSub>
                      <m:sSubPr>
                        <m:ctrlPr>
                          <a:rPr lang="en-US" altLang="zh-CN" sz="2000" b="1" i="1">
                            <a:latin typeface="Cambria Math" panose="02040503050406030204" pitchFamily="18" charset="0"/>
                            <a:ea typeface="+mn-lt"/>
                            <a:cs typeface="Times New Roman"/>
                          </a:rPr>
                        </m:ctrlPr>
                      </m:sSubPr>
                      <m:e>
                        <m:r>
                          <a:rPr lang="en-US" altLang="zh-CN" sz="2000" b="1" i="1">
                            <a:latin typeface="Cambria Math" panose="02040503050406030204" pitchFamily="18" charset="0"/>
                            <a:ea typeface="Cambria Math" panose="02040503050406030204" pitchFamily="18" charset="0"/>
                            <a:cs typeface="Times New Roman"/>
                          </a:rPr>
                          <m:t>𝝓</m:t>
                        </m:r>
                      </m:e>
                      <m:sub>
                        <m:sSub>
                          <m:sSubPr>
                            <m:ctrlPr>
                              <a:rPr lang="en-US" altLang="zh-CN" sz="2000" b="1" i="1">
                                <a:latin typeface="Cambria Math" panose="02040503050406030204" pitchFamily="18" charset="0"/>
                                <a:ea typeface="+mn-lt"/>
                                <a:cs typeface="Times New Roman"/>
                              </a:rPr>
                            </m:ctrlPr>
                          </m:sSubPr>
                          <m:e>
                            <m:r>
                              <a:rPr lang="en-US" altLang="zh-CN" sz="2000" b="1" i="1">
                                <a:latin typeface="Cambria Math" panose="02040503050406030204" pitchFamily="18" charset="0"/>
                                <a:ea typeface="+mn-lt"/>
                                <a:cs typeface="Times New Roman"/>
                              </a:rPr>
                              <m:t>𝑿</m:t>
                            </m:r>
                          </m:e>
                          <m:sub>
                            <m:r>
                              <a:rPr lang="en-US" altLang="zh-CN" sz="2000" b="1" i="1">
                                <a:latin typeface="Cambria Math" panose="02040503050406030204" pitchFamily="18" charset="0"/>
                                <a:ea typeface="+mn-lt"/>
                                <a:cs typeface="Times New Roman"/>
                              </a:rPr>
                              <m:t>𝟐</m:t>
                            </m:r>
                          </m:sub>
                        </m:sSub>
                      </m:sub>
                    </m:sSub>
                  </m:oMath>
                </a14:m>
                <a:r>
                  <a:rPr kumimoji="1" lang="en-US" altLang="zh-CN" sz="2000" dirty="0"/>
                  <a:t>  </a:t>
                </a:r>
                <a:endParaRPr kumimoji="1" lang="zh-CN" altLang="en-US" dirty="0"/>
              </a:p>
            </p:txBody>
          </p:sp>
        </mc:Choice>
        <mc:Fallback>
          <p:sp>
            <p:nvSpPr>
              <p:cNvPr id="3" name="文本框 2">
                <a:extLst>
                  <a:ext uri="{FF2B5EF4-FFF2-40B4-BE49-F238E27FC236}">
                    <a16:creationId xmlns:a16="http://schemas.microsoft.com/office/drawing/2014/main" id="{6242A4D9-D04B-131F-F86E-1516B351F02B}"/>
                  </a:ext>
                </a:extLst>
              </p:cNvPr>
              <p:cNvSpPr txBox="1">
                <a:spLocks noRot="1" noChangeAspect="1" noMove="1" noResize="1" noEditPoints="1" noAdjustHandles="1" noChangeArrowheads="1" noChangeShapeType="1" noTextEdit="1"/>
              </p:cNvSpPr>
              <p:nvPr/>
            </p:nvSpPr>
            <p:spPr>
              <a:xfrm>
                <a:off x="2594564" y="2481553"/>
                <a:ext cx="2858044" cy="426527"/>
              </a:xfrm>
              <a:prstGeom prst="rect">
                <a:avLst/>
              </a:prstGeom>
              <a:blipFill>
                <a:blip r:embed="rId23"/>
                <a:stretch>
                  <a:fillRect t="-5714" b="-20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文本框 8">
                <a:extLst>
                  <a:ext uri="{FF2B5EF4-FFF2-40B4-BE49-F238E27FC236}">
                    <a16:creationId xmlns:a16="http://schemas.microsoft.com/office/drawing/2014/main" id="{0742C173-5989-1A61-51E7-B58756287211}"/>
                  </a:ext>
                </a:extLst>
              </p:cNvPr>
              <p:cNvSpPr txBox="1"/>
              <p:nvPr/>
            </p:nvSpPr>
            <p:spPr>
              <a:xfrm>
                <a:off x="2616200" y="5019497"/>
                <a:ext cx="2858044" cy="426527"/>
              </a:xfrm>
              <a:prstGeom prst="rect">
                <a:avLst/>
              </a:prstGeom>
              <a:noFill/>
            </p:spPr>
            <p:txBody>
              <a:bodyPr wrap="square" rtlCol="0">
                <a:spAutoFit/>
              </a:bodyPr>
              <a:lstStyle/>
              <a:p>
                <a:pPr algn="ctr"/>
                <a14:m>
                  <m:oMath xmlns:m="http://schemas.openxmlformats.org/officeDocument/2006/math">
                    <m:sSub>
                      <m:sSubPr>
                        <m:ctrlPr>
                          <a:rPr lang="en-US" altLang="zh-CN" sz="2000" b="1" i="1" smtClean="0">
                            <a:solidFill>
                              <a:schemeClr val="tx1"/>
                            </a:solidFill>
                            <a:latin typeface="Cambria Math" panose="02040503050406030204" pitchFamily="18" charset="0"/>
                            <a:cs typeface="Calibri" panose="020F0502020204030204" pitchFamily="34" charset="0"/>
                          </a:rPr>
                        </m:ctrlPr>
                      </m:sSubPr>
                      <m:e>
                        <m:r>
                          <m:rPr>
                            <m:nor/>
                          </m:rPr>
                          <a:rPr lang="en-US" altLang="zh-CN" sz="2000" b="1" dirty="0">
                            <a:latin typeface="Chalkboard" panose="03050602040202020205" pitchFamily="66" charset="0"/>
                            <a:cs typeface="Calibri" panose="020F0502020204030204" pitchFamily="34" charset="0"/>
                          </a:rPr>
                          <m:t>𝜙</m:t>
                        </m:r>
                      </m:e>
                      <m:sub>
                        <m:r>
                          <a:rPr lang="en-US" altLang="zh-CN" sz="2000" b="1" i="1" smtClean="0">
                            <a:solidFill>
                              <a:schemeClr val="tx1"/>
                            </a:solidFill>
                            <a:latin typeface="Cambria Math" panose="02040503050406030204" pitchFamily="18" charset="0"/>
                            <a:cs typeface="Calibri" panose="020F0502020204030204" pitchFamily="34" charset="0"/>
                          </a:rPr>
                          <m:t>𝟐</m:t>
                        </m:r>
                      </m:sub>
                    </m:sSub>
                  </m:oMath>
                </a14:m>
                <a:r>
                  <a:rPr kumimoji="1" lang="en-US" altLang="zh-CN" sz="2000" b="1" dirty="0"/>
                  <a:t> = </a:t>
                </a:r>
                <a14:m>
                  <m:oMath xmlns:m="http://schemas.openxmlformats.org/officeDocument/2006/math">
                    <m:sSub>
                      <m:sSubPr>
                        <m:ctrlPr>
                          <a:rPr lang="en-US" altLang="zh-CN" sz="2000" b="1" i="1" smtClean="0">
                            <a:latin typeface="Cambria Math" panose="02040503050406030204" pitchFamily="18" charset="0"/>
                            <a:ea typeface="+mn-lt"/>
                            <a:cs typeface="Times New Roman"/>
                          </a:rPr>
                        </m:ctrlPr>
                      </m:sSubPr>
                      <m:e>
                        <m:r>
                          <a:rPr lang="en-US" altLang="zh-CN" sz="2000" b="1" i="1" smtClean="0">
                            <a:latin typeface="Cambria Math" panose="02040503050406030204" pitchFamily="18" charset="0"/>
                            <a:ea typeface="Cambria Math" panose="02040503050406030204" pitchFamily="18" charset="0"/>
                            <a:cs typeface="Times New Roman"/>
                          </a:rPr>
                          <m:t>𝝓</m:t>
                        </m:r>
                      </m:e>
                      <m:sub>
                        <m:sSub>
                          <m:sSubPr>
                            <m:ctrlPr>
                              <a:rPr lang="en-US" altLang="zh-CN" sz="2000" b="1" i="1" smtClean="0">
                                <a:latin typeface="Cambria Math" panose="02040503050406030204" pitchFamily="18" charset="0"/>
                                <a:ea typeface="+mn-lt"/>
                                <a:cs typeface="Times New Roman"/>
                              </a:rPr>
                            </m:ctrlPr>
                          </m:sSubPr>
                          <m:e>
                            <m:r>
                              <a:rPr lang="en-US" altLang="zh-CN" sz="2000" b="1" i="1" smtClean="0">
                                <a:latin typeface="Cambria Math" panose="02040503050406030204" pitchFamily="18" charset="0"/>
                                <a:ea typeface="+mn-lt"/>
                                <a:cs typeface="Times New Roman"/>
                              </a:rPr>
                              <m:t>𝒀</m:t>
                            </m:r>
                          </m:e>
                          <m:sub>
                            <m:r>
                              <a:rPr lang="en-US" altLang="zh-CN" sz="2000" b="1" i="1" smtClean="0">
                                <a:latin typeface="Cambria Math" panose="02040503050406030204" pitchFamily="18" charset="0"/>
                                <a:ea typeface="+mn-lt"/>
                                <a:cs typeface="Times New Roman"/>
                              </a:rPr>
                              <m:t>𝟏</m:t>
                            </m:r>
                          </m:sub>
                        </m:sSub>
                      </m:sub>
                    </m:sSub>
                  </m:oMath>
                </a14:m>
                <a:r>
                  <a:rPr kumimoji="1" lang="en-US" altLang="zh-CN" sz="2000" b="1" dirty="0"/>
                  <a:t> | </a:t>
                </a:r>
                <a14:m>
                  <m:oMath xmlns:m="http://schemas.openxmlformats.org/officeDocument/2006/math">
                    <m:sSub>
                      <m:sSubPr>
                        <m:ctrlPr>
                          <a:rPr lang="en-US" altLang="zh-CN" sz="2000" b="1" i="1">
                            <a:latin typeface="Cambria Math" panose="02040503050406030204" pitchFamily="18" charset="0"/>
                            <a:ea typeface="+mn-lt"/>
                            <a:cs typeface="Times New Roman"/>
                          </a:rPr>
                        </m:ctrlPr>
                      </m:sSubPr>
                      <m:e>
                        <m:r>
                          <a:rPr lang="en-US" altLang="zh-CN" sz="2000" b="1" i="1">
                            <a:latin typeface="Cambria Math" panose="02040503050406030204" pitchFamily="18" charset="0"/>
                            <a:ea typeface="Cambria Math" panose="02040503050406030204" pitchFamily="18" charset="0"/>
                            <a:cs typeface="Times New Roman"/>
                          </a:rPr>
                          <m:t>𝝓</m:t>
                        </m:r>
                      </m:e>
                      <m:sub>
                        <m:sSub>
                          <m:sSubPr>
                            <m:ctrlPr>
                              <a:rPr lang="en-US" altLang="zh-CN" sz="2000" b="1" i="1">
                                <a:latin typeface="Cambria Math" panose="02040503050406030204" pitchFamily="18" charset="0"/>
                                <a:ea typeface="+mn-lt"/>
                                <a:cs typeface="Times New Roman"/>
                              </a:rPr>
                            </m:ctrlPr>
                          </m:sSubPr>
                          <m:e>
                            <m:r>
                              <a:rPr lang="en-US" altLang="zh-CN" sz="2000" b="1" i="1" smtClean="0">
                                <a:latin typeface="Cambria Math" panose="02040503050406030204" pitchFamily="18" charset="0"/>
                                <a:ea typeface="+mn-lt"/>
                                <a:cs typeface="Times New Roman"/>
                              </a:rPr>
                              <m:t>𝒀</m:t>
                            </m:r>
                          </m:e>
                          <m:sub>
                            <m:r>
                              <a:rPr lang="en-US" altLang="zh-CN" sz="2000" b="1" i="1">
                                <a:latin typeface="Cambria Math" panose="02040503050406030204" pitchFamily="18" charset="0"/>
                                <a:ea typeface="+mn-lt"/>
                                <a:cs typeface="Times New Roman"/>
                              </a:rPr>
                              <m:t>𝟐</m:t>
                            </m:r>
                          </m:sub>
                        </m:sSub>
                      </m:sub>
                    </m:sSub>
                  </m:oMath>
                </a14:m>
                <a:r>
                  <a:rPr kumimoji="1" lang="en-US" altLang="zh-CN" b="1" dirty="0"/>
                  <a:t>  </a:t>
                </a:r>
                <a:endParaRPr kumimoji="1" lang="zh-CN" altLang="en-US" b="1" dirty="0"/>
              </a:p>
            </p:txBody>
          </p:sp>
        </mc:Choice>
        <mc:Fallback>
          <p:sp>
            <p:nvSpPr>
              <p:cNvPr id="9" name="文本框 8">
                <a:extLst>
                  <a:ext uri="{FF2B5EF4-FFF2-40B4-BE49-F238E27FC236}">
                    <a16:creationId xmlns:a16="http://schemas.microsoft.com/office/drawing/2014/main" id="{0742C173-5989-1A61-51E7-B58756287211}"/>
                  </a:ext>
                </a:extLst>
              </p:cNvPr>
              <p:cNvSpPr txBox="1">
                <a:spLocks noRot="1" noChangeAspect="1" noMove="1" noResize="1" noEditPoints="1" noAdjustHandles="1" noChangeArrowheads="1" noChangeShapeType="1" noTextEdit="1"/>
              </p:cNvSpPr>
              <p:nvPr/>
            </p:nvSpPr>
            <p:spPr>
              <a:xfrm>
                <a:off x="2616200" y="5019497"/>
                <a:ext cx="2858044" cy="426527"/>
              </a:xfrm>
              <a:prstGeom prst="rect">
                <a:avLst/>
              </a:prstGeom>
              <a:blipFill>
                <a:blip r:embed="rId24"/>
                <a:stretch>
                  <a:fillRect t="-5714" b="-20000"/>
                </a:stretch>
              </a:blipFill>
            </p:spPr>
            <p:txBody>
              <a:bodyPr/>
              <a:lstStyle/>
              <a:p>
                <a:r>
                  <a:rPr lang="en-US">
                    <a:noFill/>
                  </a:rPr>
                  <a:t> </a:t>
                </a:r>
              </a:p>
            </p:txBody>
          </p:sp>
        </mc:Fallback>
      </mc:AlternateContent>
      <p:sp>
        <p:nvSpPr>
          <p:cNvPr id="4" name="圆角矩形 3">
            <a:extLst>
              <a:ext uri="{FF2B5EF4-FFF2-40B4-BE49-F238E27FC236}">
                <a16:creationId xmlns:a16="http://schemas.microsoft.com/office/drawing/2014/main" id="{66C3AC77-105D-5DEF-86CC-6A586161898B}"/>
              </a:ext>
            </a:extLst>
          </p:cNvPr>
          <p:cNvSpPr/>
          <p:nvPr/>
        </p:nvSpPr>
        <p:spPr>
          <a:xfrm>
            <a:off x="960700" y="1573346"/>
            <a:ext cx="6449139" cy="736244"/>
          </a:xfrm>
          <a:prstGeom prst="roundRect">
            <a:avLst>
              <a:gd name="adj" fmla="val 4059"/>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A21CC11-A1AC-38BE-96BF-FD16628CACCE}"/>
                  </a:ext>
                </a:extLst>
              </p:cNvPr>
              <p:cNvSpPr txBox="1"/>
              <p:nvPr/>
            </p:nvSpPr>
            <p:spPr>
              <a:xfrm>
                <a:off x="2594564" y="1573345"/>
                <a:ext cx="3514745"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Cambria Math" panose="02040503050406030204" pitchFamily="18" charset="0"/>
                              <a:cs typeface="Times New Roman"/>
                            </a:rPr>
                            <m:t>𝜙</m:t>
                          </m:r>
                        </m:e>
                        <m:sub>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mn-lt"/>
                                  <a:cs typeface="Times New Roman"/>
                                </a:rPr>
                                <m:t>𝑋</m:t>
                              </m:r>
                            </m:e>
                            <m:sub>
                              <m:r>
                                <a:rPr lang="en-US" altLang="zh-CN" sz="1600" b="0" i="1" smtClean="0">
                                  <a:latin typeface="Cambria Math" panose="02040503050406030204" pitchFamily="18" charset="0"/>
                                  <a:ea typeface="+mn-lt"/>
                                  <a:cs typeface="Times New Roman"/>
                                </a:rPr>
                                <m:t>1</m:t>
                              </m:r>
                            </m:sub>
                          </m:sSub>
                        </m:sub>
                      </m:sSub>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600" dirty="0"/>
              </a:p>
            </p:txBody>
          </p:sp>
        </mc:Choice>
        <mc:Fallback xmlns="">
          <p:sp>
            <p:nvSpPr>
              <p:cNvPr id="5" name="文本框 4">
                <a:extLst>
                  <a:ext uri="{FF2B5EF4-FFF2-40B4-BE49-F238E27FC236}">
                    <a16:creationId xmlns:a16="http://schemas.microsoft.com/office/drawing/2014/main" id="{7A21CC11-A1AC-38BE-96BF-FD16628CACCE}"/>
                  </a:ext>
                </a:extLst>
              </p:cNvPr>
              <p:cNvSpPr txBox="1">
                <a:spLocks noRot="1" noChangeAspect="1" noMove="1" noResize="1" noEditPoints="1" noAdjustHandles="1" noChangeArrowheads="1" noChangeShapeType="1" noTextEdit="1"/>
              </p:cNvSpPr>
              <p:nvPr/>
            </p:nvSpPr>
            <p:spPr>
              <a:xfrm>
                <a:off x="2594564" y="1573345"/>
                <a:ext cx="3514745" cy="359714"/>
              </a:xfrm>
              <a:prstGeom prst="rect">
                <a:avLst/>
              </a:prstGeom>
              <a:blipFill>
                <a:blip r:embed="rId25"/>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910D6E4-FB33-3400-53D8-A5B854453BFD}"/>
                  </a:ext>
                </a:extLst>
              </p:cNvPr>
              <p:cNvSpPr txBox="1"/>
              <p:nvPr/>
            </p:nvSpPr>
            <p:spPr>
              <a:xfrm>
                <a:off x="1159688" y="1949875"/>
                <a:ext cx="6323719"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𝜙</m:t>
                          </m:r>
                        </m:e>
                        <m:sub>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mn-lt"/>
                                  <a:cs typeface="Times New Roman"/>
                                </a:rPr>
                                <m:t>𝑋</m:t>
                              </m:r>
                            </m:e>
                            <m:sub>
                              <m:r>
                                <a:rPr lang="en-US" altLang="zh-CN" sz="1600" b="0" i="1" smtClean="0">
                                  <a:solidFill>
                                    <a:schemeClr val="tx1"/>
                                  </a:solidFill>
                                  <a:latin typeface="Cambria Math" panose="02040503050406030204" pitchFamily="18" charset="0"/>
                                  <a:ea typeface="+mn-lt"/>
                                  <a:cs typeface="Times New Roman"/>
                                </a:rPr>
                                <m:t>2</m:t>
                              </m:r>
                            </m:sub>
                          </m:sSub>
                        </m:sub>
                      </m:sSub>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a:solidFill>
                            <a:schemeClr val="tx1"/>
                          </a:solidFill>
                          <a:latin typeface="Cambria Math" panose="02040503050406030204" pitchFamily="18" charset="0"/>
                          <a:ea typeface="Cambria Math" panose="02040503050406030204" pitchFamily="18" charset="0"/>
                          <a:cs typeface="Times New Roman"/>
                        </a:rPr>
                        <m:t>≠0∧</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1&lt;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lang="zh-CN" altLang="en-US" sz="2000" dirty="0">
                  <a:solidFill>
                    <a:schemeClr val="tx1"/>
                  </a:solidFill>
                  <a:latin typeface="Times New Roman" panose="02020603050405020304" pitchFamily="18" charset="0"/>
                  <a:ea typeface="+mn-lt"/>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E910D6E4-FB33-3400-53D8-A5B854453BFD}"/>
                  </a:ext>
                </a:extLst>
              </p:cNvPr>
              <p:cNvSpPr txBox="1">
                <a:spLocks noRot="1" noChangeAspect="1" noMove="1" noResize="1" noEditPoints="1" noAdjustHandles="1" noChangeArrowheads="1" noChangeShapeType="1" noTextEdit="1"/>
              </p:cNvSpPr>
              <p:nvPr/>
            </p:nvSpPr>
            <p:spPr>
              <a:xfrm>
                <a:off x="1159688" y="1949875"/>
                <a:ext cx="6323719" cy="359714"/>
              </a:xfrm>
              <a:prstGeom prst="rect">
                <a:avLst/>
              </a:prstGeom>
              <a:blipFill>
                <a:blip r:embed="rId26"/>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p:sp>
        <p:nvSpPr>
          <p:cNvPr id="12" name="文本框 11">
            <a:extLst>
              <a:ext uri="{FF2B5EF4-FFF2-40B4-BE49-F238E27FC236}">
                <a16:creationId xmlns:a16="http://schemas.microsoft.com/office/drawing/2014/main" id="{83C39A9A-DA2D-1D40-36B9-281D29CC54D9}"/>
              </a:ext>
            </a:extLst>
          </p:cNvPr>
          <p:cNvSpPr txBox="1"/>
          <p:nvPr/>
        </p:nvSpPr>
        <p:spPr>
          <a:xfrm>
            <a:off x="8032933" y="3429000"/>
            <a:ext cx="4442913" cy="707886"/>
          </a:xfrm>
          <a:prstGeom prst="rect">
            <a:avLst/>
          </a:prstGeom>
          <a:noFill/>
        </p:spPr>
        <p:txBody>
          <a:bodyPr wrap="square" rtlCol="0">
            <a:spAutoFit/>
          </a:bodyPr>
          <a:lstStyle/>
          <a:p>
            <a:pPr marL="342900" indent="-342900">
              <a:buFont typeface="Wingdings" pitchFamily="2" charset="2"/>
              <a:buChar char="Ø"/>
            </a:pPr>
            <a:r>
              <a:rPr lang="en-US" altLang="zh-CN" sz="2000" dirty="0">
                <a:latin typeface="Söhne"/>
              </a:rPr>
              <a:t>Hard to locate bug in source code </a:t>
            </a:r>
          </a:p>
          <a:p>
            <a:pPr marL="342900" indent="-342900">
              <a:buFont typeface="Wingdings" pitchFamily="2" charset="2"/>
              <a:buChar char="Ø"/>
            </a:pPr>
            <a:r>
              <a:rPr lang="en-US" altLang="zh-CN" sz="2000" dirty="0">
                <a:latin typeface="Söhne"/>
              </a:rPr>
              <a:t>Cannot find multiple bugs</a:t>
            </a:r>
            <a:endParaRPr lang="zh-CN" altLang="en-US" sz="2000" dirty="0">
              <a:latin typeface="Söhne"/>
            </a:endParaRPr>
          </a:p>
        </p:txBody>
      </p:sp>
    </p:spTree>
    <p:extLst>
      <p:ext uri="{BB962C8B-B14F-4D97-AF65-F5344CB8AC3E}">
        <p14:creationId xmlns:p14="http://schemas.microsoft.com/office/powerpoint/2010/main" val="196996710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a:extLst>
              <a:ext uri="{FF2B5EF4-FFF2-40B4-BE49-F238E27FC236}">
                <a16:creationId xmlns:a16="http://schemas.microsoft.com/office/drawing/2014/main" id="{66C3AC77-105D-5DEF-86CC-6A586161898B}"/>
              </a:ext>
            </a:extLst>
          </p:cNvPr>
          <p:cNvSpPr/>
          <p:nvPr/>
        </p:nvSpPr>
        <p:spPr>
          <a:xfrm>
            <a:off x="960700" y="1573346"/>
            <a:ext cx="6449139" cy="736244"/>
          </a:xfrm>
          <a:prstGeom prst="roundRect">
            <a:avLst>
              <a:gd name="adj" fmla="val 4059"/>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A21CC11-A1AC-38BE-96BF-FD16628CACCE}"/>
                  </a:ext>
                </a:extLst>
              </p:cNvPr>
              <p:cNvSpPr txBox="1"/>
              <p:nvPr/>
            </p:nvSpPr>
            <p:spPr>
              <a:xfrm>
                <a:off x="2594564" y="1573345"/>
                <a:ext cx="3514745"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Cambria Math" panose="02040503050406030204" pitchFamily="18" charset="0"/>
                              <a:cs typeface="Times New Roman"/>
                            </a:rPr>
                            <m:t>𝜙</m:t>
                          </m:r>
                        </m:e>
                        <m:sub>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mn-lt"/>
                                  <a:cs typeface="Times New Roman"/>
                                </a:rPr>
                                <m:t>𝑋</m:t>
                              </m:r>
                            </m:e>
                            <m:sub>
                              <m:r>
                                <a:rPr lang="en-US" altLang="zh-CN" sz="1600" b="0" i="1" smtClean="0">
                                  <a:latin typeface="Cambria Math" panose="02040503050406030204" pitchFamily="18" charset="0"/>
                                  <a:ea typeface="+mn-lt"/>
                                  <a:cs typeface="Times New Roman"/>
                                </a:rPr>
                                <m:t>1</m:t>
                              </m:r>
                            </m:sub>
                          </m:sSub>
                        </m:sub>
                      </m:sSub>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600" dirty="0"/>
              </a:p>
            </p:txBody>
          </p:sp>
        </mc:Choice>
        <mc:Fallback xmlns="">
          <p:sp>
            <p:nvSpPr>
              <p:cNvPr id="5" name="文本框 4">
                <a:extLst>
                  <a:ext uri="{FF2B5EF4-FFF2-40B4-BE49-F238E27FC236}">
                    <a16:creationId xmlns:a16="http://schemas.microsoft.com/office/drawing/2014/main" id="{7A21CC11-A1AC-38BE-96BF-FD16628CACCE}"/>
                  </a:ext>
                </a:extLst>
              </p:cNvPr>
              <p:cNvSpPr txBox="1">
                <a:spLocks noRot="1" noChangeAspect="1" noMove="1" noResize="1" noEditPoints="1" noAdjustHandles="1" noChangeArrowheads="1" noChangeShapeType="1" noTextEdit="1"/>
              </p:cNvSpPr>
              <p:nvPr/>
            </p:nvSpPr>
            <p:spPr>
              <a:xfrm>
                <a:off x="2594564" y="1573345"/>
                <a:ext cx="3514745" cy="359714"/>
              </a:xfrm>
              <a:prstGeom prst="rect">
                <a:avLst/>
              </a:prstGeom>
              <a:blipFill>
                <a:blip r:embed="rId4"/>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910D6E4-FB33-3400-53D8-A5B854453BFD}"/>
                  </a:ext>
                </a:extLst>
              </p:cNvPr>
              <p:cNvSpPr txBox="1"/>
              <p:nvPr/>
            </p:nvSpPr>
            <p:spPr>
              <a:xfrm>
                <a:off x="1159688" y="1949875"/>
                <a:ext cx="6323719"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𝜙</m:t>
                          </m:r>
                        </m:e>
                        <m:sub>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mn-lt"/>
                                  <a:cs typeface="Times New Roman"/>
                                </a:rPr>
                                <m:t>𝑋</m:t>
                              </m:r>
                            </m:e>
                            <m:sub>
                              <m:r>
                                <a:rPr lang="en-US" altLang="zh-CN" sz="1600" b="0" i="1" smtClean="0">
                                  <a:solidFill>
                                    <a:schemeClr val="tx1"/>
                                  </a:solidFill>
                                  <a:latin typeface="Cambria Math" panose="02040503050406030204" pitchFamily="18" charset="0"/>
                                  <a:ea typeface="+mn-lt"/>
                                  <a:cs typeface="Times New Roman"/>
                                </a:rPr>
                                <m:t>2</m:t>
                              </m:r>
                            </m:sub>
                          </m:sSub>
                        </m:sub>
                      </m:sSub>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a:solidFill>
                            <a:schemeClr val="tx1"/>
                          </a:solidFill>
                          <a:latin typeface="Cambria Math" panose="02040503050406030204" pitchFamily="18" charset="0"/>
                          <a:ea typeface="Cambria Math" panose="02040503050406030204" pitchFamily="18" charset="0"/>
                          <a:cs typeface="Times New Roman"/>
                        </a:rPr>
                        <m:t>≠0∧</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1&lt;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lang="zh-CN" altLang="en-US" sz="2000" dirty="0">
                  <a:solidFill>
                    <a:schemeClr val="tx1"/>
                  </a:solidFill>
                  <a:latin typeface="Times New Roman" panose="02020603050405020304" pitchFamily="18" charset="0"/>
                  <a:ea typeface="+mn-lt"/>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E910D6E4-FB33-3400-53D8-A5B854453BFD}"/>
                  </a:ext>
                </a:extLst>
              </p:cNvPr>
              <p:cNvSpPr txBox="1">
                <a:spLocks noRot="1" noChangeAspect="1" noMove="1" noResize="1" noEditPoints="1" noAdjustHandles="1" noChangeArrowheads="1" noChangeShapeType="1" noTextEdit="1"/>
              </p:cNvSpPr>
              <p:nvPr/>
            </p:nvSpPr>
            <p:spPr>
              <a:xfrm>
                <a:off x="1159688" y="1949875"/>
                <a:ext cx="6323719" cy="359714"/>
              </a:xfrm>
              <a:prstGeom prst="rect">
                <a:avLst/>
              </a:prstGeom>
              <a:blipFill>
                <a:blip r:embed="rId5"/>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40A34D29-B6F3-C184-E754-5B177699C895}"/>
              </a:ext>
            </a:extLst>
          </p:cNvPr>
          <p:cNvSpPr/>
          <p:nvPr/>
        </p:nvSpPr>
        <p:spPr>
          <a:xfrm>
            <a:off x="8032933" y="1429688"/>
            <a:ext cx="3617414" cy="1177353"/>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dirty="0">
                <a:solidFill>
                  <a:schemeClr val="tx1"/>
                </a:solidFill>
                <a:latin typeface="Chalkboard" panose="03050602040202020205" pitchFamily="66" charset="0"/>
                <a:cs typeface="Calibri" panose="020F0502020204030204" pitchFamily="34" charset="0"/>
              </a:rPr>
              <a:t>Transitions between states are induced by an ordering of constrained buffer indices.</a:t>
            </a:r>
            <a:endParaRPr lang="en" altLang="zh-CN" dirty="0">
              <a:solidFill>
                <a:schemeClr val="tx1"/>
              </a:solidFill>
              <a:latin typeface="Chalkboard" panose="03050602040202020205" pitchFamily="66" charset="0"/>
              <a:cs typeface="Calibri" panose="020F0502020204030204" pitchFamily="34" charset="0"/>
            </a:endParaRPr>
          </a:p>
        </p:txBody>
      </p:sp>
      <p:grpSp>
        <p:nvGrpSpPr>
          <p:cNvPr id="7" name="组合 6">
            <a:extLst>
              <a:ext uri="{FF2B5EF4-FFF2-40B4-BE49-F238E27FC236}">
                <a16:creationId xmlns:a16="http://schemas.microsoft.com/office/drawing/2014/main" id="{D8D33594-FBC2-D0CF-6FFB-4628E7B3C6DC}"/>
              </a:ext>
            </a:extLst>
          </p:cNvPr>
          <p:cNvGrpSpPr/>
          <p:nvPr/>
        </p:nvGrpSpPr>
        <p:grpSpPr>
          <a:xfrm>
            <a:off x="1363315" y="2607041"/>
            <a:ext cx="5601686" cy="1203247"/>
            <a:chOff x="686290" y="492177"/>
            <a:chExt cx="5601686" cy="1203247"/>
          </a:xfrm>
          <a:effectLst>
            <a:outerShdw blurRad="50800" dist="50800" dir="5400000" algn="ctr" rotWithShape="0">
              <a:srgbClr val="000000">
                <a:alpha val="0"/>
              </a:srgbClr>
            </a:outerShdw>
          </a:effectLst>
        </p:grpSpPr>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E5704AE6-EA03-B39B-A4DB-722BD768031D}"/>
                    </a:ext>
                  </a:extLst>
                </p:cNvPr>
                <p:cNvSpPr/>
                <p:nvPr/>
              </p:nvSpPr>
              <p:spPr>
                <a:xfrm>
                  <a:off x="686290"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0</m:t>
                            </m:r>
                          </m:sub>
                        </m:sSub>
                      </m:oMath>
                    </m:oMathPara>
                  </a14:m>
                  <a:endParaRPr kumimoji="1" lang="zh-CN" altLang="en-US" sz="1200">
                    <a:solidFill>
                      <a:schemeClr val="tx1"/>
                    </a:solidFill>
                  </a:endParaRPr>
                </a:p>
              </p:txBody>
            </p:sp>
          </mc:Choice>
          <mc:Fallback xmlns="">
            <p:sp>
              <p:nvSpPr>
                <p:cNvPr id="13" name="椭圆 12">
                  <a:extLst>
                    <a:ext uri="{FF2B5EF4-FFF2-40B4-BE49-F238E27FC236}">
                      <a16:creationId xmlns:a16="http://schemas.microsoft.com/office/drawing/2014/main" id="{AFC46507-7526-4A11-2A0A-11AC6A7191BE}"/>
                    </a:ext>
                  </a:extLst>
                </p:cNvPr>
                <p:cNvSpPr>
                  <a:spLocks noRot="1" noChangeAspect="1" noMove="1" noResize="1" noEditPoints="1" noAdjustHandles="1" noChangeArrowheads="1" noChangeShapeType="1" noTextEdit="1"/>
                </p:cNvSpPr>
                <p:nvPr/>
              </p:nvSpPr>
              <p:spPr>
                <a:xfrm>
                  <a:off x="686290" y="1359864"/>
                  <a:ext cx="335560" cy="335560"/>
                </a:xfrm>
                <a:prstGeom prst="ellipse">
                  <a:avLst/>
                </a:prstGeom>
                <a:blipFill>
                  <a:blip r:embed="rId6"/>
                  <a:stretch>
                    <a:fillRect l="-7143"/>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7600F9E-BD54-94EE-14CF-A5E58750E25F}"/>
                    </a:ext>
                  </a:extLst>
                </p:cNvPr>
                <p:cNvSpPr txBox="1"/>
                <p:nvPr/>
              </p:nvSpPr>
              <p:spPr>
                <a:xfrm>
                  <a:off x="1508394" y="492177"/>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77600F9E-BD54-94EE-14CF-A5E58750E25F}"/>
                    </a:ext>
                  </a:extLst>
                </p:cNvPr>
                <p:cNvSpPr txBox="1">
                  <a:spLocks noRot="1" noChangeAspect="1" noMove="1" noResize="1" noEditPoints="1" noAdjustHandles="1" noChangeArrowheads="1" noChangeShapeType="1" noTextEdit="1"/>
                </p:cNvSpPr>
                <p:nvPr/>
              </p:nvSpPr>
              <p:spPr>
                <a:xfrm>
                  <a:off x="1508394" y="492177"/>
                  <a:ext cx="1965795" cy="338554"/>
                </a:xfrm>
                <a:prstGeom prst="rect">
                  <a:avLst/>
                </a:prstGeom>
                <a:blipFill>
                  <a:blip r:embed="rId7"/>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CB9C3BD-BE96-21C6-611B-183A5C9169BE}"/>
                    </a:ext>
                  </a:extLst>
                </p:cNvPr>
                <p:cNvSpPr txBox="1"/>
                <p:nvPr/>
              </p:nvSpPr>
              <p:spPr>
                <a:xfrm>
                  <a:off x="1511304" y="1224920"/>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1&lt;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DCB9C3BD-BE96-21C6-611B-183A5C9169BE}"/>
                    </a:ext>
                  </a:extLst>
                </p:cNvPr>
                <p:cNvSpPr txBox="1">
                  <a:spLocks noRot="1" noChangeAspect="1" noMove="1" noResize="1" noEditPoints="1" noAdjustHandles="1" noChangeArrowheads="1" noChangeShapeType="1" noTextEdit="1"/>
                </p:cNvSpPr>
                <p:nvPr/>
              </p:nvSpPr>
              <p:spPr>
                <a:xfrm>
                  <a:off x="1511304" y="1224920"/>
                  <a:ext cx="1965795" cy="338554"/>
                </a:xfrm>
                <a:prstGeom prst="rect">
                  <a:avLst/>
                </a:prstGeom>
                <a:blipFill>
                  <a:blip r:embed="rId8"/>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625DB12-CF8E-D9CD-EF38-5A4D6CDFAA1F}"/>
                    </a:ext>
                  </a:extLst>
                </p:cNvPr>
                <p:cNvSpPr txBox="1"/>
                <p:nvPr/>
              </p:nvSpPr>
              <p:spPr>
                <a:xfrm>
                  <a:off x="4274511" y="1207005"/>
                  <a:ext cx="10067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smtClean="0">
                            <a:solidFill>
                              <a:schemeClr val="tx1"/>
                            </a:solidFill>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4625DB12-CF8E-D9CD-EF38-5A4D6CDFAA1F}"/>
                    </a:ext>
                  </a:extLst>
                </p:cNvPr>
                <p:cNvSpPr txBox="1">
                  <a:spLocks noRot="1" noChangeAspect="1" noMove="1" noResize="1" noEditPoints="1" noAdjustHandles="1" noChangeArrowheads="1" noChangeShapeType="1" noTextEdit="1"/>
                </p:cNvSpPr>
                <p:nvPr/>
              </p:nvSpPr>
              <p:spPr>
                <a:xfrm>
                  <a:off x="4274511" y="1207005"/>
                  <a:ext cx="1006750" cy="33855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a:extLst>
                    <a:ext uri="{FF2B5EF4-FFF2-40B4-BE49-F238E27FC236}">
                      <a16:creationId xmlns:a16="http://schemas.microsoft.com/office/drawing/2014/main" id="{2D6FC4AC-EE3B-817F-11F6-902F27C2E314}"/>
                    </a:ext>
                  </a:extLst>
                </p:cNvPr>
                <p:cNvSpPr/>
                <p:nvPr/>
              </p:nvSpPr>
              <p:spPr>
                <a:xfrm>
                  <a:off x="3480992"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1</m:t>
                            </m:r>
                          </m:sub>
                        </m:sSub>
                      </m:oMath>
                    </m:oMathPara>
                  </a14:m>
                  <a:endParaRPr kumimoji="1" lang="zh-CN" altLang="en-US" sz="1200">
                    <a:solidFill>
                      <a:schemeClr val="tx1"/>
                    </a:solidFill>
                  </a:endParaRPr>
                </a:p>
              </p:txBody>
            </p:sp>
          </mc:Choice>
          <mc:Fallback xmlns="">
            <p:sp>
              <p:nvSpPr>
                <p:cNvPr id="17" name="椭圆 16">
                  <a:extLst>
                    <a:ext uri="{FF2B5EF4-FFF2-40B4-BE49-F238E27FC236}">
                      <a16:creationId xmlns:a16="http://schemas.microsoft.com/office/drawing/2014/main" id="{EDD95145-04C2-7741-D969-FF06FE813831}"/>
                    </a:ext>
                  </a:extLst>
                </p:cNvPr>
                <p:cNvSpPr>
                  <a:spLocks noRot="1" noChangeAspect="1" noMove="1" noResize="1" noEditPoints="1" noAdjustHandles="1" noChangeArrowheads="1" noChangeShapeType="1" noTextEdit="1"/>
                </p:cNvSpPr>
                <p:nvPr/>
              </p:nvSpPr>
              <p:spPr>
                <a:xfrm>
                  <a:off x="3480992" y="1359864"/>
                  <a:ext cx="335560" cy="335560"/>
                </a:xfrm>
                <a:prstGeom prst="ellipse">
                  <a:avLst/>
                </a:prstGeom>
                <a:blipFill>
                  <a:blip r:embed="rId10"/>
                  <a:stretch>
                    <a:fillRect l="-3448"/>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a:extLst>
                    <a:ext uri="{FF2B5EF4-FFF2-40B4-BE49-F238E27FC236}">
                      <a16:creationId xmlns:a16="http://schemas.microsoft.com/office/drawing/2014/main" id="{6161309F-51F9-307F-23E6-7068EB9164F3}"/>
                    </a:ext>
                  </a:extLst>
                </p:cNvPr>
                <p:cNvSpPr/>
                <p:nvPr/>
              </p:nvSpPr>
              <p:spPr>
                <a:xfrm>
                  <a:off x="3711904" y="623338"/>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2</m:t>
                            </m:r>
                          </m:sub>
                        </m:sSub>
                      </m:oMath>
                    </m:oMathPara>
                  </a14:m>
                  <a:endParaRPr kumimoji="1" lang="zh-CN" altLang="en-US" sz="1200" dirty="0">
                    <a:solidFill>
                      <a:schemeClr val="tx1"/>
                    </a:solidFill>
                  </a:endParaRPr>
                </a:p>
              </p:txBody>
            </p:sp>
          </mc:Choice>
          <mc:Fallback xmlns="">
            <p:sp>
              <p:nvSpPr>
                <p:cNvPr id="18" name="椭圆 17">
                  <a:extLst>
                    <a:ext uri="{FF2B5EF4-FFF2-40B4-BE49-F238E27FC236}">
                      <a16:creationId xmlns:a16="http://schemas.microsoft.com/office/drawing/2014/main" id="{87F528E3-FD29-0050-7A0B-D8E53B179980}"/>
                    </a:ext>
                  </a:extLst>
                </p:cNvPr>
                <p:cNvSpPr>
                  <a:spLocks noRot="1" noChangeAspect="1" noMove="1" noResize="1" noEditPoints="1" noAdjustHandles="1" noChangeArrowheads="1" noChangeShapeType="1" noTextEdit="1"/>
                </p:cNvSpPr>
                <p:nvPr/>
              </p:nvSpPr>
              <p:spPr>
                <a:xfrm>
                  <a:off x="3711904" y="623338"/>
                  <a:ext cx="335560" cy="335560"/>
                </a:xfrm>
                <a:prstGeom prst="ellipse">
                  <a:avLst/>
                </a:prstGeom>
                <a:blipFill>
                  <a:blip r:embed="rId11"/>
                  <a:stretch>
                    <a:fillRect l="-7143"/>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椭圆 17">
                  <a:extLst>
                    <a:ext uri="{FF2B5EF4-FFF2-40B4-BE49-F238E27FC236}">
                      <a16:creationId xmlns:a16="http://schemas.microsoft.com/office/drawing/2014/main" id="{3EFBBA34-5417-6A33-80E4-366491894626}"/>
                    </a:ext>
                  </a:extLst>
                </p:cNvPr>
                <p:cNvSpPr/>
                <p:nvPr/>
              </p:nvSpPr>
              <p:spPr>
                <a:xfrm>
                  <a:off x="5952416"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3</m:t>
                            </m:r>
                          </m:sub>
                        </m:sSub>
                      </m:oMath>
                    </m:oMathPara>
                  </a14:m>
                  <a:endParaRPr kumimoji="1" lang="zh-CN" altLang="en-US" sz="1200" dirty="0">
                    <a:solidFill>
                      <a:schemeClr val="tx1"/>
                    </a:solidFill>
                  </a:endParaRPr>
                </a:p>
              </p:txBody>
            </p:sp>
          </mc:Choice>
          <mc:Fallback xmlns="">
            <p:sp>
              <p:nvSpPr>
                <p:cNvPr id="19" name="椭圆 18">
                  <a:extLst>
                    <a:ext uri="{FF2B5EF4-FFF2-40B4-BE49-F238E27FC236}">
                      <a16:creationId xmlns:a16="http://schemas.microsoft.com/office/drawing/2014/main" id="{C52F4A26-5674-647A-6BD8-333375FC0C62}"/>
                    </a:ext>
                  </a:extLst>
                </p:cNvPr>
                <p:cNvSpPr>
                  <a:spLocks noRot="1" noChangeAspect="1" noMove="1" noResize="1" noEditPoints="1" noAdjustHandles="1" noChangeArrowheads="1" noChangeShapeType="1" noTextEdit="1"/>
                </p:cNvSpPr>
                <p:nvPr/>
              </p:nvSpPr>
              <p:spPr>
                <a:xfrm>
                  <a:off x="5952416" y="1359864"/>
                  <a:ext cx="335560" cy="335560"/>
                </a:xfrm>
                <a:prstGeom prst="ellipse">
                  <a:avLst/>
                </a:prstGeom>
                <a:blipFill>
                  <a:blip r:embed="rId12"/>
                  <a:stretch>
                    <a:fillRect l="-6897"/>
                  </a:stretch>
                </a:blipFill>
                <a:ln>
                  <a:solidFill>
                    <a:schemeClr val="tx1"/>
                  </a:solidFill>
                </a:ln>
              </p:spPr>
              <p:txBody>
                <a:bodyPr/>
                <a:lstStyle/>
                <a:p>
                  <a:r>
                    <a:rPr lang="zh-CN" altLang="en-US">
                      <a:noFill/>
                    </a:rPr>
                    <a:t> </a:t>
                  </a:r>
                </a:p>
              </p:txBody>
            </p:sp>
          </mc:Fallback>
        </mc:AlternateContent>
        <p:cxnSp>
          <p:nvCxnSpPr>
            <p:cNvPr id="19" name="直线箭头连接符 18">
              <a:extLst>
                <a:ext uri="{FF2B5EF4-FFF2-40B4-BE49-F238E27FC236}">
                  <a16:creationId xmlns:a16="http://schemas.microsoft.com/office/drawing/2014/main" id="{0465A88E-CAE6-B025-4690-F91FB28DF51E}"/>
                </a:ext>
              </a:extLst>
            </p:cNvPr>
            <p:cNvCxnSpPr>
              <a:stCxn id="11" idx="6"/>
              <a:endCxn id="16" idx="2"/>
            </p:cNvCxnSpPr>
            <p:nvPr/>
          </p:nvCxnSpPr>
          <p:spPr>
            <a:xfrm>
              <a:off x="1021850" y="1527644"/>
              <a:ext cx="245914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425B7845-58A1-B2B4-F136-52596E3647C0}"/>
                </a:ext>
              </a:extLst>
            </p:cNvPr>
            <p:cNvCxnSpPr>
              <a:cxnSpLocks/>
              <a:stCxn id="16" idx="6"/>
              <a:endCxn id="18" idx="2"/>
            </p:cNvCxnSpPr>
            <p:nvPr/>
          </p:nvCxnSpPr>
          <p:spPr>
            <a:xfrm>
              <a:off x="3816552" y="1527644"/>
              <a:ext cx="21358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曲线连接符 20">
              <a:extLst>
                <a:ext uri="{FF2B5EF4-FFF2-40B4-BE49-F238E27FC236}">
                  <a16:creationId xmlns:a16="http://schemas.microsoft.com/office/drawing/2014/main" id="{C65FFD1A-5D14-8E3F-B867-8DF16CBE0A90}"/>
                </a:ext>
              </a:extLst>
            </p:cNvPr>
            <p:cNvCxnSpPr>
              <a:cxnSpLocks/>
              <a:stCxn id="11" idx="7"/>
              <a:endCxn id="17" idx="2"/>
            </p:cNvCxnSpPr>
            <p:nvPr/>
          </p:nvCxnSpPr>
          <p:spPr>
            <a:xfrm rot="5400000" flipH="1" flipV="1">
              <a:off x="2033362" y="-269536"/>
              <a:ext cx="617888" cy="2739196"/>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直线箭头连接符 21">
            <a:extLst>
              <a:ext uri="{FF2B5EF4-FFF2-40B4-BE49-F238E27FC236}">
                <a16:creationId xmlns:a16="http://schemas.microsoft.com/office/drawing/2014/main" id="{B4383E32-3A8E-0C90-0952-470D42A52C3B}"/>
              </a:ext>
            </a:extLst>
          </p:cNvPr>
          <p:cNvCxnSpPr>
            <a:cxnSpLocks/>
          </p:cNvCxnSpPr>
          <p:nvPr/>
        </p:nvCxnSpPr>
        <p:spPr>
          <a:xfrm>
            <a:off x="4724489" y="2887842"/>
            <a:ext cx="2135864" cy="0"/>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0C214B76-08B1-3A0E-E547-B9B6827782B0}"/>
                  </a:ext>
                </a:extLst>
              </p:cNvPr>
              <p:cNvSpPr/>
              <p:nvPr/>
            </p:nvSpPr>
            <p:spPr>
              <a:xfrm>
                <a:off x="6860353" y="2720908"/>
                <a:ext cx="335560" cy="335560"/>
              </a:xfrm>
              <a:prstGeom prst="ellipse">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4</m:t>
                          </m:r>
                        </m:sub>
                      </m:sSub>
                    </m:oMath>
                  </m:oMathPara>
                </a14:m>
                <a:endParaRPr kumimoji="1" lang="zh-CN" altLang="en-US" sz="1200" dirty="0">
                  <a:solidFill>
                    <a:schemeClr val="tx1"/>
                  </a:solidFill>
                </a:endParaRPr>
              </a:p>
            </p:txBody>
          </p:sp>
        </mc:Choice>
        <mc:Fallback xmlns="">
          <p:sp>
            <p:nvSpPr>
              <p:cNvPr id="23" name="椭圆 22">
                <a:extLst>
                  <a:ext uri="{FF2B5EF4-FFF2-40B4-BE49-F238E27FC236}">
                    <a16:creationId xmlns:a16="http://schemas.microsoft.com/office/drawing/2014/main" id="{0C214B76-08B1-3A0E-E547-B9B6827782B0}"/>
                  </a:ext>
                </a:extLst>
              </p:cNvPr>
              <p:cNvSpPr>
                <a:spLocks noRot="1" noChangeAspect="1" noMove="1" noResize="1" noEditPoints="1" noAdjustHandles="1" noChangeArrowheads="1" noChangeShapeType="1" noTextEdit="1"/>
              </p:cNvSpPr>
              <p:nvPr/>
            </p:nvSpPr>
            <p:spPr>
              <a:xfrm>
                <a:off x="6860353" y="2720908"/>
                <a:ext cx="335560" cy="335560"/>
              </a:xfrm>
              <a:prstGeom prst="ellipse">
                <a:avLst/>
              </a:prstGeom>
              <a:blipFill>
                <a:blip r:embed="rId13"/>
                <a:stretch>
                  <a:fillRect/>
                </a:stretch>
              </a:blipFill>
              <a:ln>
                <a:solidFill>
                  <a:schemeClr val="tx1"/>
                </a:solidFill>
              </a:ln>
              <a:effectLst>
                <a:outerShdw blurRad="50800" dist="50800" dir="5400000" algn="ctr" rotWithShape="0">
                  <a:srgbClr val="000000">
                    <a:alpha val="0"/>
                  </a:srgbClr>
                </a:outerShdw>
              </a:effectLst>
            </p:spPr>
            <p:txBody>
              <a:bodyPr/>
              <a:lstStyle/>
              <a:p>
                <a:r>
                  <a:rPr lang="zh-CN" altLang="en-US">
                    <a:noFill/>
                  </a:rPr>
                  <a:t> </a:t>
                </a:r>
              </a:p>
            </p:txBody>
          </p:sp>
        </mc:Fallback>
      </mc:AlternateContent>
      <p:cxnSp>
        <p:nvCxnSpPr>
          <p:cNvPr id="24" name="直线箭头连接符 23">
            <a:extLst>
              <a:ext uri="{FF2B5EF4-FFF2-40B4-BE49-F238E27FC236}">
                <a16:creationId xmlns:a16="http://schemas.microsoft.com/office/drawing/2014/main" id="{8D814154-D0E8-B31E-DC0E-1AEBF274E6F7}"/>
              </a:ext>
            </a:extLst>
          </p:cNvPr>
          <p:cNvCxnSpPr>
            <a:cxnSpLocks/>
            <a:stCxn id="18" idx="6"/>
            <a:endCxn id="25" idx="2"/>
          </p:cNvCxnSpPr>
          <p:nvPr/>
        </p:nvCxnSpPr>
        <p:spPr>
          <a:xfrm flipV="1">
            <a:off x="6965001" y="3639480"/>
            <a:ext cx="2986535" cy="3028"/>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F3D61940-9E91-DA20-CD6D-547637E48CD5}"/>
                  </a:ext>
                </a:extLst>
              </p:cNvPr>
              <p:cNvSpPr/>
              <p:nvPr/>
            </p:nvSpPr>
            <p:spPr>
              <a:xfrm>
                <a:off x="9951536" y="3471700"/>
                <a:ext cx="335560" cy="335560"/>
              </a:xfrm>
              <a:prstGeom prst="ellipse">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5</m:t>
                          </m:r>
                        </m:sub>
                      </m:sSub>
                    </m:oMath>
                  </m:oMathPara>
                </a14:m>
                <a:endParaRPr kumimoji="1" lang="zh-CN" altLang="en-US" sz="1200" dirty="0">
                  <a:solidFill>
                    <a:schemeClr val="tx1"/>
                  </a:solidFill>
                </a:endParaRPr>
              </a:p>
            </p:txBody>
          </p:sp>
        </mc:Choice>
        <mc:Fallback xmlns="">
          <p:sp>
            <p:nvSpPr>
              <p:cNvPr id="25" name="椭圆 24">
                <a:extLst>
                  <a:ext uri="{FF2B5EF4-FFF2-40B4-BE49-F238E27FC236}">
                    <a16:creationId xmlns:a16="http://schemas.microsoft.com/office/drawing/2014/main" id="{F3D61940-9E91-DA20-CD6D-547637E48CD5}"/>
                  </a:ext>
                </a:extLst>
              </p:cNvPr>
              <p:cNvSpPr>
                <a:spLocks noRot="1" noChangeAspect="1" noMove="1" noResize="1" noEditPoints="1" noAdjustHandles="1" noChangeArrowheads="1" noChangeShapeType="1" noTextEdit="1"/>
              </p:cNvSpPr>
              <p:nvPr/>
            </p:nvSpPr>
            <p:spPr>
              <a:xfrm>
                <a:off x="9951536" y="3471700"/>
                <a:ext cx="335560" cy="335560"/>
              </a:xfrm>
              <a:prstGeom prst="ellipse">
                <a:avLst/>
              </a:prstGeom>
              <a:blipFill>
                <a:blip r:embed="rId14"/>
                <a:stretch>
                  <a:fillRect/>
                </a:stretch>
              </a:blipFill>
              <a:ln>
                <a:solidFill>
                  <a:schemeClr val="tx1"/>
                </a:solidFill>
              </a:ln>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5EDAA4A8-3A84-3A71-7CEB-4883D4CA74B6}"/>
                  </a:ext>
                </a:extLst>
              </p:cNvPr>
              <p:cNvSpPr txBox="1"/>
              <p:nvPr/>
            </p:nvSpPr>
            <p:spPr>
              <a:xfrm>
                <a:off x="4919102" y="2578843"/>
                <a:ext cx="1006750"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5EDAA4A8-3A84-3A71-7CEB-4883D4CA74B6}"/>
                  </a:ext>
                </a:extLst>
              </p:cNvPr>
              <p:cNvSpPr txBox="1">
                <a:spLocks noRot="1" noChangeAspect="1" noMove="1" noResize="1" noEditPoints="1" noAdjustHandles="1" noChangeArrowheads="1" noChangeShapeType="1" noTextEdit="1"/>
              </p:cNvSpPr>
              <p:nvPr/>
            </p:nvSpPr>
            <p:spPr>
              <a:xfrm>
                <a:off x="4919102" y="2578843"/>
                <a:ext cx="1006750" cy="338554"/>
              </a:xfrm>
              <a:prstGeom prst="rect">
                <a:avLst/>
              </a:prstGeom>
              <a:blipFill>
                <a:blip r:embed="rId15"/>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DF17EFA4-31F6-4034-AE72-F30A84A14953}"/>
                  </a:ext>
                </a:extLst>
              </p:cNvPr>
              <p:cNvSpPr txBox="1"/>
              <p:nvPr/>
            </p:nvSpPr>
            <p:spPr>
              <a:xfrm>
                <a:off x="7028761" y="3310327"/>
                <a:ext cx="2849563"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DF17EFA4-31F6-4034-AE72-F30A84A14953}"/>
                  </a:ext>
                </a:extLst>
              </p:cNvPr>
              <p:cNvSpPr txBox="1">
                <a:spLocks noRot="1" noChangeAspect="1" noMove="1" noResize="1" noEditPoints="1" noAdjustHandles="1" noChangeArrowheads="1" noChangeShapeType="1" noTextEdit="1"/>
              </p:cNvSpPr>
              <p:nvPr/>
            </p:nvSpPr>
            <p:spPr>
              <a:xfrm>
                <a:off x="7028761" y="3310327"/>
                <a:ext cx="2849563" cy="338554"/>
              </a:xfrm>
              <a:prstGeom prst="rect">
                <a:avLst/>
              </a:prstGeom>
              <a:blipFill>
                <a:blip r:embed="rId16"/>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p:cxnSp>
        <p:nvCxnSpPr>
          <p:cNvPr id="35" name="肘形连接符 34">
            <a:extLst>
              <a:ext uri="{FF2B5EF4-FFF2-40B4-BE49-F238E27FC236}">
                <a16:creationId xmlns:a16="http://schemas.microsoft.com/office/drawing/2014/main" id="{04E65B50-FD80-5BA5-9581-BDD6C1444861}"/>
              </a:ext>
            </a:extLst>
          </p:cNvPr>
          <p:cNvCxnSpPr>
            <a:cxnSpLocks/>
          </p:cNvCxnSpPr>
          <p:nvPr/>
        </p:nvCxnSpPr>
        <p:spPr>
          <a:xfrm rot="5400000">
            <a:off x="1949650" y="2042800"/>
            <a:ext cx="1031310" cy="479718"/>
          </a:xfrm>
          <a:prstGeom prst="bentConnector4">
            <a:avLst>
              <a:gd name="adj1" fmla="val 267"/>
              <a:gd name="adj2" fmla="val 147653"/>
            </a:avLst>
          </a:prstGeom>
          <a:ln w="12700">
            <a:solidFill>
              <a:srgbClr val="00B050"/>
            </a:solidFill>
            <a:prstDash val="dash"/>
            <a:tailEnd type="stealth"/>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p:cxnSp>
        <p:nvCxnSpPr>
          <p:cNvPr id="38" name="肘形连接符 37">
            <a:extLst>
              <a:ext uri="{FF2B5EF4-FFF2-40B4-BE49-F238E27FC236}">
                <a16:creationId xmlns:a16="http://schemas.microsoft.com/office/drawing/2014/main" id="{6F5A9914-A6D5-EA1C-6B34-530E22EAE346}"/>
              </a:ext>
            </a:extLst>
          </p:cNvPr>
          <p:cNvCxnSpPr>
            <a:cxnSpLocks/>
            <a:endCxn id="14" idx="1"/>
          </p:cNvCxnSpPr>
          <p:nvPr/>
        </p:nvCxnSpPr>
        <p:spPr>
          <a:xfrm rot="16200000" flipH="1">
            <a:off x="1240597" y="2561329"/>
            <a:ext cx="1245338" cy="650126"/>
          </a:xfrm>
          <a:prstGeom prst="bentConnector2">
            <a:avLst/>
          </a:prstGeom>
          <a:ln w="12700">
            <a:solidFill>
              <a:srgbClr val="00B050"/>
            </a:solidFill>
            <a:prstDash val="dash"/>
            <a:tailEnd type="stealth"/>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p:sp>
        <p:nvSpPr>
          <p:cNvPr id="28" name="标题 1">
            <a:extLst>
              <a:ext uri="{FF2B5EF4-FFF2-40B4-BE49-F238E27FC236}">
                <a16:creationId xmlns:a16="http://schemas.microsoft.com/office/drawing/2014/main" id="{998410C0-1514-42CA-847C-E3E35A933A7A}"/>
              </a:ext>
            </a:extLst>
          </p:cNvPr>
          <p:cNvSpPr>
            <a:spLocks noGrp="1"/>
          </p:cNvSpPr>
          <p:nvPr>
            <p:ph type="title"/>
          </p:nvPr>
        </p:nvSpPr>
        <p:spPr>
          <a:xfrm>
            <a:off x="838200" y="365125"/>
            <a:ext cx="10515600" cy="1325563"/>
          </a:xfrm>
        </p:spPr>
        <p:txBody>
          <a:bodyPr/>
          <a:lstStyle/>
          <a:p>
            <a:r>
              <a:rPr kumimoji="1" lang="en-US" altLang="zh-CN" sz="3200" dirty="0" err="1">
                <a:latin typeface="Calibri" panose="020F0502020204030204" pitchFamily="34" charset="0"/>
                <a:cs typeface="Calibri" panose="020F0502020204030204" pitchFamily="34" charset="0"/>
              </a:rPr>
              <a:t>ParDiff</a:t>
            </a:r>
            <a:r>
              <a:rPr kumimoji="1" lang="en-US" altLang="zh-CN" sz="3200" dirty="0">
                <a:latin typeface="Calibri" panose="020F0502020204030204" pitchFamily="34" charset="0"/>
                <a:cs typeface="Calibri" panose="020F0502020204030204" pitchFamily="34" charset="0"/>
              </a:rPr>
              <a:t> Solution: Transforming Lifted Specs to Ordered SFAs</a:t>
            </a:r>
            <a:endParaRPr kumimoji="1" lang="zh-CN" altLang="en-US" dirty="0"/>
          </a:p>
        </p:txBody>
      </p:sp>
    </p:spTree>
    <p:extLst>
      <p:ext uri="{BB962C8B-B14F-4D97-AF65-F5344CB8AC3E}">
        <p14:creationId xmlns:p14="http://schemas.microsoft.com/office/powerpoint/2010/main" val="1036811835"/>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1BD8F0-3F82-8BED-00B5-3E3C4AF0B15C}"/>
              </a:ext>
            </a:extLst>
          </p:cNvPr>
          <p:cNvSpPr>
            <a:spLocks noGrp="1"/>
          </p:cNvSpPr>
          <p:nvPr>
            <p:ph type="title"/>
          </p:nvPr>
        </p:nvSpPr>
        <p:spPr/>
        <p:txBody>
          <a:bodyPr/>
          <a:lstStyle/>
          <a:p>
            <a:r>
              <a:rPr kumimoji="1" lang="en-US" altLang="zh-CN" sz="3200" dirty="0" err="1">
                <a:latin typeface="Calibri" panose="020F0502020204030204" pitchFamily="34" charset="0"/>
                <a:cs typeface="Calibri" panose="020F0502020204030204" pitchFamily="34" charset="0"/>
              </a:rPr>
              <a:t>ParDiff</a:t>
            </a:r>
            <a:r>
              <a:rPr kumimoji="1" lang="en-US" altLang="zh-CN" sz="3200" dirty="0">
                <a:latin typeface="Calibri" panose="020F0502020204030204" pitchFamily="34" charset="0"/>
                <a:cs typeface="Calibri" panose="020F0502020204030204" pitchFamily="34" charset="0"/>
              </a:rPr>
              <a:t> Solution: Transforming Lifted Specs to Ordered SFAs</a:t>
            </a:r>
            <a:endParaRPr kumimoji="1" lang="zh-CN" altLang="en-US" dirty="0"/>
          </a:p>
        </p:txBody>
      </p:sp>
      <p:grpSp>
        <p:nvGrpSpPr>
          <p:cNvPr id="26" name="组合 25">
            <a:extLst>
              <a:ext uri="{FF2B5EF4-FFF2-40B4-BE49-F238E27FC236}">
                <a16:creationId xmlns:a16="http://schemas.microsoft.com/office/drawing/2014/main" id="{FAF31EA4-1F79-1F59-35CA-EA6AA86D6D5D}"/>
              </a:ext>
            </a:extLst>
          </p:cNvPr>
          <p:cNvGrpSpPr/>
          <p:nvPr/>
        </p:nvGrpSpPr>
        <p:grpSpPr>
          <a:xfrm>
            <a:off x="838200" y="4159596"/>
            <a:ext cx="6675597" cy="810897"/>
            <a:chOff x="277758" y="603096"/>
            <a:chExt cx="5986377" cy="425569"/>
          </a:xfrm>
        </p:grpSpPr>
        <p:sp>
          <p:nvSpPr>
            <p:cNvPr id="27" name="圆角矩形 26">
              <a:extLst>
                <a:ext uri="{FF2B5EF4-FFF2-40B4-BE49-F238E27FC236}">
                  <a16:creationId xmlns:a16="http://schemas.microsoft.com/office/drawing/2014/main" id="{2B156CFF-955F-0B06-876F-72B3D8BAE82E}"/>
                </a:ext>
              </a:extLst>
            </p:cNvPr>
            <p:cNvSpPr/>
            <p:nvPr/>
          </p:nvSpPr>
          <p:spPr>
            <a:xfrm>
              <a:off x="387611" y="603096"/>
              <a:ext cx="5783300" cy="386390"/>
            </a:xfrm>
            <a:prstGeom prst="roundRect">
              <a:avLst>
                <a:gd name="adj" fmla="val 405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0D84CBC-D8E5-832C-FFC1-F91978FE9AA1}"/>
                    </a:ext>
                  </a:extLst>
                </p:cNvPr>
                <p:cNvSpPr txBox="1"/>
                <p:nvPr/>
              </p:nvSpPr>
              <p:spPr>
                <a:xfrm>
                  <a:off x="1798078" y="603096"/>
                  <a:ext cx="3139193" cy="231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Cambria Math" panose="02040503050406030204" pitchFamily="18" charset="0"/>
                                <a:cs typeface="Times New Roman"/>
                              </a:rPr>
                              <m:t>𝜙</m:t>
                            </m:r>
                          </m:e>
                          <m:sub>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mn-lt"/>
                                    <a:cs typeface="Times New Roman"/>
                                  </a:rPr>
                                  <m:t>𝑌</m:t>
                                </m:r>
                              </m:e>
                              <m:sub>
                                <m:r>
                                  <a:rPr lang="en-US" altLang="zh-CN" sz="1600" b="0" i="1" smtClean="0">
                                    <a:latin typeface="Cambria Math" panose="02040503050406030204" pitchFamily="18" charset="0"/>
                                    <a:ea typeface="+mn-lt"/>
                                    <a:cs typeface="Times New Roman"/>
                                  </a:rPr>
                                  <m:t>1</m:t>
                                </m:r>
                              </m:sub>
                            </m:sSub>
                          </m:sub>
                        </m:sSub>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r>
                          <a:rPr lang="en-US" altLang="zh-CN" sz="1600" b="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1</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dirty="0"/>
                </a:p>
              </p:txBody>
            </p:sp>
          </mc:Choice>
          <mc:Fallback xmlns="">
            <p:sp>
              <p:nvSpPr>
                <p:cNvPr id="28" name="文本框 27">
                  <a:extLst>
                    <a:ext uri="{FF2B5EF4-FFF2-40B4-BE49-F238E27FC236}">
                      <a16:creationId xmlns:a16="http://schemas.microsoft.com/office/drawing/2014/main" id="{D0D84CBC-D8E5-832C-FFC1-F91978FE9AA1}"/>
                    </a:ext>
                  </a:extLst>
                </p:cNvPr>
                <p:cNvSpPr txBox="1">
                  <a:spLocks noRot="1" noChangeAspect="1" noMove="1" noResize="1" noEditPoints="1" noAdjustHandles="1" noChangeArrowheads="1" noChangeShapeType="1" noTextEdit="1"/>
                </p:cNvSpPr>
                <p:nvPr/>
              </p:nvSpPr>
              <p:spPr>
                <a:xfrm>
                  <a:off x="1798078" y="603096"/>
                  <a:ext cx="3139193" cy="23185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7BFA508-0F9B-0EAE-3E0E-193D1A15C2BC}"/>
                    </a:ext>
                  </a:extLst>
                </p:cNvPr>
                <p:cNvSpPr txBox="1"/>
                <p:nvPr/>
              </p:nvSpPr>
              <p:spPr>
                <a:xfrm>
                  <a:off x="277758" y="796811"/>
                  <a:ext cx="5986377" cy="231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𝜙</m:t>
                            </m:r>
                          </m:e>
                          <m:sub>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mn-lt"/>
                                    <a:cs typeface="Times New Roman"/>
                                  </a:rPr>
                                  <m:t>𝑌</m:t>
                                </m:r>
                              </m:e>
                              <m:sub>
                                <m:r>
                                  <a:rPr lang="en-US" altLang="zh-CN" sz="1600" b="0" i="1" smtClean="0">
                                    <a:solidFill>
                                      <a:schemeClr val="tx1"/>
                                    </a:solidFill>
                                    <a:latin typeface="Cambria Math" panose="02040503050406030204" pitchFamily="18" charset="0"/>
                                    <a:ea typeface="+mn-lt"/>
                                    <a:cs typeface="Times New Roman"/>
                                  </a:rPr>
                                  <m:t>2</m:t>
                                </m:r>
                              </m:sub>
                            </m:sSub>
                          </m:sub>
                        </m:sSub>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a:solidFill>
                              <a:schemeClr val="tx1"/>
                            </a:solidFill>
                            <a:latin typeface="Cambria Math" panose="02040503050406030204" pitchFamily="18" charset="0"/>
                            <a:ea typeface="Cambria Math" panose="02040503050406030204" pitchFamily="18" charset="0"/>
                            <a:cs typeface="Times New Roman"/>
                          </a:rPr>
                          <m:t>≠0∧</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lang="zh-CN" altLang="en-US" sz="2000" dirty="0">
                    <a:solidFill>
                      <a:schemeClr val="tx1"/>
                    </a:solidFill>
                    <a:latin typeface="Times New Roman" panose="02020603050405020304" pitchFamily="18" charset="0"/>
                    <a:ea typeface="+mn-lt"/>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57BFA508-0F9B-0EAE-3E0E-193D1A15C2BC}"/>
                    </a:ext>
                  </a:extLst>
                </p:cNvPr>
                <p:cNvSpPr txBox="1">
                  <a:spLocks noRot="1" noChangeAspect="1" noMove="1" noResize="1" noEditPoints="1" noAdjustHandles="1" noChangeArrowheads="1" noChangeShapeType="1" noTextEdit="1"/>
                </p:cNvSpPr>
                <p:nvPr/>
              </p:nvSpPr>
              <p:spPr>
                <a:xfrm>
                  <a:off x="277758" y="796811"/>
                  <a:ext cx="5986377" cy="231854"/>
                </a:xfrm>
                <a:prstGeom prst="rect">
                  <a:avLst/>
                </a:prstGeom>
                <a:blipFill>
                  <a:blip r:embed="rId5"/>
                  <a:stretch>
                    <a:fillRect/>
                  </a:stretch>
                </a:blipFill>
              </p:spPr>
              <p:txBody>
                <a:bodyPr/>
                <a:lstStyle/>
                <a:p>
                  <a:r>
                    <a:rPr lang="zh-CN" altLang="en-US">
                      <a:noFill/>
                    </a:rPr>
                    <a:t> </a:t>
                  </a:r>
                </a:p>
              </p:txBody>
            </p:sp>
          </mc:Fallback>
        </mc:AlternateContent>
      </p:grpSp>
      <p:sp>
        <p:nvSpPr>
          <p:cNvPr id="4" name="圆角矩形 3">
            <a:extLst>
              <a:ext uri="{FF2B5EF4-FFF2-40B4-BE49-F238E27FC236}">
                <a16:creationId xmlns:a16="http://schemas.microsoft.com/office/drawing/2014/main" id="{66C3AC77-105D-5DEF-86CC-6A586161898B}"/>
              </a:ext>
            </a:extLst>
          </p:cNvPr>
          <p:cNvSpPr/>
          <p:nvPr/>
        </p:nvSpPr>
        <p:spPr>
          <a:xfrm>
            <a:off x="960700" y="1573346"/>
            <a:ext cx="6449139" cy="736244"/>
          </a:xfrm>
          <a:prstGeom prst="roundRect">
            <a:avLst>
              <a:gd name="adj" fmla="val 4059"/>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A21CC11-A1AC-38BE-96BF-FD16628CACCE}"/>
                  </a:ext>
                </a:extLst>
              </p:cNvPr>
              <p:cNvSpPr txBox="1"/>
              <p:nvPr/>
            </p:nvSpPr>
            <p:spPr>
              <a:xfrm>
                <a:off x="2594564" y="1573345"/>
                <a:ext cx="3514745"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Cambria Math" panose="02040503050406030204" pitchFamily="18" charset="0"/>
                              <a:cs typeface="Times New Roman"/>
                            </a:rPr>
                            <m:t>𝜙</m:t>
                          </m:r>
                        </m:e>
                        <m:sub>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mn-lt"/>
                                  <a:cs typeface="Times New Roman"/>
                                </a:rPr>
                                <m:t>𝑋</m:t>
                              </m:r>
                            </m:e>
                            <m:sub>
                              <m:r>
                                <a:rPr lang="en-US" altLang="zh-CN" sz="1600" b="0" i="1" smtClean="0">
                                  <a:latin typeface="Cambria Math" panose="02040503050406030204" pitchFamily="18" charset="0"/>
                                  <a:ea typeface="+mn-lt"/>
                                  <a:cs typeface="Times New Roman"/>
                                </a:rPr>
                                <m:t>1</m:t>
                              </m:r>
                            </m:sub>
                          </m:sSub>
                        </m:sub>
                      </m:sSub>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600" dirty="0"/>
              </a:p>
            </p:txBody>
          </p:sp>
        </mc:Choice>
        <mc:Fallback xmlns="">
          <p:sp>
            <p:nvSpPr>
              <p:cNvPr id="5" name="文本框 4">
                <a:extLst>
                  <a:ext uri="{FF2B5EF4-FFF2-40B4-BE49-F238E27FC236}">
                    <a16:creationId xmlns:a16="http://schemas.microsoft.com/office/drawing/2014/main" id="{7A21CC11-A1AC-38BE-96BF-FD16628CACCE}"/>
                  </a:ext>
                </a:extLst>
              </p:cNvPr>
              <p:cNvSpPr txBox="1">
                <a:spLocks noRot="1" noChangeAspect="1" noMove="1" noResize="1" noEditPoints="1" noAdjustHandles="1" noChangeArrowheads="1" noChangeShapeType="1" noTextEdit="1"/>
              </p:cNvSpPr>
              <p:nvPr/>
            </p:nvSpPr>
            <p:spPr>
              <a:xfrm>
                <a:off x="2594564" y="1573345"/>
                <a:ext cx="3514745" cy="359714"/>
              </a:xfrm>
              <a:prstGeom prst="rect">
                <a:avLst/>
              </a:prstGeom>
              <a:blipFill>
                <a:blip r:embed="rId6"/>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910D6E4-FB33-3400-53D8-A5B854453BFD}"/>
                  </a:ext>
                </a:extLst>
              </p:cNvPr>
              <p:cNvSpPr txBox="1"/>
              <p:nvPr/>
            </p:nvSpPr>
            <p:spPr>
              <a:xfrm>
                <a:off x="1159688" y="1949875"/>
                <a:ext cx="6323719"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𝜙</m:t>
                          </m:r>
                        </m:e>
                        <m:sub>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mn-lt"/>
                                  <a:cs typeface="Times New Roman"/>
                                </a:rPr>
                                <m:t>𝑋</m:t>
                              </m:r>
                            </m:e>
                            <m:sub>
                              <m:r>
                                <a:rPr lang="en-US" altLang="zh-CN" sz="1600" b="0" i="1" smtClean="0">
                                  <a:solidFill>
                                    <a:schemeClr val="tx1"/>
                                  </a:solidFill>
                                  <a:latin typeface="Cambria Math" panose="02040503050406030204" pitchFamily="18" charset="0"/>
                                  <a:ea typeface="+mn-lt"/>
                                  <a:cs typeface="Times New Roman"/>
                                </a:rPr>
                                <m:t>2</m:t>
                              </m:r>
                            </m:sub>
                          </m:sSub>
                        </m:sub>
                      </m:sSub>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a:solidFill>
                            <a:schemeClr val="tx1"/>
                          </a:solidFill>
                          <a:latin typeface="Cambria Math" panose="02040503050406030204" pitchFamily="18" charset="0"/>
                          <a:ea typeface="Cambria Math" panose="02040503050406030204" pitchFamily="18" charset="0"/>
                          <a:cs typeface="Times New Roman"/>
                        </a:rPr>
                        <m:t>≠0∧</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1&lt;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lang="zh-CN" altLang="en-US" sz="2000" dirty="0">
                  <a:solidFill>
                    <a:schemeClr val="tx1"/>
                  </a:solidFill>
                  <a:latin typeface="Times New Roman" panose="02020603050405020304" pitchFamily="18" charset="0"/>
                  <a:ea typeface="+mn-lt"/>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E910D6E4-FB33-3400-53D8-A5B854453BFD}"/>
                  </a:ext>
                </a:extLst>
              </p:cNvPr>
              <p:cNvSpPr txBox="1">
                <a:spLocks noRot="1" noChangeAspect="1" noMove="1" noResize="1" noEditPoints="1" noAdjustHandles="1" noChangeArrowheads="1" noChangeShapeType="1" noTextEdit="1"/>
              </p:cNvSpPr>
              <p:nvPr/>
            </p:nvSpPr>
            <p:spPr>
              <a:xfrm>
                <a:off x="1159688" y="1949875"/>
                <a:ext cx="6323719" cy="359714"/>
              </a:xfrm>
              <a:prstGeom prst="rect">
                <a:avLst/>
              </a:prstGeom>
              <a:blipFill>
                <a:blip r:embed="rId7"/>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40A34D29-B6F3-C184-E754-5B177699C895}"/>
              </a:ext>
            </a:extLst>
          </p:cNvPr>
          <p:cNvSpPr/>
          <p:nvPr/>
        </p:nvSpPr>
        <p:spPr>
          <a:xfrm>
            <a:off x="8032933" y="1429688"/>
            <a:ext cx="3617414" cy="1177353"/>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a:solidFill>
                  <a:schemeClr val="tx1"/>
                </a:solidFill>
                <a:latin typeface="Chalkboard" panose="03050602040202020205" pitchFamily="66" charset="0"/>
                <a:cs typeface="Calibri" panose="020F0502020204030204" pitchFamily="34" charset="0"/>
              </a:rPr>
              <a:t>Transitions between states are induced by an ordering of constrained buffer indices.</a:t>
            </a:r>
            <a:endParaRPr lang="en" altLang="zh-CN" dirty="0">
              <a:solidFill>
                <a:schemeClr val="tx1"/>
              </a:solidFill>
              <a:latin typeface="Chalkboard" panose="03050602040202020205" pitchFamily="66" charset="0"/>
              <a:cs typeface="Calibri" panose="020F0502020204030204" pitchFamily="34" charset="0"/>
            </a:endParaRPr>
          </a:p>
        </p:txBody>
      </p:sp>
      <p:grpSp>
        <p:nvGrpSpPr>
          <p:cNvPr id="7" name="组合 6">
            <a:extLst>
              <a:ext uri="{FF2B5EF4-FFF2-40B4-BE49-F238E27FC236}">
                <a16:creationId xmlns:a16="http://schemas.microsoft.com/office/drawing/2014/main" id="{D8D33594-FBC2-D0CF-6FFB-4628E7B3C6DC}"/>
              </a:ext>
            </a:extLst>
          </p:cNvPr>
          <p:cNvGrpSpPr/>
          <p:nvPr/>
        </p:nvGrpSpPr>
        <p:grpSpPr>
          <a:xfrm>
            <a:off x="1363315" y="2607041"/>
            <a:ext cx="5601686" cy="1203247"/>
            <a:chOff x="686290" y="492177"/>
            <a:chExt cx="5601686" cy="1203247"/>
          </a:xfrm>
          <a:effectLst>
            <a:outerShdw blurRad="50800" dist="50800" dir="5400000" algn="ctr" rotWithShape="0">
              <a:srgbClr val="000000">
                <a:alpha val="0"/>
              </a:srgbClr>
            </a:outerShdw>
          </a:effectLst>
        </p:grpSpPr>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E5704AE6-EA03-B39B-A4DB-722BD768031D}"/>
                    </a:ext>
                  </a:extLst>
                </p:cNvPr>
                <p:cNvSpPr/>
                <p:nvPr/>
              </p:nvSpPr>
              <p:spPr>
                <a:xfrm>
                  <a:off x="686290"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0</m:t>
                            </m:r>
                          </m:sub>
                        </m:sSub>
                      </m:oMath>
                    </m:oMathPara>
                  </a14:m>
                  <a:endParaRPr kumimoji="1" lang="zh-CN" altLang="en-US" sz="1200">
                    <a:solidFill>
                      <a:schemeClr val="tx1"/>
                    </a:solidFill>
                  </a:endParaRPr>
                </a:p>
              </p:txBody>
            </p:sp>
          </mc:Choice>
          <mc:Fallback xmlns="">
            <p:sp>
              <p:nvSpPr>
                <p:cNvPr id="11" name="椭圆 10">
                  <a:extLst>
                    <a:ext uri="{FF2B5EF4-FFF2-40B4-BE49-F238E27FC236}">
                      <a16:creationId xmlns:a16="http://schemas.microsoft.com/office/drawing/2014/main" id="{E5704AE6-EA03-B39B-A4DB-722BD768031D}"/>
                    </a:ext>
                  </a:extLst>
                </p:cNvPr>
                <p:cNvSpPr>
                  <a:spLocks noRot="1" noChangeAspect="1" noMove="1" noResize="1" noEditPoints="1" noAdjustHandles="1" noChangeArrowheads="1" noChangeShapeType="1" noTextEdit="1"/>
                </p:cNvSpPr>
                <p:nvPr/>
              </p:nvSpPr>
              <p:spPr>
                <a:xfrm>
                  <a:off x="686290" y="1359864"/>
                  <a:ext cx="335560" cy="335560"/>
                </a:xfrm>
                <a:prstGeom prst="ellipse">
                  <a:avLst/>
                </a:prstGeom>
                <a:blipFill>
                  <a:blip r:embed="rId8"/>
                  <a:stretch>
                    <a:fillRect l="-7143"/>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7600F9E-BD54-94EE-14CF-A5E58750E25F}"/>
                    </a:ext>
                  </a:extLst>
                </p:cNvPr>
                <p:cNvSpPr txBox="1"/>
                <p:nvPr/>
              </p:nvSpPr>
              <p:spPr>
                <a:xfrm>
                  <a:off x="1508394" y="492177"/>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77600F9E-BD54-94EE-14CF-A5E58750E25F}"/>
                    </a:ext>
                  </a:extLst>
                </p:cNvPr>
                <p:cNvSpPr txBox="1">
                  <a:spLocks noRot="1" noChangeAspect="1" noMove="1" noResize="1" noEditPoints="1" noAdjustHandles="1" noChangeArrowheads="1" noChangeShapeType="1" noTextEdit="1"/>
                </p:cNvSpPr>
                <p:nvPr/>
              </p:nvSpPr>
              <p:spPr>
                <a:xfrm>
                  <a:off x="1508394" y="492177"/>
                  <a:ext cx="1965795" cy="338554"/>
                </a:xfrm>
                <a:prstGeom prst="rect">
                  <a:avLst/>
                </a:prstGeom>
                <a:blipFill>
                  <a:blip r:embed="rId9"/>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CB9C3BD-BE96-21C6-611B-183A5C9169BE}"/>
                    </a:ext>
                  </a:extLst>
                </p:cNvPr>
                <p:cNvSpPr txBox="1"/>
                <p:nvPr/>
              </p:nvSpPr>
              <p:spPr>
                <a:xfrm>
                  <a:off x="1511304" y="1224920"/>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1&lt;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DCB9C3BD-BE96-21C6-611B-183A5C9169BE}"/>
                    </a:ext>
                  </a:extLst>
                </p:cNvPr>
                <p:cNvSpPr txBox="1">
                  <a:spLocks noRot="1" noChangeAspect="1" noMove="1" noResize="1" noEditPoints="1" noAdjustHandles="1" noChangeArrowheads="1" noChangeShapeType="1" noTextEdit="1"/>
                </p:cNvSpPr>
                <p:nvPr/>
              </p:nvSpPr>
              <p:spPr>
                <a:xfrm>
                  <a:off x="1511304" y="1224920"/>
                  <a:ext cx="1965795" cy="338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625DB12-CF8E-D9CD-EF38-5A4D6CDFAA1F}"/>
                    </a:ext>
                  </a:extLst>
                </p:cNvPr>
                <p:cNvSpPr txBox="1"/>
                <p:nvPr/>
              </p:nvSpPr>
              <p:spPr>
                <a:xfrm>
                  <a:off x="4274511" y="1207005"/>
                  <a:ext cx="10067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smtClean="0">
                            <a:solidFill>
                              <a:schemeClr val="tx1"/>
                            </a:solidFill>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4625DB12-CF8E-D9CD-EF38-5A4D6CDFAA1F}"/>
                    </a:ext>
                  </a:extLst>
                </p:cNvPr>
                <p:cNvSpPr txBox="1">
                  <a:spLocks noRot="1" noChangeAspect="1" noMove="1" noResize="1" noEditPoints="1" noAdjustHandles="1" noChangeArrowheads="1" noChangeShapeType="1" noTextEdit="1"/>
                </p:cNvSpPr>
                <p:nvPr/>
              </p:nvSpPr>
              <p:spPr>
                <a:xfrm>
                  <a:off x="4274511" y="1207005"/>
                  <a:ext cx="1006750" cy="338554"/>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a:extLst>
                    <a:ext uri="{FF2B5EF4-FFF2-40B4-BE49-F238E27FC236}">
                      <a16:creationId xmlns:a16="http://schemas.microsoft.com/office/drawing/2014/main" id="{2D6FC4AC-EE3B-817F-11F6-902F27C2E314}"/>
                    </a:ext>
                  </a:extLst>
                </p:cNvPr>
                <p:cNvSpPr/>
                <p:nvPr/>
              </p:nvSpPr>
              <p:spPr>
                <a:xfrm>
                  <a:off x="3480992"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1</m:t>
                            </m:r>
                          </m:sub>
                        </m:sSub>
                      </m:oMath>
                    </m:oMathPara>
                  </a14:m>
                  <a:endParaRPr kumimoji="1" lang="zh-CN" altLang="en-US" sz="1200">
                    <a:solidFill>
                      <a:schemeClr val="tx1"/>
                    </a:solidFill>
                  </a:endParaRPr>
                </a:p>
              </p:txBody>
            </p:sp>
          </mc:Choice>
          <mc:Fallback xmlns="">
            <p:sp>
              <p:nvSpPr>
                <p:cNvPr id="16" name="椭圆 15">
                  <a:extLst>
                    <a:ext uri="{FF2B5EF4-FFF2-40B4-BE49-F238E27FC236}">
                      <a16:creationId xmlns:a16="http://schemas.microsoft.com/office/drawing/2014/main" id="{2D6FC4AC-EE3B-817F-11F6-902F27C2E314}"/>
                    </a:ext>
                  </a:extLst>
                </p:cNvPr>
                <p:cNvSpPr>
                  <a:spLocks noRot="1" noChangeAspect="1" noMove="1" noResize="1" noEditPoints="1" noAdjustHandles="1" noChangeArrowheads="1" noChangeShapeType="1" noTextEdit="1"/>
                </p:cNvSpPr>
                <p:nvPr/>
              </p:nvSpPr>
              <p:spPr>
                <a:xfrm>
                  <a:off x="3480992" y="1359864"/>
                  <a:ext cx="335560" cy="335560"/>
                </a:xfrm>
                <a:prstGeom prst="ellipse">
                  <a:avLst/>
                </a:prstGeom>
                <a:blipFill>
                  <a:blip r:embed="rId12"/>
                  <a:stretch>
                    <a:fillRect l="-3448"/>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a:extLst>
                    <a:ext uri="{FF2B5EF4-FFF2-40B4-BE49-F238E27FC236}">
                      <a16:creationId xmlns:a16="http://schemas.microsoft.com/office/drawing/2014/main" id="{6161309F-51F9-307F-23E6-7068EB9164F3}"/>
                    </a:ext>
                  </a:extLst>
                </p:cNvPr>
                <p:cNvSpPr/>
                <p:nvPr/>
              </p:nvSpPr>
              <p:spPr>
                <a:xfrm>
                  <a:off x="3711904" y="623338"/>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2</m:t>
                            </m:r>
                          </m:sub>
                        </m:sSub>
                      </m:oMath>
                    </m:oMathPara>
                  </a14:m>
                  <a:endParaRPr kumimoji="1" lang="zh-CN" altLang="en-US" sz="1200" dirty="0">
                    <a:solidFill>
                      <a:schemeClr val="tx1"/>
                    </a:solidFill>
                  </a:endParaRPr>
                </a:p>
              </p:txBody>
            </p:sp>
          </mc:Choice>
          <mc:Fallback xmlns="">
            <p:sp>
              <p:nvSpPr>
                <p:cNvPr id="17" name="椭圆 16">
                  <a:extLst>
                    <a:ext uri="{FF2B5EF4-FFF2-40B4-BE49-F238E27FC236}">
                      <a16:creationId xmlns:a16="http://schemas.microsoft.com/office/drawing/2014/main" id="{6161309F-51F9-307F-23E6-7068EB9164F3}"/>
                    </a:ext>
                  </a:extLst>
                </p:cNvPr>
                <p:cNvSpPr>
                  <a:spLocks noRot="1" noChangeAspect="1" noMove="1" noResize="1" noEditPoints="1" noAdjustHandles="1" noChangeArrowheads="1" noChangeShapeType="1" noTextEdit="1"/>
                </p:cNvSpPr>
                <p:nvPr/>
              </p:nvSpPr>
              <p:spPr>
                <a:xfrm>
                  <a:off x="3711904" y="623338"/>
                  <a:ext cx="335560" cy="335560"/>
                </a:xfrm>
                <a:prstGeom prst="ellipse">
                  <a:avLst/>
                </a:prstGeom>
                <a:blipFill>
                  <a:blip r:embed="rId13"/>
                  <a:stretch>
                    <a:fillRect l="-7143"/>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椭圆 17">
                  <a:extLst>
                    <a:ext uri="{FF2B5EF4-FFF2-40B4-BE49-F238E27FC236}">
                      <a16:creationId xmlns:a16="http://schemas.microsoft.com/office/drawing/2014/main" id="{3EFBBA34-5417-6A33-80E4-366491894626}"/>
                    </a:ext>
                  </a:extLst>
                </p:cNvPr>
                <p:cNvSpPr/>
                <p:nvPr/>
              </p:nvSpPr>
              <p:spPr>
                <a:xfrm>
                  <a:off x="5952416"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3</m:t>
                            </m:r>
                          </m:sub>
                        </m:sSub>
                      </m:oMath>
                    </m:oMathPara>
                  </a14:m>
                  <a:endParaRPr kumimoji="1" lang="zh-CN" altLang="en-US" sz="1200" dirty="0">
                    <a:solidFill>
                      <a:schemeClr val="tx1"/>
                    </a:solidFill>
                  </a:endParaRPr>
                </a:p>
              </p:txBody>
            </p:sp>
          </mc:Choice>
          <mc:Fallback xmlns="">
            <p:sp>
              <p:nvSpPr>
                <p:cNvPr id="18" name="椭圆 17">
                  <a:extLst>
                    <a:ext uri="{FF2B5EF4-FFF2-40B4-BE49-F238E27FC236}">
                      <a16:creationId xmlns:a16="http://schemas.microsoft.com/office/drawing/2014/main" id="{3EFBBA34-5417-6A33-80E4-366491894626}"/>
                    </a:ext>
                  </a:extLst>
                </p:cNvPr>
                <p:cNvSpPr>
                  <a:spLocks noRot="1" noChangeAspect="1" noMove="1" noResize="1" noEditPoints="1" noAdjustHandles="1" noChangeArrowheads="1" noChangeShapeType="1" noTextEdit="1"/>
                </p:cNvSpPr>
                <p:nvPr/>
              </p:nvSpPr>
              <p:spPr>
                <a:xfrm>
                  <a:off x="5952416" y="1359864"/>
                  <a:ext cx="335560" cy="335560"/>
                </a:xfrm>
                <a:prstGeom prst="ellipse">
                  <a:avLst/>
                </a:prstGeom>
                <a:blipFill>
                  <a:blip r:embed="rId14"/>
                  <a:stretch>
                    <a:fillRect l="-6897"/>
                  </a:stretch>
                </a:blipFill>
                <a:ln>
                  <a:solidFill>
                    <a:schemeClr val="tx1"/>
                  </a:solidFill>
                </a:ln>
              </p:spPr>
              <p:txBody>
                <a:bodyPr/>
                <a:lstStyle/>
                <a:p>
                  <a:r>
                    <a:rPr lang="zh-CN" altLang="en-US">
                      <a:noFill/>
                    </a:rPr>
                    <a:t> </a:t>
                  </a:r>
                </a:p>
              </p:txBody>
            </p:sp>
          </mc:Fallback>
        </mc:AlternateContent>
        <p:cxnSp>
          <p:nvCxnSpPr>
            <p:cNvPr id="19" name="直线箭头连接符 18">
              <a:extLst>
                <a:ext uri="{FF2B5EF4-FFF2-40B4-BE49-F238E27FC236}">
                  <a16:creationId xmlns:a16="http://schemas.microsoft.com/office/drawing/2014/main" id="{0465A88E-CAE6-B025-4690-F91FB28DF51E}"/>
                </a:ext>
              </a:extLst>
            </p:cNvPr>
            <p:cNvCxnSpPr>
              <a:stCxn id="11" idx="6"/>
              <a:endCxn id="16" idx="2"/>
            </p:cNvCxnSpPr>
            <p:nvPr/>
          </p:nvCxnSpPr>
          <p:spPr>
            <a:xfrm>
              <a:off x="1021850" y="1527644"/>
              <a:ext cx="245914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425B7845-58A1-B2B4-F136-52596E3647C0}"/>
                </a:ext>
              </a:extLst>
            </p:cNvPr>
            <p:cNvCxnSpPr>
              <a:cxnSpLocks/>
              <a:stCxn id="16" idx="6"/>
              <a:endCxn id="18" idx="2"/>
            </p:cNvCxnSpPr>
            <p:nvPr/>
          </p:nvCxnSpPr>
          <p:spPr>
            <a:xfrm>
              <a:off x="3816552" y="1527644"/>
              <a:ext cx="21358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曲线连接符 20">
              <a:extLst>
                <a:ext uri="{FF2B5EF4-FFF2-40B4-BE49-F238E27FC236}">
                  <a16:creationId xmlns:a16="http://schemas.microsoft.com/office/drawing/2014/main" id="{C65FFD1A-5D14-8E3F-B867-8DF16CBE0A90}"/>
                </a:ext>
              </a:extLst>
            </p:cNvPr>
            <p:cNvCxnSpPr>
              <a:cxnSpLocks/>
              <a:stCxn id="11" idx="7"/>
              <a:endCxn id="17" idx="2"/>
            </p:cNvCxnSpPr>
            <p:nvPr/>
          </p:nvCxnSpPr>
          <p:spPr>
            <a:xfrm rot="5400000" flipH="1" flipV="1">
              <a:off x="2033362" y="-269536"/>
              <a:ext cx="617888" cy="2739196"/>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直线箭头连接符 21">
            <a:extLst>
              <a:ext uri="{FF2B5EF4-FFF2-40B4-BE49-F238E27FC236}">
                <a16:creationId xmlns:a16="http://schemas.microsoft.com/office/drawing/2014/main" id="{B4383E32-3A8E-0C90-0952-470D42A52C3B}"/>
              </a:ext>
            </a:extLst>
          </p:cNvPr>
          <p:cNvCxnSpPr>
            <a:cxnSpLocks/>
          </p:cNvCxnSpPr>
          <p:nvPr/>
        </p:nvCxnSpPr>
        <p:spPr>
          <a:xfrm>
            <a:off x="4724489" y="2887842"/>
            <a:ext cx="2135864" cy="0"/>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0C214B76-08B1-3A0E-E547-B9B6827782B0}"/>
                  </a:ext>
                </a:extLst>
              </p:cNvPr>
              <p:cNvSpPr/>
              <p:nvPr/>
            </p:nvSpPr>
            <p:spPr>
              <a:xfrm>
                <a:off x="6860353" y="2720908"/>
                <a:ext cx="335560" cy="335560"/>
              </a:xfrm>
              <a:prstGeom prst="ellipse">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4</m:t>
                          </m:r>
                        </m:sub>
                      </m:sSub>
                    </m:oMath>
                  </m:oMathPara>
                </a14:m>
                <a:endParaRPr kumimoji="1" lang="zh-CN" altLang="en-US" sz="1200" dirty="0">
                  <a:solidFill>
                    <a:schemeClr val="tx1"/>
                  </a:solidFill>
                </a:endParaRPr>
              </a:p>
            </p:txBody>
          </p:sp>
        </mc:Choice>
        <mc:Fallback xmlns="">
          <p:sp>
            <p:nvSpPr>
              <p:cNvPr id="23" name="椭圆 22">
                <a:extLst>
                  <a:ext uri="{FF2B5EF4-FFF2-40B4-BE49-F238E27FC236}">
                    <a16:creationId xmlns:a16="http://schemas.microsoft.com/office/drawing/2014/main" id="{0C214B76-08B1-3A0E-E547-B9B6827782B0}"/>
                  </a:ext>
                </a:extLst>
              </p:cNvPr>
              <p:cNvSpPr>
                <a:spLocks noRot="1" noChangeAspect="1" noMove="1" noResize="1" noEditPoints="1" noAdjustHandles="1" noChangeArrowheads="1" noChangeShapeType="1" noTextEdit="1"/>
              </p:cNvSpPr>
              <p:nvPr/>
            </p:nvSpPr>
            <p:spPr>
              <a:xfrm>
                <a:off x="6860353" y="2720908"/>
                <a:ext cx="335560" cy="335560"/>
              </a:xfrm>
              <a:prstGeom prst="ellipse">
                <a:avLst/>
              </a:prstGeom>
              <a:blipFill>
                <a:blip r:embed="rId15"/>
                <a:stretch>
                  <a:fillRect/>
                </a:stretch>
              </a:blipFill>
              <a:ln>
                <a:solidFill>
                  <a:schemeClr val="tx1"/>
                </a:solidFill>
              </a:ln>
              <a:effectLst>
                <a:outerShdw blurRad="50800" dist="50800" dir="5400000" algn="ctr" rotWithShape="0">
                  <a:srgbClr val="000000">
                    <a:alpha val="0"/>
                  </a:srgbClr>
                </a:outerShdw>
              </a:effectLst>
            </p:spPr>
            <p:txBody>
              <a:bodyPr/>
              <a:lstStyle/>
              <a:p>
                <a:r>
                  <a:rPr lang="zh-CN" altLang="en-US">
                    <a:noFill/>
                  </a:rPr>
                  <a:t> </a:t>
                </a:r>
              </a:p>
            </p:txBody>
          </p:sp>
        </mc:Fallback>
      </mc:AlternateContent>
      <p:cxnSp>
        <p:nvCxnSpPr>
          <p:cNvPr id="24" name="直线箭头连接符 23">
            <a:extLst>
              <a:ext uri="{FF2B5EF4-FFF2-40B4-BE49-F238E27FC236}">
                <a16:creationId xmlns:a16="http://schemas.microsoft.com/office/drawing/2014/main" id="{8D814154-D0E8-B31E-DC0E-1AEBF274E6F7}"/>
              </a:ext>
            </a:extLst>
          </p:cNvPr>
          <p:cNvCxnSpPr>
            <a:cxnSpLocks/>
            <a:stCxn id="18" idx="6"/>
            <a:endCxn id="25" idx="2"/>
          </p:cNvCxnSpPr>
          <p:nvPr/>
        </p:nvCxnSpPr>
        <p:spPr>
          <a:xfrm flipV="1">
            <a:off x="6965001" y="3639480"/>
            <a:ext cx="2986535" cy="3028"/>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F3D61940-9E91-DA20-CD6D-547637E48CD5}"/>
                  </a:ext>
                </a:extLst>
              </p:cNvPr>
              <p:cNvSpPr/>
              <p:nvPr/>
            </p:nvSpPr>
            <p:spPr>
              <a:xfrm>
                <a:off x="9951536" y="3471700"/>
                <a:ext cx="335560" cy="335560"/>
              </a:xfrm>
              <a:prstGeom prst="ellipse">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5</m:t>
                          </m:r>
                        </m:sub>
                      </m:sSub>
                    </m:oMath>
                  </m:oMathPara>
                </a14:m>
                <a:endParaRPr kumimoji="1" lang="zh-CN" altLang="en-US" sz="1200" dirty="0">
                  <a:solidFill>
                    <a:schemeClr val="tx1"/>
                  </a:solidFill>
                </a:endParaRPr>
              </a:p>
            </p:txBody>
          </p:sp>
        </mc:Choice>
        <mc:Fallback xmlns="">
          <p:sp>
            <p:nvSpPr>
              <p:cNvPr id="25" name="椭圆 24">
                <a:extLst>
                  <a:ext uri="{FF2B5EF4-FFF2-40B4-BE49-F238E27FC236}">
                    <a16:creationId xmlns:a16="http://schemas.microsoft.com/office/drawing/2014/main" id="{F3D61940-9E91-DA20-CD6D-547637E48CD5}"/>
                  </a:ext>
                </a:extLst>
              </p:cNvPr>
              <p:cNvSpPr>
                <a:spLocks noRot="1" noChangeAspect="1" noMove="1" noResize="1" noEditPoints="1" noAdjustHandles="1" noChangeArrowheads="1" noChangeShapeType="1" noTextEdit="1"/>
              </p:cNvSpPr>
              <p:nvPr/>
            </p:nvSpPr>
            <p:spPr>
              <a:xfrm>
                <a:off x="9951536" y="3471700"/>
                <a:ext cx="335560" cy="335560"/>
              </a:xfrm>
              <a:prstGeom prst="ellipse">
                <a:avLst/>
              </a:prstGeom>
              <a:blipFill>
                <a:blip r:embed="rId16"/>
                <a:stretch>
                  <a:fillRect/>
                </a:stretch>
              </a:blipFill>
              <a:ln>
                <a:solidFill>
                  <a:schemeClr val="tx1"/>
                </a:solidFill>
              </a:ln>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5EDAA4A8-3A84-3A71-7CEB-4883D4CA74B6}"/>
                  </a:ext>
                </a:extLst>
              </p:cNvPr>
              <p:cNvSpPr txBox="1"/>
              <p:nvPr/>
            </p:nvSpPr>
            <p:spPr>
              <a:xfrm>
                <a:off x="4919102" y="2578843"/>
                <a:ext cx="1006750"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5EDAA4A8-3A84-3A71-7CEB-4883D4CA74B6}"/>
                  </a:ext>
                </a:extLst>
              </p:cNvPr>
              <p:cNvSpPr txBox="1">
                <a:spLocks noRot="1" noChangeAspect="1" noMove="1" noResize="1" noEditPoints="1" noAdjustHandles="1" noChangeArrowheads="1" noChangeShapeType="1" noTextEdit="1"/>
              </p:cNvSpPr>
              <p:nvPr/>
            </p:nvSpPr>
            <p:spPr>
              <a:xfrm>
                <a:off x="4919102" y="2578843"/>
                <a:ext cx="1006750" cy="338554"/>
              </a:xfrm>
              <a:prstGeom prst="rect">
                <a:avLst/>
              </a:prstGeom>
              <a:blipFill>
                <a:blip r:embed="rId17"/>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DF17EFA4-31F6-4034-AE72-F30A84A14953}"/>
                  </a:ext>
                </a:extLst>
              </p:cNvPr>
              <p:cNvSpPr txBox="1"/>
              <p:nvPr/>
            </p:nvSpPr>
            <p:spPr>
              <a:xfrm>
                <a:off x="7028761" y="3310327"/>
                <a:ext cx="2849563"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DF17EFA4-31F6-4034-AE72-F30A84A14953}"/>
                  </a:ext>
                </a:extLst>
              </p:cNvPr>
              <p:cNvSpPr txBox="1">
                <a:spLocks noRot="1" noChangeAspect="1" noMove="1" noResize="1" noEditPoints="1" noAdjustHandles="1" noChangeArrowheads="1" noChangeShapeType="1" noTextEdit="1"/>
              </p:cNvSpPr>
              <p:nvPr/>
            </p:nvSpPr>
            <p:spPr>
              <a:xfrm>
                <a:off x="7028761" y="3310327"/>
                <a:ext cx="2849563" cy="338554"/>
              </a:xfrm>
              <a:prstGeom prst="rect">
                <a:avLst/>
              </a:prstGeom>
              <a:blipFill>
                <a:blip r:embed="rId18"/>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p:cxnSp>
        <p:nvCxnSpPr>
          <p:cNvPr id="35" name="肘形连接符 34">
            <a:extLst>
              <a:ext uri="{FF2B5EF4-FFF2-40B4-BE49-F238E27FC236}">
                <a16:creationId xmlns:a16="http://schemas.microsoft.com/office/drawing/2014/main" id="{04E65B50-FD80-5BA5-9581-BDD6C1444861}"/>
              </a:ext>
            </a:extLst>
          </p:cNvPr>
          <p:cNvCxnSpPr>
            <a:cxnSpLocks/>
          </p:cNvCxnSpPr>
          <p:nvPr/>
        </p:nvCxnSpPr>
        <p:spPr>
          <a:xfrm rot="5400000">
            <a:off x="1949650" y="2042800"/>
            <a:ext cx="1031310" cy="479718"/>
          </a:xfrm>
          <a:prstGeom prst="bentConnector4">
            <a:avLst>
              <a:gd name="adj1" fmla="val 267"/>
              <a:gd name="adj2" fmla="val 147653"/>
            </a:avLst>
          </a:prstGeom>
          <a:ln w="12700">
            <a:solidFill>
              <a:srgbClr val="00B050"/>
            </a:solidFill>
            <a:prstDash val="dash"/>
            <a:tailEnd type="stealth"/>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p:cxnSp>
        <p:nvCxnSpPr>
          <p:cNvPr id="38" name="肘形连接符 37">
            <a:extLst>
              <a:ext uri="{FF2B5EF4-FFF2-40B4-BE49-F238E27FC236}">
                <a16:creationId xmlns:a16="http://schemas.microsoft.com/office/drawing/2014/main" id="{6F5A9914-A6D5-EA1C-6B34-530E22EAE346}"/>
              </a:ext>
            </a:extLst>
          </p:cNvPr>
          <p:cNvCxnSpPr>
            <a:cxnSpLocks/>
            <a:endCxn id="14" idx="1"/>
          </p:cNvCxnSpPr>
          <p:nvPr/>
        </p:nvCxnSpPr>
        <p:spPr>
          <a:xfrm rot="16200000" flipH="1">
            <a:off x="1240597" y="2561329"/>
            <a:ext cx="1245338" cy="650126"/>
          </a:xfrm>
          <a:prstGeom prst="bentConnector2">
            <a:avLst/>
          </a:prstGeom>
          <a:ln w="12700">
            <a:solidFill>
              <a:srgbClr val="00B050"/>
            </a:solidFill>
            <a:prstDash val="dash"/>
            <a:tailEnd type="stealth"/>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DB49FC8F-8C6D-E6F2-EC87-B289399FCD3B}"/>
              </a:ext>
            </a:extLst>
          </p:cNvPr>
          <p:cNvGrpSpPr/>
          <p:nvPr/>
        </p:nvGrpSpPr>
        <p:grpSpPr>
          <a:xfrm>
            <a:off x="1363315" y="5267050"/>
            <a:ext cx="5601686" cy="1203247"/>
            <a:chOff x="686290" y="492177"/>
            <a:chExt cx="5601686" cy="1203247"/>
          </a:xfrm>
          <a:effectLst>
            <a:outerShdw blurRad="50800" dist="50800" dir="5400000" algn="ctr" rotWithShape="0">
              <a:srgbClr val="000000">
                <a:alpha val="0"/>
              </a:srgbClr>
            </a:outerShdw>
          </a:effectLst>
        </p:grpSpPr>
        <mc:AlternateContent xmlns:mc="http://schemas.openxmlformats.org/markup-compatibility/2006">
          <mc:Choice xmlns:a14="http://schemas.microsoft.com/office/drawing/2010/main" Requires="a14">
            <p:sp>
              <p:nvSpPr>
                <p:cNvPr id="8" name="椭圆 7">
                  <a:extLst>
                    <a:ext uri="{FF2B5EF4-FFF2-40B4-BE49-F238E27FC236}">
                      <a16:creationId xmlns:a16="http://schemas.microsoft.com/office/drawing/2014/main" id="{66A70878-71F6-6CD0-F73C-DADFC1D495D4}"/>
                    </a:ext>
                  </a:extLst>
                </p:cNvPr>
                <p:cNvSpPr/>
                <p:nvPr/>
              </p:nvSpPr>
              <p:spPr>
                <a:xfrm>
                  <a:off x="686290" y="1359864"/>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0</m:t>
                            </m:r>
                          </m:sub>
                        </m:sSub>
                      </m:oMath>
                    </m:oMathPara>
                  </a14:m>
                  <a:endParaRPr kumimoji="1" lang="zh-CN" altLang="en-US" sz="1200" dirty="0">
                    <a:solidFill>
                      <a:schemeClr val="tx1"/>
                    </a:solidFill>
                  </a:endParaRPr>
                </a:p>
              </p:txBody>
            </p:sp>
          </mc:Choice>
          <mc:Fallback>
            <p:sp>
              <p:nvSpPr>
                <p:cNvPr id="8" name="椭圆 7">
                  <a:extLst>
                    <a:ext uri="{FF2B5EF4-FFF2-40B4-BE49-F238E27FC236}">
                      <a16:creationId xmlns:a16="http://schemas.microsoft.com/office/drawing/2014/main" id="{66A70878-71F6-6CD0-F73C-DADFC1D495D4}"/>
                    </a:ext>
                  </a:extLst>
                </p:cNvPr>
                <p:cNvSpPr>
                  <a:spLocks noRot="1" noChangeAspect="1" noMove="1" noResize="1" noEditPoints="1" noAdjustHandles="1" noChangeArrowheads="1" noChangeShapeType="1" noTextEdit="1"/>
                </p:cNvSpPr>
                <p:nvPr/>
              </p:nvSpPr>
              <p:spPr>
                <a:xfrm>
                  <a:off x="686290" y="1359864"/>
                  <a:ext cx="335560" cy="335560"/>
                </a:xfrm>
                <a:prstGeom prst="ellipse">
                  <a:avLst/>
                </a:prstGeom>
                <a:blipFill>
                  <a:blip r:embed="rId19"/>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8F65D88-A231-9B61-E0DF-917980EF6DA1}"/>
                    </a:ext>
                  </a:extLst>
                </p:cNvPr>
                <p:cNvSpPr txBox="1"/>
                <p:nvPr/>
              </p:nvSpPr>
              <p:spPr>
                <a:xfrm>
                  <a:off x="1508394" y="492177"/>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D8F65D88-A231-9B61-E0DF-917980EF6DA1}"/>
                    </a:ext>
                  </a:extLst>
                </p:cNvPr>
                <p:cNvSpPr txBox="1">
                  <a:spLocks noRot="1" noChangeAspect="1" noMove="1" noResize="1" noEditPoints="1" noAdjustHandles="1" noChangeArrowheads="1" noChangeShapeType="1" noTextEdit="1"/>
                </p:cNvSpPr>
                <p:nvPr/>
              </p:nvSpPr>
              <p:spPr>
                <a:xfrm>
                  <a:off x="1508394" y="492177"/>
                  <a:ext cx="1965795" cy="338554"/>
                </a:xfrm>
                <a:prstGeom prst="rect">
                  <a:avLst/>
                </a:prstGeom>
                <a:blipFill>
                  <a:blip r:embed="rId2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D12D602-9426-70DF-4417-89262CE6311B}"/>
                    </a:ext>
                  </a:extLst>
                </p:cNvPr>
                <p:cNvSpPr txBox="1"/>
                <p:nvPr/>
              </p:nvSpPr>
              <p:spPr>
                <a:xfrm>
                  <a:off x="1511304" y="1224920"/>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BD12D602-9426-70DF-4417-89262CE6311B}"/>
                    </a:ext>
                  </a:extLst>
                </p:cNvPr>
                <p:cNvSpPr txBox="1">
                  <a:spLocks noRot="1" noChangeAspect="1" noMove="1" noResize="1" noEditPoints="1" noAdjustHandles="1" noChangeArrowheads="1" noChangeShapeType="1" noTextEdit="1"/>
                </p:cNvSpPr>
                <p:nvPr/>
              </p:nvSpPr>
              <p:spPr>
                <a:xfrm>
                  <a:off x="1511304" y="1224920"/>
                  <a:ext cx="196579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1838424-A3B2-B817-AA83-C644C1DE7100}"/>
                    </a:ext>
                  </a:extLst>
                </p:cNvPr>
                <p:cNvSpPr txBox="1"/>
                <p:nvPr/>
              </p:nvSpPr>
              <p:spPr>
                <a:xfrm>
                  <a:off x="4274511" y="1207005"/>
                  <a:ext cx="10067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smtClean="0">
                            <a:solidFill>
                              <a:schemeClr val="tx1"/>
                            </a:solidFill>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11838424-A3B2-B817-AA83-C644C1DE7100}"/>
                    </a:ext>
                  </a:extLst>
                </p:cNvPr>
                <p:cNvSpPr txBox="1">
                  <a:spLocks noRot="1" noChangeAspect="1" noMove="1" noResize="1" noEditPoints="1" noAdjustHandles="1" noChangeArrowheads="1" noChangeShapeType="1" noTextEdit="1"/>
                </p:cNvSpPr>
                <p:nvPr/>
              </p:nvSpPr>
              <p:spPr>
                <a:xfrm>
                  <a:off x="4274511" y="1207005"/>
                  <a:ext cx="1006750"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椭圆 32">
                  <a:extLst>
                    <a:ext uri="{FF2B5EF4-FFF2-40B4-BE49-F238E27FC236}">
                      <a16:creationId xmlns:a16="http://schemas.microsoft.com/office/drawing/2014/main" id="{5B4A0676-B288-F962-D5A6-5E9880359C0B}"/>
                    </a:ext>
                  </a:extLst>
                </p:cNvPr>
                <p:cNvSpPr/>
                <p:nvPr/>
              </p:nvSpPr>
              <p:spPr>
                <a:xfrm>
                  <a:off x="3480992" y="1359864"/>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1</m:t>
                            </m:r>
                          </m:sub>
                        </m:sSub>
                      </m:oMath>
                    </m:oMathPara>
                  </a14:m>
                  <a:endParaRPr kumimoji="1" lang="zh-CN" altLang="en-US" sz="1200" dirty="0">
                    <a:solidFill>
                      <a:schemeClr val="tx1"/>
                    </a:solidFill>
                  </a:endParaRPr>
                </a:p>
              </p:txBody>
            </p:sp>
          </mc:Choice>
          <mc:Fallback>
            <p:sp>
              <p:nvSpPr>
                <p:cNvPr id="33" name="椭圆 32">
                  <a:extLst>
                    <a:ext uri="{FF2B5EF4-FFF2-40B4-BE49-F238E27FC236}">
                      <a16:creationId xmlns:a16="http://schemas.microsoft.com/office/drawing/2014/main" id="{5B4A0676-B288-F962-D5A6-5E9880359C0B}"/>
                    </a:ext>
                  </a:extLst>
                </p:cNvPr>
                <p:cNvSpPr>
                  <a:spLocks noRot="1" noChangeAspect="1" noMove="1" noResize="1" noEditPoints="1" noAdjustHandles="1" noChangeArrowheads="1" noChangeShapeType="1" noTextEdit="1"/>
                </p:cNvSpPr>
                <p:nvPr/>
              </p:nvSpPr>
              <p:spPr>
                <a:xfrm>
                  <a:off x="3480992" y="1359864"/>
                  <a:ext cx="335560" cy="335560"/>
                </a:xfrm>
                <a:prstGeom prst="ellipse">
                  <a:avLst/>
                </a:prstGeom>
                <a:blipFill>
                  <a:blip r:embed="rId23"/>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椭圆 33">
                  <a:extLst>
                    <a:ext uri="{FF2B5EF4-FFF2-40B4-BE49-F238E27FC236}">
                      <a16:creationId xmlns:a16="http://schemas.microsoft.com/office/drawing/2014/main" id="{B604EAEA-86C1-64ED-20FD-C1BB975557E5}"/>
                    </a:ext>
                  </a:extLst>
                </p:cNvPr>
                <p:cNvSpPr/>
                <p:nvPr/>
              </p:nvSpPr>
              <p:spPr>
                <a:xfrm>
                  <a:off x="3711904" y="623338"/>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2</m:t>
                            </m:r>
                          </m:sub>
                        </m:sSub>
                      </m:oMath>
                    </m:oMathPara>
                  </a14:m>
                  <a:endParaRPr kumimoji="1" lang="zh-CN" altLang="en-US" sz="1200" dirty="0">
                    <a:solidFill>
                      <a:schemeClr val="tx1"/>
                    </a:solidFill>
                  </a:endParaRPr>
                </a:p>
              </p:txBody>
            </p:sp>
          </mc:Choice>
          <mc:Fallback>
            <p:sp>
              <p:nvSpPr>
                <p:cNvPr id="34" name="椭圆 33">
                  <a:extLst>
                    <a:ext uri="{FF2B5EF4-FFF2-40B4-BE49-F238E27FC236}">
                      <a16:creationId xmlns:a16="http://schemas.microsoft.com/office/drawing/2014/main" id="{B604EAEA-86C1-64ED-20FD-C1BB975557E5}"/>
                    </a:ext>
                  </a:extLst>
                </p:cNvPr>
                <p:cNvSpPr>
                  <a:spLocks noRot="1" noChangeAspect="1" noMove="1" noResize="1" noEditPoints="1" noAdjustHandles="1" noChangeArrowheads="1" noChangeShapeType="1" noTextEdit="1"/>
                </p:cNvSpPr>
                <p:nvPr/>
              </p:nvSpPr>
              <p:spPr>
                <a:xfrm>
                  <a:off x="3711904" y="623338"/>
                  <a:ext cx="335560" cy="335560"/>
                </a:xfrm>
                <a:prstGeom prst="ellipse">
                  <a:avLst/>
                </a:prstGeom>
                <a:blipFill>
                  <a:blip r:embed="rId2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椭圆 35">
                  <a:extLst>
                    <a:ext uri="{FF2B5EF4-FFF2-40B4-BE49-F238E27FC236}">
                      <a16:creationId xmlns:a16="http://schemas.microsoft.com/office/drawing/2014/main" id="{4601FFBA-DAB3-6333-67AD-F58A81935F36}"/>
                    </a:ext>
                  </a:extLst>
                </p:cNvPr>
                <p:cNvSpPr/>
                <p:nvPr/>
              </p:nvSpPr>
              <p:spPr>
                <a:xfrm>
                  <a:off x="5952416" y="1359864"/>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3</m:t>
                            </m:r>
                          </m:sub>
                        </m:sSub>
                      </m:oMath>
                    </m:oMathPara>
                  </a14:m>
                  <a:endParaRPr kumimoji="1" lang="zh-CN" altLang="en-US" sz="1200" dirty="0">
                    <a:solidFill>
                      <a:schemeClr val="tx1"/>
                    </a:solidFill>
                  </a:endParaRPr>
                </a:p>
              </p:txBody>
            </p:sp>
          </mc:Choice>
          <mc:Fallback>
            <p:sp>
              <p:nvSpPr>
                <p:cNvPr id="36" name="椭圆 35">
                  <a:extLst>
                    <a:ext uri="{FF2B5EF4-FFF2-40B4-BE49-F238E27FC236}">
                      <a16:creationId xmlns:a16="http://schemas.microsoft.com/office/drawing/2014/main" id="{4601FFBA-DAB3-6333-67AD-F58A81935F36}"/>
                    </a:ext>
                  </a:extLst>
                </p:cNvPr>
                <p:cNvSpPr>
                  <a:spLocks noRot="1" noChangeAspect="1" noMove="1" noResize="1" noEditPoints="1" noAdjustHandles="1" noChangeArrowheads="1" noChangeShapeType="1" noTextEdit="1"/>
                </p:cNvSpPr>
                <p:nvPr/>
              </p:nvSpPr>
              <p:spPr>
                <a:xfrm>
                  <a:off x="5952416" y="1359864"/>
                  <a:ext cx="335560" cy="335560"/>
                </a:xfrm>
                <a:prstGeom prst="ellipse">
                  <a:avLst/>
                </a:prstGeom>
                <a:blipFill>
                  <a:blip r:embed="rId25"/>
                  <a:stretch>
                    <a:fillRect/>
                  </a:stretch>
                </a:blipFill>
                <a:ln>
                  <a:solidFill>
                    <a:schemeClr val="tx1"/>
                  </a:solidFill>
                </a:ln>
              </p:spPr>
              <p:txBody>
                <a:bodyPr/>
                <a:lstStyle/>
                <a:p>
                  <a:r>
                    <a:rPr lang="en-US">
                      <a:noFill/>
                    </a:rPr>
                    <a:t> </a:t>
                  </a:r>
                </a:p>
              </p:txBody>
            </p:sp>
          </mc:Fallback>
        </mc:AlternateContent>
        <p:cxnSp>
          <p:nvCxnSpPr>
            <p:cNvPr id="37" name="直线箭头连接符 36">
              <a:extLst>
                <a:ext uri="{FF2B5EF4-FFF2-40B4-BE49-F238E27FC236}">
                  <a16:creationId xmlns:a16="http://schemas.microsoft.com/office/drawing/2014/main" id="{E19558BF-EADA-21E7-219F-85EEC7654DBC}"/>
                </a:ext>
              </a:extLst>
            </p:cNvPr>
            <p:cNvCxnSpPr>
              <a:stCxn id="8" idx="6"/>
              <a:endCxn id="33" idx="2"/>
            </p:cNvCxnSpPr>
            <p:nvPr/>
          </p:nvCxnSpPr>
          <p:spPr>
            <a:xfrm>
              <a:off x="1021850" y="1527644"/>
              <a:ext cx="245914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0B2916FE-5A56-6186-C66F-6911D2270C2A}"/>
                </a:ext>
              </a:extLst>
            </p:cNvPr>
            <p:cNvCxnSpPr>
              <a:cxnSpLocks/>
              <a:stCxn id="33" idx="6"/>
              <a:endCxn id="36" idx="2"/>
            </p:cNvCxnSpPr>
            <p:nvPr/>
          </p:nvCxnSpPr>
          <p:spPr>
            <a:xfrm>
              <a:off x="3816552" y="1527644"/>
              <a:ext cx="21358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曲线连接符 39">
              <a:extLst>
                <a:ext uri="{FF2B5EF4-FFF2-40B4-BE49-F238E27FC236}">
                  <a16:creationId xmlns:a16="http://schemas.microsoft.com/office/drawing/2014/main" id="{994A10D9-1064-17B2-C1B5-2E14A9954A42}"/>
                </a:ext>
              </a:extLst>
            </p:cNvPr>
            <p:cNvCxnSpPr>
              <a:cxnSpLocks/>
              <a:stCxn id="8" idx="7"/>
              <a:endCxn id="34" idx="2"/>
            </p:cNvCxnSpPr>
            <p:nvPr/>
          </p:nvCxnSpPr>
          <p:spPr>
            <a:xfrm rot="5400000" flipH="1" flipV="1">
              <a:off x="2033362" y="-269536"/>
              <a:ext cx="617888" cy="2739196"/>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1" name="直线箭头连接符 40">
            <a:extLst>
              <a:ext uri="{FF2B5EF4-FFF2-40B4-BE49-F238E27FC236}">
                <a16:creationId xmlns:a16="http://schemas.microsoft.com/office/drawing/2014/main" id="{229C2F6C-AE66-E249-F052-877AD4C4BAF8}"/>
              </a:ext>
            </a:extLst>
          </p:cNvPr>
          <p:cNvCxnSpPr>
            <a:cxnSpLocks/>
          </p:cNvCxnSpPr>
          <p:nvPr/>
        </p:nvCxnSpPr>
        <p:spPr>
          <a:xfrm>
            <a:off x="4724489" y="5547851"/>
            <a:ext cx="2135864" cy="0"/>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椭圆 41">
                <a:extLst>
                  <a:ext uri="{FF2B5EF4-FFF2-40B4-BE49-F238E27FC236}">
                    <a16:creationId xmlns:a16="http://schemas.microsoft.com/office/drawing/2014/main" id="{B1B2C2EA-02D1-46C9-36EF-BDF102E94831}"/>
                  </a:ext>
                </a:extLst>
              </p:cNvPr>
              <p:cNvSpPr/>
              <p:nvPr/>
            </p:nvSpPr>
            <p:spPr>
              <a:xfrm>
                <a:off x="6860353" y="5380917"/>
                <a:ext cx="335560" cy="335560"/>
              </a:xfrm>
              <a:prstGeom prst="ellipse">
                <a:avLst/>
              </a:prstGeom>
              <a:solidFill>
                <a:schemeClr val="accent2">
                  <a:lumMod val="40000"/>
                  <a:lumOff val="6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4</m:t>
                          </m:r>
                        </m:sub>
                      </m:sSub>
                    </m:oMath>
                  </m:oMathPara>
                </a14:m>
                <a:endParaRPr kumimoji="1" lang="zh-CN" altLang="en-US" sz="1200" dirty="0">
                  <a:solidFill>
                    <a:schemeClr val="tx1"/>
                  </a:solidFill>
                </a:endParaRPr>
              </a:p>
            </p:txBody>
          </p:sp>
        </mc:Choice>
        <mc:Fallback>
          <p:sp>
            <p:nvSpPr>
              <p:cNvPr id="42" name="椭圆 41">
                <a:extLst>
                  <a:ext uri="{FF2B5EF4-FFF2-40B4-BE49-F238E27FC236}">
                    <a16:creationId xmlns:a16="http://schemas.microsoft.com/office/drawing/2014/main" id="{B1B2C2EA-02D1-46C9-36EF-BDF102E94831}"/>
                  </a:ext>
                </a:extLst>
              </p:cNvPr>
              <p:cNvSpPr>
                <a:spLocks noRot="1" noChangeAspect="1" noMove="1" noResize="1" noEditPoints="1" noAdjustHandles="1" noChangeArrowheads="1" noChangeShapeType="1" noTextEdit="1"/>
              </p:cNvSpPr>
              <p:nvPr/>
            </p:nvSpPr>
            <p:spPr>
              <a:xfrm>
                <a:off x="6860353" y="5380917"/>
                <a:ext cx="335560" cy="335560"/>
              </a:xfrm>
              <a:prstGeom prst="ellipse">
                <a:avLst/>
              </a:prstGeom>
              <a:blipFill>
                <a:blip r:embed="rId26"/>
                <a:stretch>
                  <a:fillRect/>
                </a:stretch>
              </a:blipFill>
              <a:ln>
                <a:solidFill>
                  <a:schemeClr val="tx1"/>
                </a:solidFill>
              </a:ln>
              <a:effectLst>
                <a:outerShdw blurRad="50800" dist="50800" dir="5400000" algn="ctr" rotWithShape="0">
                  <a:srgbClr val="000000">
                    <a:alpha val="0"/>
                  </a:srgbClr>
                </a:outerShdw>
              </a:effectLst>
            </p:spPr>
            <p:txBody>
              <a:bodyPr/>
              <a:lstStyle/>
              <a:p>
                <a:r>
                  <a:rPr lang="en-US">
                    <a:noFill/>
                  </a:rPr>
                  <a:t> </a:t>
                </a:r>
              </a:p>
            </p:txBody>
          </p:sp>
        </mc:Fallback>
      </mc:AlternateContent>
      <p:cxnSp>
        <p:nvCxnSpPr>
          <p:cNvPr id="43" name="直线箭头连接符 42">
            <a:extLst>
              <a:ext uri="{FF2B5EF4-FFF2-40B4-BE49-F238E27FC236}">
                <a16:creationId xmlns:a16="http://schemas.microsoft.com/office/drawing/2014/main" id="{4B637FB0-EF32-647D-F83C-34A3ED24A49B}"/>
              </a:ext>
            </a:extLst>
          </p:cNvPr>
          <p:cNvCxnSpPr>
            <a:cxnSpLocks/>
            <a:stCxn id="36" idx="6"/>
            <a:endCxn id="44" idx="2"/>
          </p:cNvCxnSpPr>
          <p:nvPr/>
        </p:nvCxnSpPr>
        <p:spPr>
          <a:xfrm>
            <a:off x="6965001" y="6302517"/>
            <a:ext cx="2986535" cy="43736"/>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4" name="椭圆 43">
                <a:extLst>
                  <a:ext uri="{FF2B5EF4-FFF2-40B4-BE49-F238E27FC236}">
                    <a16:creationId xmlns:a16="http://schemas.microsoft.com/office/drawing/2014/main" id="{826EDAF4-E846-95C9-3DF4-A5553F4D10B2}"/>
                  </a:ext>
                </a:extLst>
              </p:cNvPr>
              <p:cNvSpPr/>
              <p:nvPr/>
            </p:nvSpPr>
            <p:spPr>
              <a:xfrm>
                <a:off x="9951536" y="6178473"/>
                <a:ext cx="335560" cy="335560"/>
              </a:xfrm>
              <a:prstGeom prst="ellipse">
                <a:avLst/>
              </a:prstGeom>
              <a:solidFill>
                <a:schemeClr val="accent2">
                  <a:lumMod val="40000"/>
                  <a:lumOff val="6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5</m:t>
                          </m:r>
                        </m:sub>
                      </m:sSub>
                    </m:oMath>
                  </m:oMathPara>
                </a14:m>
                <a:endParaRPr kumimoji="1" lang="zh-CN" altLang="en-US" sz="1200" dirty="0">
                  <a:solidFill>
                    <a:schemeClr val="tx1"/>
                  </a:solidFill>
                </a:endParaRPr>
              </a:p>
            </p:txBody>
          </p:sp>
        </mc:Choice>
        <mc:Fallback>
          <p:sp>
            <p:nvSpPr>
              <p:cNvPr id="44" name="椭圆 43">
                <a:extLst>
                  <a:ext uri="{FF2B5EF4-FFF2-40B4-BE49-F238E27FC236}">
                    <a16:creationId xmlns:a16="http://schemas.microsoft.com/office/drawing/2014/main" id="{826EDAF4-E846-95C9-3DF4-A5553F4D10B2}"/>
                  </a:ext>
                </a:extLst>
              </p:cNvPr>
              <p:cNvSpPr>
                <a:spLocks noRot="1" noChangeAspect="1" noMove="1" noResize="1" noEditPoints="1" noAdjustHandles="1" noChangeArrowheads="1" noChangeShapeType="1" noTextEdit="1"/>
              </p:cNvSpPr>
              <p:nvPr/>
            </p:nvSpPr>
            <p:spPr>
              <a:xfrm>
                <a:off x="9951536" y="6178473"/>
                <a:ext cx="335560" cy="335560"/>
              </a:xfrm>
              <a:prstGeom prst="ellipse">
                <a:avLst/>
              </a:prstGeom>
              <a:blipFill>
                <a:blip r:embed="rId27"/>
                <a:stretch>
                  <a:fillRect/>
                </a:stretch>
              </a:blipFill>
              <a:ln>
                <a:solidFill>
                  <a:schemeClr val="tx1"/>
                </a:solidFill>
              </a:ln>
              <a:effectLst>
                <a:outerShdw blurRad="50800" dist="50800" dir="5400000" algn="ctr" rotWithShape="0">
                  <a:srgbClr val="000000">
                    <a:alpha val="0"/>
                  </a:srgb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3A22781-E9BD-76E6-AAB3-396780703C76}"/>
                  </a:ext>
                </a:extLst>
              </p:cNvPr>
              <p:cNvSpPr txBox="1"/>
              <p:nvPr/>
            </p:nvSpPr>
            <p:spPr>
              <a:xfrm>
                <a:off x="4919102" y="5238852"/>
                <a:ext cx="1006750"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45" name="文本框 44">
                <a:extLst>
                  <a:ext uri="{FF2B5EF4-FFF2-40B4-BE49-F238E27FC236}">
                    <a16:creationId xmlns:a16="http://schemas.microsoft.com/office/drawing/2014/main" id="{53A22781-E9BD-76E6-AAB3-396780703C76}"/>
                  </a:ext>
                </a:extLst>
              </p:cNvPr>
              <p:cNvSpPr txBox="1">
                <a:spLocks noRot="1" noChangeAspect="1" noMove="1" noResize="1" noEditPoints="1" noAdjustHandles="1" noChangeArrowheads="1" noChangeShapeType="1" noTextEdit="1"/>
              </p:cNvSpPr>
              <p:nvPr/>
            </p:nvSpPr>
            <p:spPr>
              <a:xfrm>
                <a:off x="4919102" y="5238852"/>
                <a:ext cx="1006750" cy="338554"/>
              </a:xfrm>
              <a:prstGeom prst="rect">
                <a:avLst/>
              </a:prstGeom>
              <a:blipFill>
                <a:blip r:embed="rId28"/>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6" name="文本框 45">
                <a:extLst>
                  <a:ext uri="{FF2B5EF4-FFF2-40B4-BE49-F238E27FC236}">
                    <a16:creationId xmlns:a16="http://schemas.microsoft.com/office/drawing/2014/main" id="{3624E31D-A1F9-7F1F-C3C1-47EB53E794E0}"/>
                  </a:ext>
                </a:extLst>
              </p:cNvPr>
              <p:cNvSpPr txBox="1"/>
              <p:nvPr/>
            </p:nvSpPr>
            <p:spPr>
              <a:xfrm>
                <a:off x="7028133" y="5827456"/>
                <a:ext cx="3208442"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solidFill>
                    <a:schemeClr val="tx1"/>
                  </a:solidFill>
                  <a:latin typeface="Times New Roman" panose="02020603050405020304" pitchFamily="18" charset="0"/>
                  <a:cs typeface="Times New Roman" panose="02020603050405020304" pitchFamily="18" charset="0"/>
                </a:endParaRPr>
              </a:p>
            </p:txBody>
          </p:sp>
        </mc:Choice>
        <mc:Fallback>
          <p:sp>
            <p:nvSpPr>
              <p:cNvPr id="46" name="文本框 45">
                <a:extLst>
                  <a:ext uri="{FF2B5EF4-FFF2-40B4-BE49-F238E27FC236}">
                    <a16:creationId xmlns:a16="http://schemas.microsoft.com/office/drawing/2014/main" id="{3624E31D-A1F9-7F1F-C3C1-47EB53E794E0}"/>
                  </a:ext>
                </a:extLst>
              </p:cNvPr>
              <p:cNvSpPr txBox="1">
                <a:spLocks noRot="1" noChangeAspect="1" noMove="1" noResize="1" noEditPoints="1" noAdjustHandles="1" noChangeArrowheads="1" noChangeShapeType="1" noTextEdit="1"/>
              </p:cNvSpPr>
              <p:nvPr/>
            </p:nvSpPr>
            <p:spPr>
              <a:xfrm>
                <a:off x="7028133" y="5827456"/>
                <a:ext cx="3208442" cy="338554"/>
              </a:xfrm>
              <a:prstGeom prst="rect">
                <a:avLst/>
              </a:prstGeom>
              <a:blipFill>
                <a:blip r:embed="rId29"/>
                <a:stretch>
                  <a:fillRect/>
                </a:stretch>
              </a:blipFill>
              <a:effectLst>
                <a:outerShdw blurRad="50800" dist="50800" dir="5400000" algn="ctr" rotWithShape="0">
                  <a:srgbClr val="000000">
                    <a:alpha val="0"/>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78090809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a:extLst>
              <a:ext uri="{FF2B5EF4-FFF2-40B4-BE49-F238E27FC236}">
                <a16:creationId xmlns:a16="http://schemas.microsoft.com/office/drawing/2014/main" id="{FAF31EA4-1F79-1F59-35CA-EA6AA86D6D5D}"/>
              </a:ext>
            </a:extLst>
          </p:cNvPr>
          <p:cNvGrpSpPr/>
          <p:nvPr/>
        </p:nvGrpSpPr>
        <p:grpSpPr>
          <a:xfrm>
            <a:off x="838200" y="4159596"/>
            <a:ext cx="6675597" cy="810897"/>
            <a:chOff x="277758" y="603096"/>
            <a:chExt cx="5986377" cy="425569"/>
          </a:xfrm>
        </p:grpSpPr>
        <p:sp>
          <p:nvSpPr>
            <p:cNvPr id="27" name="圆角矩形 26">
              <a:extLst>
                <a:ext uri="{FF2B5EF4-FFF2-40B4-BE49-F238E27FC236}">
                  <a16:creationId xmlns:a16="http://schemas.microsoft.com/office/drawing/2014/main" id="{2B156CFF-955F-0B06-876F-72B3D8BAE82E}"/>
                </a:ext>
              </a:extLst>
            </p:cNvPr>
            <p:cNvSpPr/>
            <p:nvPr/>
          </p:nvSpPr>
          <p:spPr>
            <a:xfrm>
              <a:off x="387611" y="603096"/>
              <a:ext cx="5783300" cy="386390"/>
            </a:xfrm>
            <a:prstGeom prst="roundRect">
              <a:avLst>
                <a:gd name="adj" fmla="val 4059"/>
              </a:avLst>
            </a:prstGeom>
            <a:solidFill>
              <a:schemeClr val="accent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28" name="文本框 27">
                  <a:extLst>
                    <a:ext uri="{FF2B5EF4-FFF2-40B4-BE49-F238E27FC236}">
                      <a16:creationId xmlns:a16="http://schemas.microsoft.com/office/drawing/2014/main" id="{D0D84CBC-D8E5-832C-FFC1-F91978FE9AA1}"/>
                    </a:ext>
                  </a:extLst>
                </p:cNvPr>
                <p:cNvSpPr txBox="1"/>
                <p:nvPr/>
              </p:nvSpPr>
              <p:spPr>
                <a:xfrm>
                  <a:off x="1798078" y="603096"/>
                  <a:ext cx="3139193" cy="231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Cambria Math" panose="02040503050406030204" pitchFamily="18" charset="0"/>
                                <a:cs typeface="Times New Roman"/>
                              </a:rPr>
                              <m:t>𝜙</m:t>
                            </m:r>
                          </m:e>
                          <m:sub>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mn-lt"/>
                                    <a:cs typeface="Times New Roman"/>
                                  </a:rPr>
                                  <m:t>𝑌</m:t>
                                </m:r>
                              </m:e>
                              <m:sub>
                                <m:r>
                                  <a:rPr lang="en-US" altLang="zh-CN" sz="1600" b="0" i="1" smtClean="0">
                                    <a:latin typeface="Cambria Math" panose="02040503050406030204" pitchFamily="18" charset="0"/>
                                    <a:ea typeface="+mn-lt"/>
                                    <a:cs typeface="Times New Roman"/>
                                  </a:rPr>
                                  <m:t>1</m:t>
                                </m:r>
                              </m:sub>
                            </m:sSub>
                          </m:sub>
                        </m:sSub>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r>
                          <a:rPr lang="en-US" altLang="zh-CN" sz="1600" b="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1</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dirty="0"/>
                </a:p>
              </p:txBody>
            </p:sp>
          </mc:Choice>
          <mc:Fallback xmlns="">
            <p:sp>
              <p:nvSpPr>
                <p:cNvPr id="28" name="文本框 27">
                  <a:extLst>
                    <a:ext uri="{FF2B5EF4-FFF2-40B4-BE49-F238E27FC236}">
                      <a16:creationId xmlns:a16="http://schemas.microsoft.com/office/drawing/2014/main" id="{D0D84CBC-D8E5-832C-FFC1-F91978FE9AA1}"/>
                    </a:ext>
                  </a:extLst>
                </p:cNvPr>
                <p:cNvSpPr txBox="1">
                  <a:spLocks noRot="1" noChangeAspect="1" noMove="1" noResize="1" noEditPoints="1" noAdjustHandles="1" noChangeArrowheads="1" noChangeShapeType="1" noTextEdit="1"/>
                </p:cNvSpPr>
                <p:nvPr/>
              </p:nvSpPr>
              <p:spPr>
                <a:xfrm>
                  <a:off x="1798078" y="603096"/>
                  <a:ext cx="3139193" cy="231854"/>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9" name="文本框 28">
                  <a:extLst>
                    <a:ext uri="{FF2B5EF4-FFF2-40B4-BE49-F238E27FC236}">
                      <a16:creationId xmlns:a16="http://schemas.microsoft.com/office/drawing/2014/main" id="{57BFA508-0F9B-0EAE-3E0E-193D1A15C2BC}"/>
                    </a:ext>
                  </a:extLst>
                </p:cNvPr>
                <p:cNvSpPr txBox="1"/>
                <p:nvPr/>
              </p:nvSpPr>
              <p:spPr>
                <a:xfrm>
                  <a:off x="277758" y="796811"/>
                  <a:ext cx="5986377" cy="2318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𝜙</m:t>
                            </m:r>
                          </m:e>
                          <m:sub>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mn-lt"/>
                                    <a:cs typeface="Times New Roman"/>
                                  </a:rPr>
                                  <m:t>𝑌</m:t>
                                </m:r>
                              </m:e>
                              <m:sub>
                                <m:r>
                                  <a:rPr lang="en-US" altLang="zh-CN" sz="1600" b="0" i="1" smtClean="0">
                                    <a:solidFill>
                                      <a:schemeClr val="tx1"/>
                                    </a:solidFill>
                                    <a:latin typeface="Cambria Math" panose="02040503050406030204" pitchFamily="18" charset="0"/>
                                    <a:ea typeface="+mn-lt"/>
                                    <a:cs typeface="Times New Roman"/>
                                  </a:rPr>
                                  <m:t>2</m:t>
                                </m:r>
                              </m:sub>
                            </m:sSub>
                          </m:sub>
                        </m:sSub>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a:solidFill>
                              <a:schemeClr val="tx1"/>
                            </a:solidFill>
                            <a:latin typeface="Cambria Math" panose="02040503050406030204" pitchFamily="18" charset="0"/>
                            <a:ea typeface="Cambria Math" panose="02040503050406030204" pitchFamily="18" charset="0"/>
                            <a:cs typeface="Times New Roman"/>
                          </a:rPr>
                          <m:t>≠0∧</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lang="zh-CN" altLang="en-US" sz="2000" dirty="0">
                    <a:solidFill>
                      <a:schemeClr val="tx1"/>
                    </a:solidFill>
                    <a:latin typeface="Times New Roman" panose="02020603050405020304" pitchFamily="18" charset="0"/>
                    <a:ea typeface="+mn-lt"/>
                    <a:cs typeface="Times New Roman" panose="02020603050405020304" pitchFamily="18" charset="0"/>
                  </a:endParaRPr>
                </a:p>
              </p:txBody>
            </p:sp>
          </mc:Choice>
          <mc:Fallback xmlns="">
            <p:sp>
              <p:nvSpPr>
                <p:cNvPr id="29" name="文本框 28">
                  <a:extLst>
                    <a:ext uri="{FF2B5EF4-FFF2-40B4-BE49-F238E27FC236}">
                      <a16:creationId xmlns:a16="http://schemas.microsoft.com/office/drawing/2014/main" id="{57BFA508-0F9B-0EAE-3E0E-193D1A15C2BC}"/>
                    </a:ext>
                  </a:extLst>
                </p:cNvPr>
                <p:cNvSpPr txBox="1">
                  <a:spLocks noRot="1" noChangeAspect="1" noMove="1" noResize="1" noEditPoints="1" noAdjustHandles="1" noChangeArrowheads="1" noChangeShapeType="1" noTextEdit="1"/>
                </p:cNvSpPr>
                <p:nvPr/>
              </p:nvSpPr>
              <p:spPr>
                <a:xfrm>
                  <a:off x="277758" y="796811"/>
                  <a:ext cx="5986377" cy="231854"/>
                </a:xfrm>
                <a:prstGeom prst="rect">
                  <a:avLst/>
                </a:prstGeom>
                <a:blipFill>
                  <a:blip r:embed="rId5"/>
                  <a:stretch>
                    <a:fillRect/>
                  </a:stretch>
                </a:blipFill>
              </p:spPr>
              <p:txBody>
                <a:bodyPr/>
                <a:lstStyle/>
                <a:p>
                  <a:r>
                    <a:rPr lang="zh-CN" altLang="en-US">
                      <a:noFill/>
                    </a:rPr>
                    <a:t> </a:t>
                  </a:r>
                </a:p>
              </p:txBody>
            </p:sp>
          </mc:Fallback>
        </mc:AlternateContent>
      </p:grpSp>
      <p:sp>
        <p:nvSpPr>
          <p:cNvPr id="4" name="圆角矩形 3">
            <a:extLst>
              <a:ext uri="{FF2B5EF4-FFF2-40B4-BE49-F238E27FC236}">
                <a16:creationId xmlns:a16="http://schemas.microsoft.com/office/drawing/2014/main" id="{66C3AC77-105D-5DEF-86CC-6A586161898B}"/>
              </a:ext>
            </a:extLst>
          </p:cNvPr>
          <p:cNvSpPr/>
          <p:nvPr/>
        </p:nvSpPr>
        <p:spPr>
          <a:xfrm>
            <a:off x="960700" y="1573346"/>
            <a:ext cx="6449139" cy="736244"/>
          </a:xfrm>
          <a:prstGeom prst="roundRect">
            <a:avLst>
              <a:gd name="adj" fmla="val 4059"/>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7A21CC11-A1AC-38BE-96BF-FD16628CACCE}"/>
                  </a:ext>
                </a:extLst>
              </p:cNvPr>
              <p:cNvSpPr txBox="1"/>
              <p:nvPr/>
            </p:nvSpPr>
            <p:spPr>
              <a:xfrm>
                <a:off x="2594564" y="1573345"/>
                <a:ext cx="3514745"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Cambria Math" panose="02040503050406030204" pitchFamily="18" charset="0"/>
                              <a:cs typeface="Times New Roman"/>
                            </a:rPr>
                            <m:t>𝜙</m:t>
                          </m:r>
                        </m:e>
                        <m:sub>
                          <m:sSub>
                            <m:sSubPr>
                              <m:ctrlPr>
                                <a:rPr lang="en-US" altLang="zh-CN" sz="1600" i="1" smtClean="0">
                                  <a:latin typeface="Cambria Math" panose="02040503050406030204" pitchFamily="18" charset="0"/>
                                  <a:ea typeface="+mn-lt"/>
                                  <a:cs typeface="Times New Roman"/>
                                </a:rPr>
                              </m:ctrlPr>
                            </m:sSubPr>
                            <m:e>
                              <m:r>
                                <a:rPr lang="en-US" altLang="zh-CN" sz="1600" b="0" i="1" smtClean="0">
                                  <a:latin typeface="Cambria Math" panose="02040503050406030204" pitchFamily="18" charset="0"/>
                                  <a:ea typeface="+mn-lt"/>
                                  <a:cs typeface="Times New Roman"/>
                                </a:rPr>
                                <m:t>𝑋</m:t>
                              </m:r>
                            </m:e>
                            <m:sub>
                              <m:r>
                                <a:rPr lang="en-US" altLang="zh-CN" sz="1600" b="0" i="1" smtClean="0">
                                  <a:latin typeface="Cambria Math" panose="02040503050406030204" pitchFamily="18" charset="0"/>
                                  <a:ea typeface="+mn-lt"/>
                                  <a:cs typeface="Times New Roman"/>
                                </a:rPr>
                                <m:t>1</m:t>
                              </m:r>
                            </m:sub>
                          </m:sSub>
                        </m:sub>
                      </m:sSub>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i="1">
                          <a:latin typeface="Cambria Math" panose="02040503050406030204" pitchFamily="18" charset="0"/>
                          <a:ea typeface="Cambria Math" panose="02040503050406030204" pitchFamily="18" charset="0"/>
                          <a:cs typeface="Times New Roman"/>
                        </a:rPr>
                        <m:t>∧</m:t>
                      </m:r>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600" dirty="0"/>
              </a:p>
            </p:txBody>
          </p:sp>
        </mc:Choice>
        <mc:Fallback xmlns="">
          <p:sp>
            <p:nvSpPr>
              <p:cNvPr id="5" name="文本框 4">
                <a:extLst>
                  <a:ext uri="{FF2B5EF4-FFF2-40B4-BE49-F238E27FC236}">
                    <a16:creationId xmlns:a16="http://schemas.microsoft.com/office/drawing/2014/main" id="{7A21CC11-A1AC-38BE-96BF-FD16628CACCE}"/>
                  </a:ext>
                </a:extLst>
              </p:cNvPr>
              <p:cNvSpPr txBox="1">
                <a:spLocks noRot="1" noChangeAspect="1" noMove="1" noResize="1" noEditPoints="1" noAdjustHandles="1" noChangeArrowheads="1" noChangeShapeType="1" noTextEdit="1"/>
              </p:cNvSpPr>
              <p:nvPr/>
            </p:nvSpPr>
            <p:spPr>
              <a:xfrm>
                <a:off x="2594564" y="1573345"/>
                <a:ext cx="3514745" cy="359714"/>
              </a:xfrm>
              <a:prstGeom prst="rect">
                <a:avLst/>
              </a:prstGeom>
              <a:blipFill>
                <a:blip r:embed="rId6"/>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E910D6E4-FB33-3400-53D8-A5B854453BFD}"/>
                  </a:ext>
                </a:extLst>
              </p:cNvPr>
              <p:cNvSpPr txBox="1"/>
              <p:nvPr/>
            </p:nvSpPr>
            <p:spPr>
              <a:xfrm>
                <a:off x="1159688" y="1949875"/>
                <a:ext cx="6323719" cy="35971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𝜙</m:t>
                          </m:r>
                        </m:e>
                        <m:sub>
                          <m:sSub>
                            <m:sSubPr>
                              <m:ctrlPr>
                                <a:rPr lang="en-US" altLang="zh-CN" sz="1600" i="1" smtClean="0">
                                  <a:solidFill>
                                    <a:schemeClr val="tx1"/>
                                  </a:solidFill>
                                  <a:latin typeface="Cambria Math" panose="02040503050406030204" pitchFamily="18" charset="0"/>
                                  <a:ea typeface="+mn-lt"/>
                                  <a:cs typeface="Times New Roman"/>
                                </a:rPr>
                              </m:ctrlPr>
                            </m:sSubPr>
                            <m:e>
                              <m:r>
                                <a:rPr lang="en-US" altLang="zh-CN" sz="1600" b="0" i="1" smtClean="0">
                                  <a:solidFill>
                                    <a:schemeClr val="tx1"/>
                                  </a:solidFill>
                                  <a:latin typeface="Cambria Math" panose="02040503050406030204" pitchFamily="18" charset="0"/>
                                  <a:ea typeface="+mn-lt"/>
                                  <a:cs typeface="Times New Roman"/>
                                </a:rPr>
                                <m:t>𝑋</m:t>
                              </m:r>
                            </m:e>
                            <m:sub>
                              <m:r>
                                <a:rPr lang="en-US" altLang="zh-CN" sz="1600" b="0" i="1" smtClean="0">
                                  <a:solidFill>
                                    <a:schemeClr val="tx1"/>
                                  </a:solidFill>
                                  <a:latin typeface="Cambria Math" panose="02040503050406030204" pitchFamily="18" charset="0"/>
                                  <a:ea typeface="+mn-lt"/>
                                  <a:cs typeface="Times New Roman"/>
                                </a:rPr>
                                <m:t>2</m:t>
                              </m:r>
                            </m:sub>
                          </m:sSub>
                        </m:sub>
                      </m:sSub>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a:solidFill>
                            <a:schemeClr val="tx1"/>
                          </a:solidFill>
                          <a:latin typeface="Cambria Math" panose="02040503050406030204" pitchFamily="18" charset="0"/>
                          <a:ea typeface="Cambria Math" panose="02040503050406030204" pitchFamily="18" charset="0"/>
                          <a:cs typeface="Times New Roman"/>
                        </a:rPr>
                        <m:t>≠0∧</m:t>
                      </m:r>
                      <m:r>
                        <a:rPr lang="en-US" altLang="zh-CN" sz="1600" b="0" i="0" smtClean="0">
                          <a:solidFill>
                            <a:schemeClr val="tx1"/>
                          </a:solidFill>
                          <a:latin typeface="Cambria Math" panose="02040503050406030204" pitchFamily="18" charset="0"/>
                          <a:ea typeface="Cambria Math" panose="02040503050406030204" pitchFamily="18" charset="0"/>
                          <a:cs typeface="Times New Roman"/>
                        </a:rPr>
                        <m:t>1&lt;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lang="zh-CN" altLang="en-US" sz="2000" dirty="0">
                  <a:solidFill>
                    <a:schemeClr val="tx1"/>
                  </a:solidFill>
                  <a:latin typeface="Times New Roman" panose="02020603050405020304" pitchFamily="18" charset="0"/>
                  <a:ea typeface="+mn-lt"/>
                  <a:cs typeface="Times New Roman" panose="02020603050405020304" pitchFamily="18" charset="0"/>
                </a:endParaRPr>
              </a:p>
            </p:txBody>
          </p:sp>
        </mc:Choice>
        <mc:Fallback xmlns="">
          <p:sp>
            <p:nvSpPr>
              <p:cNvPr id="10" name="文本框 9">
                <a:extLst>
                  <a:ext uri="{FF2B5EF4-FFF2-40B4-BE49-F238E27FC236}">
                    <a16:creationId xmlns:a16="http://schemas.microsoft.com/office/drawing/2014/main" id="{E910D6E4-FB33-3400-53D8-A5B854453BFD}"/>
                  </a:ext>
                </a:extLst>
              </p:cNvPr>
              <p:cNvSpPr txBox="1">
                <a:spLocks noRot="1" noChangeAspect="1" noMove="1" noResize="1" noEditPoints="1" noAdjustHandles="1" noChangeArrowheads="1" noChangeShapeType="1" noTextEdit="1"/>
              </p:cNvSpPr>
              <p:nvPr/>
            </p:nvSpPr>
            <p:spPr>
              <a:xfrm>
                <a:off x="1159688" y="1949875"/>
                <a:ext cx="6323719" cy="359714"/>
              </a:xfrm>
              <a:prstGeom prst="rect">
                <a:avLst/>
              </a:prstGeom>
              <a:blipFill>
                <a:blip r:embed="rId7"/>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6" name="矩形 5">
                <a:extLst>
                  <a:ext uri="{FF2B5EF4-FFF2-40B4-BE49-F238E27FC236}">
                    <a16:creationId xmlns:a16="http://schemas.microsoft.com/office/drawing/2014/main" id="{40A34D29-B6F3-C184-E754-5B177699C895}"/>
                  </a:ext>
                </a:extLst>
              </p:cNvPr>
              <p:cNvSpPr/>
              <p:nvPr/>
            </p:nvSpPr>
            <p:spPr>
              <a:xfrm>
                <a:off x="8032933" y="1429688"/>
                <a:ext cx="3617414" cy="1177353"/>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 altLang="zh-CN" dirty="0">
                    <a:solidFill>
                      <a:schemeClr val="tx1"/>
                    </a:solidFill>
                    <a:latin typeface="Chalkboard" panose="03050602040202020205" pitchFamily="66" charset="0"/>
                    <a:cs typeface="Calibri" panose="020F0502020204030204" pitchFamily="34" charset="0"/>
                  </a:rPr>
                  <a:t>Starting from </a:t>
                </a:r>
                <a14:m>
                  <m:oMath xmlns:m="http://schemas.openxmlformats.org/officeDocument/2006/math">
                    <m:sSub>
                      <m:sSubPr>
                        <m:ctrlPr>
                          <a:rPr kumimoji="1" lang="en-US" altLang="zh-CN" sz="1800" i="1" smtClean="0">
                            <a:solidFill>
                              <a:schemeClr val="tx1"/>
                            </a:solidFill>
                            <a:latin typeface="Cambria Math" panose="02040503050406030204" pitchFamily="18" charset="0"/>
                          </a:rPr>
                        </m:ctrlPr>
                      </m:sSubPr>
                      <m:e>
                        <m:r>
                          <a:rPr kumimoji="1" lang="zh-CN" altLang="en-US" sz="1800" i="0" smtClean="0">
                            <a:solidFill>
                              <a:schemeClr val="tx1"/>
                            </a:solidFill>
                            <a:latin typeface="Cambria Math" panose="02040503050406030204" pitchFamily="18" charset="0"/>
                          </a:rPr>
                          <m:t>𝕊</m:t>
                        </m:r>
                      </m:e>
                      <m:sub>
                        <m:r>
                          <a:rPr kumimoji="1" lang="en-US" altLang="zh-CN" sz="1800" b="0" i="1" smtClean="0">
                            <a:solidFill>
                              <a:schemeClr val="tx1"/>
                            </a:solidFill>
                            <a:latin typeface="Cambria Math" panose="02040503050406030204" pitchFamily="18" charset="0"/>
                          </a:rPr>
                          <m:t>0</m:t>
                        </m:r>
                      </m:sub>
                    </m:sSub>
                    <m:r>
                      <a:rPr kumimoji="1" lang="en-US" altLang="zh-CN" sz="1800" b="0" i="1" smtClean="0">
                        <a:solidFill>
                          <a:schemeClr val="tx1"/>
                        </a:solidFill>
                        <a:latin typeface="Cambria Math" panose="02040503050406030204" pitchFamily="18" charset="0"/>
                      </a:rPr>
                      <m:t>, </m:t>
                    </m:r>
                    <m:r>
                      <m:rPr>
                        <m:sty m:val="p"/>
                      </m:rPr>
                      <a:rPr kumimoji="1" lang="en-US" altLang="zh-CN" sz="1800" b="0" i="0" smtClean="0">
                        <a:solidFill>
                          <a:schemeClr val="tx1"/>
                        </a:solidFill>
                        <a:latin typeface="Cambria Math" panose="02040503050406030204" pitchFamily="18" charset="0"/>
                      </a:rPr>
                      <m:t>r</m:t>
                    </m:r>
                  </m:oMath>
                </a14:m>
                <a:r>
                  <a:rPr lang="en" altLang="zh-CN" dirty="0">
                    <a:solidFill>
                      <a:schemeClr val="tx1"/>
                    </a:solidFill>
                    <a:latin typeface="Chalkboard" panose="03050602040202020205" pitchFamily="66" charset="0"/>
                    <a:cs typeface="Calibri" panose="020F0502020204030204" pitchFamily="34" charset="0"/>
                  </a:rPr>
                  <a:t>ecursively do </a:t>
                </a:r>
                <a:r>
                  <a:rPr lang="en" altLang="zh-CN" dirty="0" err="1">
                    <a:solidFill>
                      <a:schemeClr val="tx1"/>
                    </a:solidFill>
                    <a:latin typeface="Chalkboard" panose="03050602040202020205" pitchFamily="66" charset="0"/>
                    <a:cs typeface="Calibri" panose="020F0502020204030204" pitchFamily="34" charset="0"/>
                  </a:rPr>
                  <a:t>bisimulation</a:t>
                </a:r>
                <a:r>
                  <a:rPr lang="en" altLang="zh-CN" dirty="0">
                    <a:solidFill>
                      <a:schemeClr val="tx1"/>
                    </a:solidFill>
                    <a:latin typeface="Chalkboard" panose="03050602040202020205" pitchFamily="66" charset="0"/>
                    <a:cs typeface="Calibri" panose="020F0502020204030204" pitchFamily="34" charset="0"/>
                  </a:rPr>
                  <a:t> to match states!</a:t>
                </a:r>
              </a:p>
            </p:txBody>
          </p:sp>
        </mc:Choice>
        <mc:Fallback xmlns="">
          <p:sp>
            <p:nvSpPr>
              <p:cNvPr id="6" name="矩形 5">
                <a:extLst>
                  <a:ext uri="{FF2B5EF4-FFF2-40B4-BE49-F238E27FC236}">
                    <a16:creationId xmlns:a16="http://schemas.microsoft.com/office/drawing/2014/main" id="{40A34D29-B6F3-C184-E754-5B177699C895}"/>
                  </a:ext>
                </a:extLst>
              </p:cNvPr>
              <p:cNvSpPr>
                <a:spLocks noRot="1" noChangeAspect="1" noMove="1" noResize="1" noEditPoints="1" noAdjustHandles="1" noChangeArrowheads="1" noChangeShapeType="1" noTextEdit="1"/>
              </p:cNvSpPr>
              <p:nvPr/>
            </p:nvSpPr>
            <p:spPr>
              <a:xfrm>
                <a:off x="8032933" y="1429688"/>
                <a:ext cx="3617414" cy="1177353"/>
              </a:xfrm>
              <a:prstGeom prst="rect">
                <a:avLst/>
              </a:prstGeom>
              <a:blipFill>
                <a:blip r:embed="rId8"/>
                <a:stretch>
                  <a:fillRect/>
                </a:stretch>
              </a:blipFill>
              <a:ln>
                <a:solidFill>
                  <a:schemeClr val="tx1"/>
                </a:solidFill>
              </a:ln>
              <a:effectLst>
                <a:outerShdw blurRad="50800" dist="25400" dir="2700000" algn="tl" rotWithShape="0">
                  <a:prstClr val="black"/>
                </a:outerShdw>
              </a:effectLst>
            </p:spPr>
            <p:txBody>
              <a:bodyPr/>
              <a:lstStyle/>
              <a:p>
                <a:r>
                  <a:rPr lang="zh-CN" altLang="en-US">
                    <a:noFill/>
                  </a:rPr>
                  <a:t> </a:t>
                </a:r>
              </a:p>
            </p:txBody>
          </p:sp>
        </mc:Fallback>
      </mc:AlternateContent>
      <p:grpSp>
        <p:nvGrpSpPr>
          <p:cNvPr id="7" name="组合 6">
            <a:extLst>
              <a:ext uri="{FF2B5EF4-FFF2-40B4-BE49-F238E27FC236}">
                <a16:creationId xmlns:a16="http://schemas.microsoft.com/office/drawing/2014/main" id="{D8D33594-FBC2-D0CF-6FFB-4628E7B3C6DC}"/>
              </a:ext>
            </a:extLst>
          </p:cNvPr>
          <p:cNvGrpSpPr/>
          <p:nvPr/>
        </p:nvGrpSpPr>
        <p:grpSpPr>
          <a:xfrm>
            <a:off x="1363315" y="2607041"/>
            <a:ext cx="5601686" cy="1203247"/>
            <a:chOff x="686290" y="492177"/>
            <a:chExt cx="5601686" cy="1203247"/>
          </a:xfrm>
          <a:effectLst>
            <a:outerShdw blurRad="50800" dist="50800" dir="5400000" algn="ctr" rotWithShape="0">
              <a:srgbClr val="000000">
                <a:alpha val="0"/>
              </a:srgbClr>
            </a:outerShdw>
          </a:effectLst>
        </p:grpSpPr>
        <mc:AlternateContent xmlns:mc="http://schemas.openxmlformats.org/markup-compatibility/2006" xmlns:a14="http://schemas.microsoft.com/office/drawing/2010/main">
          <mc:Choice Requires="a14">
            <p:sp>
              <p:nvSpPr>
                <p:cNvPr id="11" name="椭圆 10">
                  <a:extLst>
                    <a:ext uri="{FF2B5EF4-FFF2-40B4-BE49-F238E27FC236}">
                      <a16:creationId xmlns:a16="http://schemas.microsoft.com/office/drawing/2014/main" id="{E5704AE6-EA03-B39B-A4DB-722BD768031D}"/>
                    </a:ext>
                  </a:extLst>
                </p:cNvPr>
                <p:cNvSpPr/>
                <p:nvPr/>
              </p:nvSpPr>
              <p:spPr>
                <a:xfrm>
                  <a:off x="686290"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0</m:t>
                            </m:r>
                          </m:sub>
                        </m:sSub>
                      </m:oMath>
                    </m:oMathPara>
                  </a14:m>
                  <a:endParaRPr kumimoji="1" lang="zh-CN" altLang="en-US" sz="1200">
                    <a:solidFill>
                      <a:schemeClr val="tx1"/>
                    </a:solidFill>
                  </a:endParaRPr>
                </a:p>
              </p:txBody>
            </p:sp>
          </mc:Choice>
          <mc:Fallback xmlns="">
            <p:sp>
              <p:nvSpPr>
                <p:cNvPr id="11" name="椭圆 10">
                  <a:extLst>
                    <a:ext uri="{FF2B5EF4-FFF2-40B4-BE49-F238E27FC236}">
                      <a16:creationId xmlns:a16="http://schemas.microsoft.com/office/drawing/2014/main" id="{E5704AE6-EA03-B39B-A4DB-722BD768031D}"/>
                    </a:ext>
                  </a:extLst>
                </p:cNvPr>
                <p:cNvSpPr>
                  <a:spLocks noRot="1" noChangeAspect="1" noMove="1" noResize="1" noEditPoints="1" noAdjustHandles="1" noChangeArrowheads="1" noChangeShapeType="1" noTextEdit="1"/>
                </p:cNvSpPr>
                <p:nvPr/>
              </p:nvSpPr>
              <p:spPr>
                <a:xfrm>
                  <a:off x="686290" y="1359864"/>
                  <a:ext cx="335560" cy="335560"/>
                </a:xfrm>
                <a:prstGeom prst="ellipse">
                  <a:avLst/>
                </a:prstGeom>
                <a:blipFill>
                  <a:blip r:embed="rId9"/>
                  <a:stretch>
                    <a:fillRect l="-7143"/>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3" name="文本框 12">
                  <a:extLst>
                    <a:ext uri="{FF2B5EF4-FFF2-40B4-BE49-F238E27FC236}">
                      <a16:creationId xmlns:a16="http://schemas.microsoft.com/office/drawing/2014/main" id="{77600F9E-BD54-94EE-14CF-A5E58750E25F}"/>
                    </a:ext>
                  </a:extLst>
                </p:cNvPr>
                <p:cNvSpPr txBox="1"/>
                <p:nvPr/>
              </p:nvSpPr>
              <p:spPr>
                <a:xfrm>
                  <a:off x="1508394" y="492177"/>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3" name="文本框 12">
                  <a:extLst>
                    <a:ext uri="{FF2B5EF4-FFF2-40B4-BE49-F238E27FC236}">
                      <a16:creationId xmlns:a16="http://schemas.microsoft.com/office/drawing/2014/main" id="{77600F9E-BD54-94EE-14CF-A5E58750E25F}"/>
                    </a:ext>
                  </a:extLst>
                </p:cNvPr>
                <p:cNvSpPr txBox="1">
                  <a:spLocks noRot="1" noChangeAspect="1" noMove="1" noResize="1" noEditPoints="1" noAdjustHandles="1" noChangeArrowheads="1" noChangeShapeType="1" noTextEdit="1"/>
                </p:cNvSpPr>
                <p:nvPr/>
              </p:nvSpPr>
              <p:spPr>
                <a:xfrm>
                  <a:off x="1508394" y="492177"/>
                  <a:ext cx="1965795" cy="338554"/>
                </a:xfrm>
                <a:prstGeom prst="rect">
                  <a:avLst/>
                </a:prstGeom>
                <a:blipFill>
                  <a:blip r:embed="rId10"/>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4" name="文本框 13">
                  <a:extLst>
                    <a:ext uri="{FF2B5EF4-FFF2-40B4-BE49-F238E27FC236}">
                      <a16:creationId xmlns:a16="http://schemas.microsoft.com/office/drawing/2014/main" id="{DCB9C3BD-BE96-21C6-611B-183A5C9169BE}"/>
                    </a:ext>
                  </a:extLst>
                </p:cNvPr>
                <p:cNvSpPr txBox="1"/>
                <p:nvPr/>
              </p:nvSpPr>
              <p:spPr>
                <a:xfrm>
                  <a:off x="1511304" y="1224920"/>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0" smtClean="0">
                            <a:solidFill>
                              <a:schemeClr val="accent6">
                                <a:lumMod val="75000"/>
                              </a:schemeClr>
                            </a:solidFill>
                            <a:latin typeface="Cambria Math" panose="02040503050406030204" pitchFamily="18" charset="0"/>
                            <a:ea typeface="Cambria Math" panose="02040503050406030204" pitchFamily="18" charset="0"/>
                            <a:cs typeface="Times New Roman"/>
                          </a:rPr>
                          <m:t>1&lt;</m:t>
                        </m:r>
                        <m:r>
                          <m:rPr>
                            <m:sty m:val="p"/>
                          </m:rPr>
                          <a:rPr lang="en-US" altLang="zh-CN" sz="1600" b="0" i="0" smtClean="0">
                            <a:solidFill>
                              <a:schemeClr val="accent6">
                                <a:lumMod val="75000"/>
                              </a:schemeClr>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4" name="文本框 13">
                  <a:extLst>
                    <a:ext uri="{FF2B5EF4-FFF2-40B4-BE49-F238E27FC236}">
                      <a16:creationId xmlns:a16="http://schemas.microsoft.com/office/drawing/2014/main" id="{DCB9C3BD-BE96-21C6-611B-183A5C9169BE}"/>
                    </a:ext>
                  </a:extLst>
                </p:cNvPr>
                <p:cNvSpPr txBox="1">
                  <a:spLocks noRot="1" noChangeAspect="1" noMove="1" noResize="1" noEditPoints="1" noAdjustHandles="1" noChangeArrowheads="1" noChangeShapeType="1" noTextEdit="1"/>
                </p:cNvSpPr>
                <p:nvPr/>
              </p:nvSpPr>
              <p:spPr>
                <a:xfrm>
                  <a:off x="1511304" y="1224920"/>
                  <a:ext cx="1965795" cy="338554"/>
                </a:xfrm>
                <a:prstGeom prst="rect">
                  <a:avLst/>
                </a:prstGeom>
                <a:blipFill>
                  <a:blip r:embed="rId1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4625DB12-CF8E-D9CD-EF38-5A4D6CDFAA1F}"/>
                    </a:ext>
                  </a:extLst>
                </p:cNvPr>
                <p:cNvSpPr txBox="1"/>
                <p:nvPr/>
              </p:nvSpPr>
              <p:spPr>
                <a:xfrm>
                  <a:off x="4274511" y="1207005"/>
                  <a:ext cx="10067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smtClean="0">
                            <a:solidFill>
                              <a:schemeClr val="tx1"/>
                            </a:solidFill>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5" name="文本框 14">
                  <a:extLst>
                    <a:ext uri="{FF2B5EF4-FFF2-40B4-BE49-F238E27FC236}">
                      <a16:creationId xmlns:a16="http://schemas.microsoft.com/office/drawing/2014/main" id="{4625DB12-CF8E-D9CD-EF38-5A4D6CDFAA1F}"/>
                    </a:ext>
                  </a:extLst>
                </p:cNvPr>
                <p:cNvSpPr txBox="1">
                  <a:spLocks noRot="1" noChangeAspect="1" noMove="1" noResize="1" noEditPoints="1" noAdjustHandles="1" noChangeArrowheads="1" noChangeShapeType="1" noTextEdit="1"/>
                </p:cNvSpPr>
                <p:nvPr/>
              </p:nvSpPr>
              <p:spPr>
                <a:xfrm>
                  <a:off x="4274511" y="1207005"/>
                  <a:ext cx="1006750" cy="338554"/>
                </a:xfrm>
                <a:prstGeom prst="rect">
                  <a:avLst/>
                </a:prstGeom>
                <a:blipFill>
                  <a:blip r:embed="rId1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6" name="椭圆 15">
                  <a:extLst>
                    <a:ext uri="{FF2B5EF4-FFF2-40B4-BE49-F238E27FC236}">
                      <a16:creationId xmlns:a16="http://schemas.microsoft.com/office/drawing/2014/main" id="{2D6FC4AC-EE3B-817F-11F6-902F27C2E314}"/>
                    </a:ext>
                  </a:extLst>
                </p:cNvPr>
                <p:cNvSpPr/>
                <p:nvPr/>
              </p:nvSpPr>
              <p:spPr>
                <a:xfrm>
                  <a:off x="3480992"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1</m:t>
                            </m:r>
                          </m:sub>
                        </m:sSub>
                      </m:oMath>
                    </m:oMathPara>
                  </a14:m>
                  <a:endParaRPr kumimoji="1" lang="zh-CN" altLang="en-US" sz="1200">
                    <a:solidFill>
                      <a:schemeClr val="tx1"/>
                    </a:solidFill>
                  </a:endParaRPr>
                </a:p>
              </p:txBody>
            </p:sp>
          </mc:Choice>
          <mc:Fallback xmlns="">
            <p:sp>
              <p:nvSpPr>
                <p:cNvPr id="16" name="椭圆 15">
                  <a:extLst>
                    <a:ext uri="{FF2B5EF4-FFF2-40B4-BE49-F238E27FC236}">
                      <a16:creationId xmlns:a16="http://schemas.microsoft.com/office/drawing/2014/main" id="{2D6FC4AC-EE3B-817F-11F6-902F27C2E314}"/>
                    </a:ext>
                  </a:extLst>
                </p:cNvPr>
                <p:cNvSpPr>
                  <a:spLocks noRot="1" noChangeAspect="1" noMove="1" noResize="1" noEditPoints="1" noAdjustHandles="1" noChangeArrowheads="1" noChangeShapeType="1" noTextEdit="1"/>
                </p:cNvSpPr>
                <p:nvPr/>
              </p:nvSpPr>
              <p:spPr>
                <a:xfrm>
                  <a:off x="3480992" y="1359864"/>
                  <a:ext cx="335560" cy="335560"/>
                </a:xfrm>
                <a:prstGeom prst="ellipse">
                  <a:avLst/>
                </a:prstGeom>
                <a:blipFill>
                  <a:blip r:embed="rId13"/>
                  <a:stretch>
                    <a:fillRect l="-3448"/>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椭圆 16">
                  <a:extLst>
                    <a:ext uri="{FF2B5EF4-FFF2-40B4-BE49-F238E27FC236}">
                      <a16:creationId xmlns:a16="http://schemas.microsoft.com/office/drawing/2014/main" id="{6161309F-51F9-307F-23E6-7068EB9164F3}"/>
                    </a:ext>
                  </a:extLst>
                </p:cNvPr>
                <p:cNvSpPr/>
                <p:nvPr/>
              </p:nvSpPr>
              <p:spPr>
                <a:xfrm>
                  <a:off x="3711904" y="623338"/>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2</m:t>
                            </m:r>
                          </m:sub>
                        </m:sSub>
                      </m:oMath>
                    </m:oMathPara>
                  </a14:m>
                  <a:endParaRPr kumimoji="1" lang="zh-CN" altLang="en-US" sz="1200" dirty="0">
                    <a:solidFill>
                      <a:schemeClr val="tx1"/>
                    </a:solidFill>
                  </a:endParaRPr>
                </a:p>
              </p:txBody>
            </p:sp>
          </mc:Choice>
          <mc:Fallback xmlns="">
            <p:sp>
              <p:nvSpPr>
                <p:cNvPr id="17" name="椭圆 16">
                  <a:extLst>
                    <a:ext uri="{FF2B5EF4-FFF2-40B4-BE49-F238E27FC236}">
                      <a16:creationId xmlns:a16="http://schemas.microsoft.com/office/drawing/2014/main" id="{6161309F-51F9-307F-23E6-7068EB9164F3}"/>
                    </a:ext>
                  </a:extLst>
                </p:cNvPr>
                <p:cNvSpPr>
                  <a:spLocks noRot="1" noChangeAspect="1" noMove="1" noResize="1" noEditPoints="1" noAdjustHandles="1" noChangeArrowheads="1" noChangeShapeType="1" noTextEdit="1"/>
                </p:cNvSpPr>
                <p:nvPr/>
              </p:nvSpPr>
              <p:spPr>
                <a:xfrm>
                  <a:off x="3711904" y="623338"/>
                  <a:ext cx="335560" cy="335560"/>
                </a:xfrm>
                <a:prstGeom prst="ellipse">
                  <a:avLst/>
                </a:prstGeom>
                <a:blipFill>
                  <a:blip r:embed="rId14"/>
                  <a:stretch>
                    <a:fillRect l="-7143"/>
                  </a:stretch>
                </a:blipFill>
                <a:ln>
                  <a:solidFill>
                    <a:schemeClr val="tx1"/>
                  </a:solidFill>
                </a:ln>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椭圆 17">
                  <a:extLst>
                    <a:ext uri="{FF2B5EF4-FFF2-40B4-BE49-F238E27FC236}">
                      <a16:creationId xmlns:a16="http://schemas.microsoft.com/office/drawing/2014/main" id="{3EFBBA34-5417-6A33-80E4-366491894626}"/>
                    </a:ext>
                  </a:extLst>
                </p:cNvPr>
                <p:cNvSpPr/>
                <p:nvPr/>
              </p:nvSpPr>
              <p:spPr>
                <a:xfrm>
                  <a:off x="5952416" y="1359864"/>
                  <a:ext cx="335560" cy="335560"/>
                </a:xfrm>
                <a:prstGeom prst="ellipse">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3</m:t>
                            </m:r>
                          </m:sub>
                        </m:sSub>
                      </m:oMath>
                    </m:oMathPara>
                  </a14:m>
                  <a:endParaRPr kumimoji="1" lang="zh-CN" altLang="en-US" sz="1200" dirty="0">
                    <a:solidFill>
                      <a:schemeClr val="tx1"/>
                    </a:solidFill>
                  </a:endParaRPr>
                </a:p>
              </p:txBody>
            </p:sp>
          </mc:Choice>
          <mc:Fallback xmlns="">
            <p:sp>
              <p:nvSpPr>
                <p:cNvPr id="18" name="椭圆 17">
                  <a:extLst>
                    <a:ext uri="{FF2B5EF4-FFF2-40B4-BE49-F238E27FC236}">
                      <a16:creationId xmlns:a16="http://schemas.microsoft.com/office/drawing/2014/main" id="{3EFBBA34-5417-6A33-80E4-366491894626}"/>
                    </a:ext>
                  </a:extLst>
                </p:cNvPr>
                <p:cNvSpPr>
                  <a:spLocks noRot="1" noChangeAspect="1" noMove="1" noResize="1" noEditPoints="1" noAdjustHandles="1" noChangeArrowheads="1" noChangeShapeType="1" noTextEdit="1"/>
                </p:cNvSpPr>
                <p:nvPr/>
              </p:nvSpPr>
              <p:spPr>
                <a:xfrm>
                  <a:off x="5952416" y="1359864"/>
                  <a:ext cx="335560" cy="335560"/>
                </a:xfrm>
                <a:prstGeom prst="ellipse">
                  <a:avLst/>
                </a:prstGeom>
                <a:blipFill>
                  <a:blip r:embed="rId15"/>
                  <a:stretch>
                    <a:fillRect l="-6897"/>
                  </a:stretch>
                </a:blipFill>
                <a:ln>
                  <a:solidFill>
                    <a:schemeClr val="tx1"/>
                  </a:solidFill>
                </a:ln>
              </p:spPr>
              <p:txBody>
                <a:bodyPr/>
                <a:lstStyle/>
                <a:p>
                  <a:r>
                    <a:rPr lang="zh-CN" altLang="en-US">
                      <a:noFill/>
                    </a:rPr>
                    <a:t> </a:t>
                  </a:r>
                </a:p>
              </p:txBody>
            </p:sp>
          </mc:Fallback>
        </mc:AlternateContent>
        <p:cxnSp>
          <p:nvCxnSpPr>
            <p:cNvPr id="19" name="直线箭头连接符 18">
              <a:extLst>
                <a:ext uri="{FF2B5EF4-FFF2-40B4-BE49-F238E27FC236}">
                  <a16:creationId xmlns:a16="http://schemas.microsoft.com/office/drawing/2014/main" id="{0465A88E-CAE6-B025-4690-F91FB28DF51E}"/>
                </a:ext>
              </a:extLst>
            </p:cNvPr>
            <p:cNvCxnSpPr>
              <a:stCxn id="11" idx="6"/>
              <a:endCxn id="16" idx="2"/>
            </p:cNvCxnSpPr>
            <p:nvPr/>
          </p:nvCxnSpPr>
          <p:spPr>
            <a:xfrm>
              <a:off x="1021850" y="1527644"/>
              <a:ext cx="245914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线箭头连接符 19">
              <a:extLst>
                <a:ext uri="{FF2B5EF4-FFF2-40B4-BE49-F238E27FC236}">
                  <a16:creationId xmlns:a16="http://schemas.microsoft.com/office/drawing/2014/main" id="{425B7845-58A1-B2B4-F136-52596E3647C0}"/>
                </a:ext>
              </a:extLst>
            </p:cNvPr>
            <p:cNvCxnSpPr>
              <a:cxnSpLocks/>
              <a:stCxn id="16" idx="6"/>
              <a:endCxn id="18" idx="2"/>
            </p:cNvCxnSpPr>
            <p:nvPr/>
          </p:nvCxnSpPr>
          <p:spPr>
            <a:xfrm>
              <a:off x="3816552" y="1527644"/>
              <a:ext cx="2135864"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曲线连接符 20">
              <a:extLst>
                <a:ext uri="{FF2B5EF4-FFF2-40B4-BE49-F238E27FC236}">
                  <a16:creationId xmlns:a16="http://schemas.microsoft.com/office/drawing/2014/main" id="{C65FFD1A-5D14-8E3F-B867-8DF16CBE0A90}"/>
                </a:ext>
              </a:extLst>
            </p:cNvPr>
            <p:cNvCxnSpPr>
              <a:cxnSpLocks/>
              <a:stCxn id="11" idx="7"/>
              <a:endCxn id="17" idx="2"/>
            </p:cNvCxnSpPr>
            <p:nvPr/>
          </p:nvCxnSpPr>
          <p:spPr>
            <a:xfrm rot="5400000" flipH="1" flipV="1">
              <a:off x="2033362" y="-269536"/>
              <a:ext cx="617888" cy="2739196"/>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直线箭头连接符 21">
            <a:extLst>
              <a:ext uri="{FF2B5EF4-FFF2-40B4-BE49-F238E27FC236}">
                <a16:creationId xmlns:a16="http://schemas.microsoft.com/office/drawing/2014/main" id="{B4383E32-3A8E-0C90-0952-470D42A52C3B}"/>
              </a:ext>
            </a:extLst>
          </p:cNvPr>
          <p:cNvCxnSpPr>
            <a:cxnSpLocks/>
          </p:cNvCxnSpPr>
          <p:nvPr/>
        </p:nvCxnSpPr>
        <p:spPr>
          <a:xfrm>
            <a:off x="4724489" y="2887842"/>
            <a:ext cx="2135864" cy="0"/>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椭圆 22">
                <a:extLst>
                  <a:ext uri="{FF2B5EF4-FFF2-40B4-BE49-F238E27FC236}">
                    <a16:creationId xmlns:a16="http://schemas.microsoft.com/office/drawing/2014/main" id="{0C214B76-08B1-3A0E-E547-B9B6827782B0}"/>
                  </a:ext>
                </a:extLst>
              </p:cNvPr>
              <p:cNvSpPr/>
              <p:nvPr/>
            </p:nvSpPr>
            <p:spPr>
              <a:xfrm>
                <a:off x="6860353" y="2720908"/>
                <a:ext cx="335560" cy="335560"/>
              </a:xfrm>
              <a:prstGeom prst="ellipse">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4</m:t>
                          </m:r>
                        </m:sub>
                      </m:sSub>
                    </m:oMath>
                  </m:oMathPara>
                </a14:m>
                <a:endParaRPr kumimoji="1" lang="zh-CN" altLang="en-US" sz="1200" dirty="0">
                  <a:solidFill>
                    <a:schemeClr val="tx1"/>
                  </a:solidFill>
                </a:endParaRPr>
              </a:p>
            </p:txBody>
          </p:sp>
        </mc:Choice>
        <mc:Fallback xmlns="">
          <p:sp>
            <p:nvSpPr>
              <p:cNvPr id="23" name="椭圆 22">
                <a:extLst>
                  <a:ext uri="{FF2B5EF4-FFF2-40B4-BE49-F238E27FC236}">
                    <a16:creationId xmlns:a16="http://schemas.microsoft.com/office/drawing/2014/main" id="{0C214B76-08B1-3A0E-E547-B9B6827782B0}"/>
                  </a:ext>
                </a:extLst>
              </p:cNvPr>
              <p:cNvSpPr>
                <a:spLocks noRot="1" noChangeAspect="1" noMove="1" noResize="1" noEditPoints="1" noAdjustHandles="1" noChangeArrowheads="1" noChangeShapeType="1" noTextEdit="1"/>
              </p:cNvSpPr>
              <p:nvPr/>
            </p:nvSpPr>
            <p:spPr>
              <a:xfrm>
                <a:off x="6860353" y="2720908"/>
                <a:ext cx="335560" cy="335560"/>
              </a:xfrm>
              <a:prstGeom prst="ellipse">
                <a:avLst/>
              </a:prstGeom>
              <a:blipFill>
                <a:blip r:embed="rId16"/>
                <a:stretch>
                  <a:fillRect/>
                </a:stretch>
              </a:blipFill>
              <a:ln>
                <a:solidFill>
                  <a:schemeClr val="tx1"/>
                </a:solidFill>
              </a:ln>
              <a:effectLst>
                <a:outerShdw blurRad="50800" dist="50800" dir="5400000" algn="ctr" rotWithShape="0">
                  <a:srgbClr val="000000">
                    <a:alpha val="0"/>
                  </a:srgbClr>
                </a:outerShdw>
              </a:effectLst>
            </p:spPr>
            <p:txBody>
              <a:bodyPr/>
              <a:lstStyle/>
              <a:p>
                <a:r>
                  <a:rPr lang="zh-CN" altLang="en-US">
                    <a:noFill/>
                  </a:rPr>
                  <a:t> </a:t>
                </a:r>
              </a:p>
            </p:txBody>
          </p:sp>
        </mc:Fallback>
      </mc:AlternateContent>
      <p:cxnSp>
        <p:nvCxnSpPr>
          <p:cNvPr id="24" name="直线箭头连接符 23">
            <a:extLst>
              <a:ext uri="{FF2B5EF4-FFF2-40B4-BE49-F238E27FC236}">
                <a16:creationId xmlns:a16="http://schemas.microsoft.com/office/drawing/2014/main" id="{8D814154-D0E8-B31E-DC0E-1AEBF274E6F7}"/>
              </a:ext>
            </a:extLst>
          </p:cNvPr>
          <p:cNvCxnSpPr>
            <a:cxnSpLocks/>
            <a:stCxn id="18" idx="6"/>
            <a:endCxn id="25" idx="2"/>
          </p:cNvCxnSpPr>
          <p:nvPr/>
        </p:nvCxnSpPr>
        <p:spPr>
          <a:xfrm flipV="1">
            <a:off x="6965001" y="3639480"/>
            <a:ext cx="2986535" cy="3028"/>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5" name="椭圆 24">
                <a:extLst>
                  <a:ext uri="{FF2B5EF4-FFF2-40B4-BE49-F238E27FC236}">
                    <a16:creationId xmlns:a16="http://schemas.microsoft.com/office/drawing/2014/main" id="{F3D61940-9E91-DA20-CD6D-547637E48CD5}"/>
                  </a:ext>
                </a:extLst>
              </p:cNvPr>
              <p:cNvSpPr/>
              <p:nvPr/>
            </p:nvSpPr>
            <p:spPr>
              <a:xfrm>
                <a:off x="9951536" y="3471700"/>
                <a:ext cx="335560" cy="335560"/>
              </a:xfrm>
              <a:prstGeom prst="ellipse">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5</m:t>
                          </m:r>
                        </m:sub>
                      </m:sSub>
                    </m:oMath>
                  </m:oMathPara>
                </a14:m>
                <a:endParaRPr kumimoji="1" lang="zh-CN" altLang="en-US" sz="1200" dirty="0">
                  <a:solidFill>
                    <a:schemeClr val="tx1"/>
                  </a:solidFill>
                </a:endParaRPr>
              </a:p>
            </p:txBody>
          </p:sp>
        </mc:Choice>
        <mc:Fallback xmlns="">
          <p:sp>
            <p:nvSpPr>
              <p:cNvPr id="25" name="椭圆 24">
                <a:extLst>
                  <a:ext uri="{FF2B5EF4-FFF2-40B4-BE49-F238E27FC236}">
                    <a16:creationId xmlns:a16="http://schemas.microsoft.com/office/drawing/2014/main" id="{F3D61940-9E91-DA20-CD6D-547637E48CD5}"/>
                  </a:ext>
                </a:extLst>
              </p:cNvPr>
              <p:cNvSpPr>
                <a:spLocks noRot="1" noChangeAspect="1" noMove="1" noResize="1" noEditPoints="1" noAdjustHandles="1" noChangeArrowheads="1" noChangeShapeType="1" noTextEdit="1"/>
              </p:cNvSpPr>
              <p:nvPr/>
            </p:nvSpPr>
            <p:spPr>
              <a:xfrm>
                <a:off x="9951536" y="3471700"/>
                <a:ext cx="335560" cy="335560"/>
              </a:xfrm>
              <a:prstGeom prst="ellipse">
                <a:avLst/>
              </a:prstGeom>
              <a:blipFill>
                <a:blip r:embed="rId17"/>
                <a:stretch>
                  <a:fillRect/>
                </a:stretch>
              </a:blipFill>
              <a:ln>
                <a:solidFill>
                  <a:schemeClr val="tx1"/>
                </a:solidFill>
              </a:ln>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0" name="文本框 29">
                <a:extLst>
                  <a:ext uri="{FF2B5EF4-FFF2-40B4-BE49-F238E27FC236}">
                    <a16:creationId xmlns:a16="http://schemas.microsoft.com/office/drawing/2014/main" id="{5EDAA4A8-3A84-3A71-7CEB-4883D4CA74B6}"/>
                  </a:ext>
                </a:extLst>
              </p:cNvPr>
              <p:cNvSpPr txBox="1"/>
              <p:nvPr/>
            </p:nvSpPr>
            <p:spPr>
              <a:xfrm>
                <a:off x="4919102" y="2578843"/>
                <a:ext cx="1006750"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30" name="文本框 29">
                <a:extLst>
                  <a:ext uri="{FF2B5EF4-FFF2-40B4-BE49-F238E27FC236}">
                    <a16:creationId xmlns:a16="http://schemas.microsoft.com/office/drawing/2014/main" id="{5EDAA4A8-3A84-3A71-7CEB-4883D4CA74B6}"/>
                  </a:ext>
                </a:extLst>
              </p:cNvPr>
              <p:cNvSpPr txBox="1">
                <a:spLocks noRot="1" noChangeAspect="1" noMove="1" noResize="1" noEditPoints="1" noAdjustHandles="1" noChangeArrowheads="1" noChangeShapeType="1" noTextEdit="1"/>
              </p:cNvSpPr>
              <p:nvPr/>
            </p:nvSpPr>
            <p:spPr>
              <a:xfrm>
                <a:off x="4919102" y="2578843"/>
                <a:ext cx="1006750" cy="338554"/>
              </a:xfrm>
              <a:prstGeom prst="rect">
                <a:avLst/>
              </a:prstGeom>
              <a:blipFill>
                <a:blip r:embed="rId18"/>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a:extLst>
                  <a:ext uri="{FF2B5EF4-FFF2-40B4-BE49-F238E27FC236}">
                    <a16:creationId xmlns:a16="http://schemas.microsoft.com/office/drawing/2014/main" id="{DF17EFA4-31F6-4034-AE72-F30A84A14953}"/>
                  </a:ext>
                </a:extLst>
              </p:cNvPr>
              <p:cNvSpPr txBox="1"/>
              <p:nvPr/>
            </p:nvSpPr>
            <p:spPr>
              <a:xfrm>
                <a:off x="7028761" y="3310327"/>
                <a:ext cx="2849563"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accent6">
                              <a:lumMod val="75000"/>
                            </a:schemeClr>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accent6">
                                  <a:lumMod val="75000"/>
                                </a:schemeClr>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accent6">
                                  <a:lumMod val="75000"/>
                                </a:schemeClr>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accent6">
                              <a:lumMod val="75000"/>
                            </a:schemeClr>
                          </a:solidFill>
                          <a:latin typeface="Cambria Math" panose="02040503050406030204" pitchFamily="18" charset="0"/>
                          <a:ea typeface="Cambria Math" panose="02040503050406030204" pitchFamily="18" charset="0"/>
                          <a:cs typeface="Times New Roman"/>
                        </a:rPr>
                        <m:t>≤</m:t>
                      </m:r>
                      <m:r>
                        <m:rPr>
                          <m:sty m:val="p"/>
                        </m:rPr>
                        <a:rPr lang="en-US" altLang="zh-CN" sz="1600" b="0" i="0" smtClean="0">
                          <a:solidFill>
                            <a:schemeClr val="accent6">
                              <a:lumMod val="75000"/>
                            </a:schemeClr>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31" name="文本框 30">
                <a:extLst>
                  <a:ext uri="{FF2B5EF4-FFF2-40B4-BE49-F238E27FC236}">
                    <a16:creationId xmlns:a16="http://schemas.microsoft.com/office/drawing/2014/main" id="{DF17EFA4-31F6-4034-AE72-F30A84A14953}"/>
                  </a:ext>
                </a:extLst>
              </p:cNvPr>
              <p:cNvSpPr txBox="1">
                <a:spLocks noRot="1" noChangeAspect="1" noMove="1" noResize="1" noEditPoints="1" noAdjustHandles="1" noChangeArrowheads="1" noChangeShapeType="1" noTextEdit="1"/>
              </p:cNvSpPr>
              <p:nvPr/>
            </p:nvSpPr>
            <p:spPr>
              <a:xfrm>
                <a:off x="7028761" y="3310327"/>
                <a:ext cx="2849563" cy="338554"/>
              </a:xfrm>
              <a:prstGeom prst="rect">
                <a:avLst/>
              </a:prstGeom>
              <a:blipFill>
                <a:blip r:embed="rId19"/>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p:cxnSp>
        <p:nvCxnSpPr>
          <p:cNvPr id="35" name="肘形连接符 34">
            <a:extLst>
              <a:ext uri="{FF2B5EF4-FFF2-40B4-BE49-F238E27FC236}">
                <a16:creationId xmlns:a16="http://schemas.microsoft.com/office/drawing/2014/main" id="{04E65B50-FD80-5BA5-9581-BDD6C1444861}"/>
              </a:ext>
            </a:extLst>
          </p:cNvPr>
          <p:cNvCxnSpPr>
            <a:cxnSpLocks/>
          </p:cNvCxnSpPr>
          <p:nvPr/>
        </p:nvCxnSpPr>
        <p:spPr>
          <a:xfrm rot="5400000">
            <a:off x="1949650" y="2042800"/>
            <a:ext cx="1031310" cy="479718"/>
          </a:xfrm>
          <a:prstGeom prst="bentConnector4">
            <a:avLst>
              <a:gd name="adj1" fmla="val 267"/>
              <a:gd name="adj2" fmla="val 147653"/>
            </a:avLst>
          </a:prstGeom>
          <a:ln w="12700">
            <a:solidFill>
              <a:srgbClr val="00B050"/>
            </a:solidFill>
            <a:prstDash val="dash"/>
            <a:tailEnd type="stealth"/>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p:cxnSp>
        <p:nvCxnSpPr>
          <p:cNvPr id="38" name="肘形连接符 37">
            <a:extLst>
              <a:ext uri="{FF2B5EF4-FFF2-40B4-BE49-F238E27FC236}">
                <a16:creationId xmlns:a16="http://schemas.microsoft.com/office/drawing/2014/main" id="{6F5A9914-A6D5-EA1C-6B34-530E22EAE346}"/>
              </a:ext>
            </a:extLst>
          </p:cNvPr>
          <p:cNvCxnSpPr>
            <a:cxnSpLocks/>
            <a:endCxn id="14" idx="1"/>
          </p:cNvCxnSpPr>
          <p:nvPr/>
        </p:nvCxnSpPr>
        <p:spPr>
          <a:xfrm rot="16200000" flipH="1">
            <a:off x="1240597" y="2561329"/>
            <a:ext cx="1245338" cy="650126"/>
          </a:xfrm>
          <a:prstGeom prst="bentConnector2">
            <a:avLst/>
          </a:prstGeom>
          <a:ln w="12700">
            <a:solidFill>
              <a:srgbClr val="00B050"/>
            </a:solidFill>
            <a:prstDash val="dash"/>
            <a:tailEnd type="stealth"/>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p:grpSp>
        <p:nvGrpSpPr>
          <p:cNvPr id="3" name="组合 2">
            <a:extLst>
              <a:ext uri="{FF2B5EF4-FFF2-40B4-BE49-F238E27FC236}">
                <a16:creationId xmlns:a16="http://schemas.microsoft.com/office/drawing/2014/main" id="{DB49FC8F-8C6D-E6F2-EC87-B289399FCD3B}"/>
              </a:ext>
            </a:extLst>
          </p:cNvPr>
          <p:cNvGrpSpPr/>
          <p:nvPr/>
        </p:nvGrpSpPr>
        <p:grpSpPr>
          <a:xfrm>
            <a:off x="1363315" y="5267050"/>
            <a:ext cx="5601686" cy="1247852"/>
            <a:chOff x="686290" y="492177"/>
            <a:chExt cx="5601686" cy="1247852"/>
          </a:xfrm>
          <a:effectLst>
            <a:outerShdw blurRad="50800" dist="50800" dir="5400000" algn="ctr" rotWithShape="0">
              <a:srgbClr val="000000">
                <a:alpha val="0"/>
              </a:srgbClr>
            </a:outerShdw>
          </a:effectLst>
        </p:grpSpPr>
        <mc:AlternateContent xmlns:mc="http://schemas.openxmlformats.org/markup-compatibility/2006">
          <mc:Choice xmlns:a14="http://schemas.microsoft.com/office/drawing/2010/main" Requires="a14">
            <p:sp>
              <p:nvSpPr>
                <p:cNvPr id="8" name="椭圆 7">
                  <a:extLst>
                    <a:ext uri="{FF2B5EF4-FFF2-40B4-BE49-F238E27FC236}">
                      <a16:creationId xmlns:a16="http://schemas.microsoft.com/office/drawing/2014/main" id="{66A70878-71F6-6CD0-F73C-DADFC1D495D4}"/>
                    </a:ext>
                  </a:extLst>
                </p:cNvPr>
                <p:cNvSpPr/>
                <p:nvPr/>
              </p:nvSpPr>
              <p:spPr>
                <a:xfrm>
                  <a:off x="686290" y="1359864"/>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0</m:t>
                            </m:r>
                          </m:sub>
                        </m:sSub>
                      </m:oMath>
                    </m:oMathPara>
                  </a14:m>
                  <a:endParaRPr kumimoji="1" lang="zh-CN" altLang="en-US" sz="1200" dirty="0">
                    <a:solidFill>
                      <a:schemeClr val="tx1"/>
                    </a:solidFill>
                  </a:endParaRPr>
                </a:p>
              </p:txBody>
            </p:sp>
          </mc:Choice>
          <mc:Fallback>
            <p:sp>
              <p:nvSpPr>
                <p:cNvPr id="8" name="椭圆 7">
                  <a:extLst>
                    <a:ext uri="{FF2B5EF4-FFF2-40B4-BE49-F238E27FC236}">
                      <a16:creationId xmlns:a16="http://schemas.microsoft.com/office/drawing/2014/main" id="{66A70878-71F6-6CD0-F73C-DADFC1D495D4}"/>
                    </a:ext>
                  </a:extLst>
                </p:cNvPr>
                <p:cNvSpPr>
                  <a:spLocks noRot="1" noChangeAspect="1" noMove="1" noResize="1" noEditPoints="1" noAdjustHandles="1" noChangeArrowheads="1" noChangeShapeType="1" noTextEdit="1"/>
                </p:cNvSpPr>
                <p:nvPr/>
              </p:nvSpPr>
              <p:spPr>
                <a:xfrm>
                  <a:off x="686290" y="1359864"/>
                  <a:ext cx="335560" cy="335560"/>
                </a:xfrm>
                <a:prstGeom prst="ellipse">
                  <a:avLst/>
                </a:prstGeom>
                <a:blipFill>
                  <a:blip r:embed="rId20"/>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文本框 8">
                  <a:extLst>
                    <a:ext uri="{FF2B5EF4-FFF2-40B4-BE49-F238E27FC236}">
                      <a16:creationId xmlns:a16="http://schemas.microsoft.com/office/drawing/2014/main" id="{D8F65D88-A231-9B61-E0DF-917980EF6DA1}"/>
                    </a:ext>
                  </a:extLst>
                </p:cNvPr>
                <p:cNvSpPr txBox="1"/>
                <p:nvPr/>
              </p:nvSpPr>
              <p:spPr>
                <a:xfrm>
                  <a:off x="1508394" y="492177"/>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mn-lt"/>
                            <a:cs typeface="Times New Roman"/>
                          </a:rPr>
                          <m:t>0&lt;</m:t>
                        </m:r>
                        <m:r>
                          <m:rPr>
                            <m:sty m:val="p"/>
                          </m:rPr>
                          <a:rPr lang="en-US" altLang="zh-CN" sz="1600" b="0" i="0" smtClean="0">
                            <a:latin typeface="Cambria Math" panose="02040503050406030204" pitchFamily="18" charset="0"/>
                            <a:ea typeface="+mn-lt"/>
                            <a:cs typeface="Times New Roman"/>
                          </a:rPr>
                          <m:t>alen</m:t>
                        </m:r>
                        <m:r>
                          <a:rPr lang="en-US" altLang="zh-CN" sz="1600" b="0" i="1">
                            <a:latin typeface="Cambria Math" panose="02040503050406030204" pitchFamily="18" charset="0"/>
                            <a:ea typeface="Cambria Math" panose="02040503050406030204" pitchFamily="18" charset="0"/>
                            <a:cs typeface="Times New Roman"/>
                          </a:rPr>
                          <m:t>∧1</m:t>
                        </m:r>
                        <m:r>
                          <a:rPr lang="en-US" altLang="zh-CN" sz="1600" b="0" i="0" smtClean="0">
                            <a:latin typeface="Cambria Math" panose="02040503050406030204" pitchFamily="18" charset="0"/>
                            <a:ea typeface="Cambria Math" panose="02040503050406030204" pitchFamily="18" charset="0"/>
                            <a:cs typeface="Times New Roman"/>
                          </a:rPr>
                          <m:t>≥</m:t>
                        </m:r>
                        <m:r>
                          <m:rPr>
                            <m:sty m:val="p"/>
                          </m:rPr>
                          <a:rPr lang="en-US" altLang="zh-CN" sz="1600" b="0" i="0">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9" name="文本框 8">
                  <a:extLst>
                    <a:ext uri="{FF2B5EF4-FFF2-40B4-BE49-F238E27FC236}">
                      <a16:creationId xmlns:a16="http://schemas.microsoft.com/office/drawing/2014/main" id="{D8F65D88-A231-9B61-E0DF-917980EF6DA1}"/>
                    </a:ext>
                  </a:extLst>
                </p:cNvPr>
                <p:cNvSpPr txBox="1">
                  <a:spLocks noRot="1" noChangeAspect="1" noMove="1" noResize="1" noEditPoints="1" noAdjustHandles="1" noChangeArrowheads="1" noChangeShapeType="1" noTextEdit="1"/>
                </p:cNvSpPr>
                <p:nvPr/>
              </p:nvSpPr>
              <p:spPr>
                <a:xfrm>
                  <a:off x="1508394" y="492177"/>
                  <a:ext cx="1965795" cy="338554"/>
                </a:xfrm>
                <a:prstGeom prst="rect">
                  <a:avLst/>
                </a:prstGeom>
                <a:blipFill>
                  <a:blip r:embed="rId21"/>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2" name="文本框 11">
                  <a:extLst>
                    <a:ext uri="{FF2B5EF4-FFF2-40B4-BE49-F238E27FC236}">
                      <a16:creationId xmlns:a16="http://schemas.microsoft.com/office/drawing/2014/main" id="{BD12D602-9426-70DF-4417-89262CE6311B}"/>
                    </a:ext>
                  </a:extLst>
                </p:cNvPr>
                <p:cNvSpPr txBox="1"/>
                <p:nvPr/>
              </p:nvSpPr>
              <p:spPr>
                <a:xfrm>
                  <a:off x="1511304" y="1224920"/>
                  <a:ext cx="1965795"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mn-lt"/>
                            <a:cs typeface="Times New Roman"/>
                          </a:rPr>
                          <m:t>0&lt;</m:t>
                        </m:r>
                        <m:r>
                          <m:rPr>
                            <m:sty m:val="p"/>
                          </m:rPr>
                          <a:rPr lang="en-US" altLang="zh-CN" sz="1600" b="0" i="0" smtClean="0">
                            <a:solidFill>
                              <a:schemeClr val="tx1"/>
                            </a:solidFill>
                            <a:latin typeface="Cambria Math" panose="02040503050406030204" pitchFamily="18" charset="0"/>
                            <a:ea typeface="+mn-lt"/>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smtClean="0">
                            <a:solidFill>
                              <a:schemeClr val="accent6">
                                <a:lumMod val="75000"/>
                              </a:schemeClr>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accent6">
                                <a:lumMod val="75000"/>
                              </a:schemeClr>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12" name="文本框 11">
                  <a:extLst>
                    <a:ext uri="{FF2B5EF4-FFF2-40B4-BE49-F238E27FC236}">
                      <a16:creationId xmlns:a16="http://schemas.microsoft.com/office/drawing/2014/main" id="{BD12D602-9426-70DF-4417-89262CE6311B}"/>
                    </a:ext>
                  </a:extLst>
                </p:cNvPr>
                <p:cNvSpPr txBox="1">
                  <a:spLocks noRot="1" noChangeAspect="1" noMove="1" noResize="1" noEditPoints="1" noAdjustHandles="1" noChangeArrowheads="1" noChangeShapeType="1" noTextEdit="1"/>
                </p:cNvSpPr>
                <p:nvPr/>
              </p:nvSpPr>
              <p:spPr>
                <a:xfrm>
                  <a:off x="1511304" y="1224920"/>
                  <a:ext cx="1965795" cy="338554"/>
                </a:xfrm>
                <a:prstGeom prst="rect">
                  <a:avLst/>
                </a:prstGeom>
                <a:blipFill>
                  <a:blip r:embed="rId22"/>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2" name="文本框 31">
                  <a:extLst>
                    <a:ext uri="{FF2B5EF4-FFF2-40B4-BE49-F238E27FC236}">
                      <a16:creationId xmlns:a16="http://schemas.microsoft.com/office/drawing/2014/main" id="{11838424-A3B2-B817-AA83-C644C1DE7100}"/>
                    </a:ext>
                  </a:extLst>
                </p:cNvPr>
                <p:cNvSpPr txBox="1"/>
                <p:nvPr/>
              </p:nvSpPr>
              <p:spPr>
                <a:xfrm>
                  <a:off x="4274511" y="1207005"/>
                  <a:ext cx="1006750" cy="3385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0</m:t>
                            </m:r>
                          </m:e>
                        </m:d>
                        <m:r>
                          <a:rPr lang="en-US" altLang="zh-CN" sz="1600" i="1" smtClean="0">
                            <a:solidFill>
                              <a:schemeClr val="tx1"/>
                            </a:solidFill>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32" name="文本框 31">
                  <a:extLst>
                    <a:ext uri="{FF2B5EF4-FFF2-40B4-BE49-F238E27FC236}">
                      <a16:creationId xmlns:a16="http://schemas.microsoft.com/office/drawing/2014/main" id="{11838424-A3B2-B817-AA83-C644C1DE7100}"/>
                    </a:ext>
                  </a:extLst>
                </p:cNvPr>
                <p:cNvSpPr txBox="1">
                  <a:spLocks noRot="1" noChangeAspect="1" noMove="1" noResize="1" noEditPoints="1" noAdjustHandles="1" noChangeArrowheads="1" noChangeShapeType="1" noTextEdit="1"/>
                </p:cNvSpPr>
                <p:nvPr/>
              </p:nvSpPr>
              <p:spPr>
                <a:xfrm>
                  <a:off x="4274511" y="1207005"/>
                  <a:ext cx="1006750" cy="338554"/>
                </a:xfrm>
                <a:prstGeom prst="rect">
                  <a:avLst/>
                </a:prstGeom>
                <a:blipFill>
                  <a:blip r:embed="rId23"/>
                  <a:stretch>
                    <a:fillRect/>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3" name="椭圆 32">
                  <a:extLst>
                    <a:ext uri="{FF2B5EF4-FFF2-40B4-BE49-F238E27FC236}">
                      <a16:creationId xmlns:a16="http://schemas.microsoft.com/office/drawing/2014/main" id="{5B4A0676-B288-F962-D5A6-5E9880359C0B}"/>
                    </a:ext>
                  </a:extLst>
                </p:cNvPr>
                <p:cNvSpPr/>
                <p:nvPr/>
              </p:nvSpPr>
              <p:spPr>
                <a:xfrm>
                  <a:off x="3480992" y="1359864"/>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1</m:t>
                            </m:r>
                          </m:sub>
                        </m:sSub>
                      </m:oMath>
                    </m:oMathPara>
                  </a14:m>
                  <a:endParaRPr kumimoji="1" lang="zh-CN" altLang="en-US" sz="1200">
                    <a:solidFill>
                      <a:schemeClr val="tx1"/>
                    </a:solidFill>
                  </a:endParaRPr>
                </a:p>
              </p:txBody>
            </p:sp>
          </mc:Choice>
          <mc:Fallback>
            <p:sp>
              <p:nvSpPr>
                <p:cNvPr id="33" name="椭圆 32">
                  <a:extLst>
                    <a:ext uri="{FF2B5EF4-FFF2-40B4-BE49-F238E27FC236}">
                      <a16:creationId xmlns:a16="http://schemas.microsoft.com/office/drawing/2014/main" id="{5B4A0676-B288-F962-D5A6-5E9880359C0B}"/>
                    </a:ext>
                  </a:extLst>
                </p:cNvPr>
                <p:cNvSpPr>
                  <a:spLocks noRot="1" noChangeAspect="1" noMove="1" noResize="1" noEditPoints="1" noAdjustHandles="1" noChangeArrowheads="1" noChangeShapeType="1" noTextEdit="1"/>
                </p:cNvSpPr>
                <p:nvPr/>
              </p:nvSpPr>
              <p:spPr>
                <a:xfrm>
                  <a:off x="3480992" y="1359864"/>
                  <a:ext cx="335560" cy="335560"/>
                </a:xfrm>
                <a:prstGeom prst="ellipse">
                  <a:avLst/>
                </a:prstGeom>
                <a:blipFill>
                  <a:blip r:embed="rId24"/>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4" name="椭圆 33">
                  <a:extLst>
                    <a:ext uri="{FF2B5EF4-FFF2-40B4-BE49-F238E27FC236}">
                      <a16:creationId xmlns:a16="http://schemas.microsoft.com/office/drawing/2014/main" id="{B604EAEA-86C1-64ED-20FD-C1BB975557E5}"/>
                    </a:ext>
                  </a:extLst>
                </p:cNvPr>
                <p:cNvSpPr/>
                <p:nvPr/>
              </p:nvSpPr>
              <p:spPr>
                <a:xfrm>
                  <a:off x="3711904" y="623338"/>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2</m:t>
                            </m:r>
                          </m:sub>
                        </m:sSub>
                      </m:oMath>
                    </m:oMathPara>
                  </a14:m>
                  <a:endParaRPr kumimoji="1" lang="zh-CN" altLang="en-US" sz="1200" dirty="0">
                    <a:solidFill>
                      <a:schemeClr val="tx1"/>
                    </a:solidFill>
                  </a:endParaRPr>
                </a:p>
              </p:txBody>
            </p:sp>
          </mc:Choice>
          <mc:Fallback>
            <p:sp>
              <p:nvSpPr>
                <p:cNvPr id="34" name="椭圆 33">
                  <a:extLst>
                    <a:ext uri="{FF2B5EF4-FFF2-40B4-BE49-F238E27FC236}">
                      <a16:creationId xmlns:a16="http://schemas.microsoft.com/office/drawing/2014/main" id="{B604EAEA-86C1-64ED-20FD-C1BB975557E5}"/>
                    </a:ext>
                  </a:extLst>
                </p:cNvPr>
                <p:cNvSpPr>
                  <a:spLocks noRot="1" noChangeAspect="1" noMove="1" noResize="1" noEditPoints="1" noAdjustHandles="1" noChangeArrowheads="1" noChangeShapeType="1" noTextEdit="1"/>
                </p:cNvSpPr>
                <p:nvPr/>
              </p:nvSpPr>
              <p:spPr>
                <a:xfrm>
                  <a:off x="3711904" y="623338"/>
                  <a:ext cx="335560" cy="335560"/>
                </a:xfrm>
                <a:prstGeom prst="ellipse">
                  <a:avLst/>
                </a:prstGeom>
                <a:blipFill>
                  <a:blip r:embed="rId25"/>
                  <a:stretch>
                    <a:fillRect/>
                  </a:stretch>
                </a:blipFill>
                <a:ln>
                  <a:solidFill>
                    <a:schemeClr val="tx1"/>
                  </a:solidFill>
                </a:ln>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6" name="椭圆 35">
                  <a:extLst>
                    <a:ext uri="{FF2B5EF4-FFF2-40B4-BE49-F238E27FC236}">
                      <a16:creationId xmlns:a16="http://schemas.microsoft.com/office/drawing/2014/main" id="{4601FFBA-DAB3-6333-67AD-F58A81935F36}"/>
                    </a:ext>
                  </a:extLst>
                </p:cNvPr>
                <p:cNvSpPr/>
                <p:nvPr/>
              </p:nvSpPr>
              <p:spPr>
                <a:xfrm>
                  <a:off x="5952416" y="1404469"/>
                  <a:ext cx="335560" cy="33556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3</m:t>
                            </m:r>
                          </m:sub>
                        </m:sSub>
                      </m:oMath>
                    </m:oMathPara>
                  </a14:m>
                  <a:endParaRPr kumimoji="1" lang="zh-CN" altLang="en-US" sz="1200" dirty="0">
                    <a:solidFill>
                      <a:schemeClr val="tx1"/>
                    </a:solidFill>
                  </a:endParaRPr>
                </a:p>
              </p:txBody>
            </p:sp>
          </mc:Choice>
          <mc:Fallback>
            <p:sp>
              <p:nvSpPr>
                <p:cNvPr id="36" name="椭圆 35">
                  <a:extLst>
                    <a:ext uri="{FF2B5EF4-FFF2-40B4-BE49-F238E27FC236}">
                      <a16:creationId xmlns:a16="http://schemas.microsoft.com/office/drawing/2014/main" id="{4601FFBA-DAB3-6333-67AD-F58A81935F36}"/>
                    </a:ext>
                  </a:extLst>
                </p:cNvPr>
                <p:cNvSpPr>
                  <a:spLocks noRot="1" noChangeAspect="1" noMove="1" noResize="1" noEditPoints="1" noAdjustHandles="1" noChangeArrowheads="1" noChangeShapeType="1" noTextEdit="1"/>
                </p:cNvSpPr>
                <p:nvPr/>
              </p:nvSpPr>
              <p:spPr>
                <a:xfrm>
                  <a:off x="5952416" y="1404469"/>
                  <a:ext cx="335560" cy="335560"/>
                </a:xfrm>
                <a:prstGeom prst="ellipse">
                  <a:avLst/>
                </a:prstGeom>
                <a:blipFill>
                  <a:blip r:embed="rId26"/>
                  <a:stretch>
                    <a:fillRect/>
                  </a:stretch>
                </a:blipFill>
                <a:ln>
                  <a:solidFill>
                    <a:schemeClr val="tx1"/>
                  </a:solidFill>
                </a:ln>
              </p:spPr>
              <p:txBody>
                <a:bodyPr/>
                <a:lstStyle/>
                <a:p>
                  <a:r>
                    <a:rPr lang="en-US">
                      <a:noFill/>
                    </a:rPr>
                    <a:t> </a:t>
                  </a:r>
                </a:p>
              </p:txBody>
            </p:sp>
          </mc:Fallback>
        </mc:AlternateContent>
        <p:cxnSp>
          <p:nvCxnSpPr>
            <p:cNvPr id="37" name="直线箭头连接符 36">
              <a:extLst>
                <a:ext uri="{FF2B5EF4-FFF2-40B4-BE49-F238E27FC236}">
                  <a16:creationId xmlns:a16="http://schemas.microsoft.com/office/drawing/2014/main" id="{E19558BF-EADA-21E7-219F-85EEC7654DBC}"/>
                </a:ext>
              </a:extLst>
            </p:cNvPr>
            <p:cNvCxnSpPr>
              <a:stCxn id="8" idx="6"/>
              <a:endCxn id="33" idx="2"/>
            </p:cNvCxnSpPr>
            <p:nvPr/>
          </p:nvCxnSpPr>
          <p:spPr>
            <a:xfrm>
              <a:off x="1021850" y="1527644"/>
              <a:ext cx="2459142" cy="0"/>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线箭头连接符 38">
              <a:extLst>
                <a:ext uri="{FF2B5EF4-FFF2-40B4-BE49-F238E27FC236}">
                  <a16:creationId xmlns:a16="http://schemas.microsoft.com/office/drawing/2014/main" id="{0B2916FE-5A56-6186-C66F-6911D2270C2A}"/>
                </a:ext>
              </a:extLst>
            </p:cNvPr>
            <p:cNvCxnSpPr>
              <a:cxnSpLocks/>
              <a:stCxn id="33" idx="6"/>
              <a:endCxn id="36" idx="2"/>
            </p:cNvCxnSpPr>
            <p:nvPr/>
          </p:nvCxnSpPr>
          <p:spPr>
            <a:xfrm>
              <a:off x="3816552" y="1527644"/>
              <a:ext cx="2135864" cy="44605"/>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曲线连接符 39">
              <a:extLst>
                <a:ext uri="{FF2B5EF4-FFF2-40B4-BE49-F238E27FC236}">
                  <a16:creationId xmlns:a16="http://schemas.microsoft.com/office/drawing/2014/main" id="{994A10D9-1064-17B2-C1B5-2E14A9954A42}"/>
                </a:ext>
              </a:extLst>
            </p:cNvPr>
            <p:cNvCxnSpPr>
              <a:cxnSpLocks/>
              <a:stCxn id="8" idx="7"/>
              <a:endCxn id="34" idx="2"/>
            </p:cNvCxnSpPr>
            <p:nvPr/>
          </p:nvCxnSpPr>
          <p:spPr>
            <a:xfrm rot="5400000" flipH="1" flipV="1">
              <a:off x="2033362" y="-269536"/>
              <a:ext cx="617888" cy="2739196"/>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1" name="直线箭头连接符 40">
            <a:extLst>
              <a:ext uri="{FF2B5EF4-FFF2-40B4-BE49-F238E27FC236}">
                <a16:creationId xmlns:a16="http://schemas.microsoft.com/office/drawing/2014/main" id="{229C2F6C-AE66-E249-F052-877AD4C4BAF8}"/>
              </a:ext>
            </a:extLst>
          </p:cNvPr>
          <p:cNvCxnSpPr>
            <a:cxnSpLocks/>
          </p:cNvCxnSpPr>
          <p:nvPr/>
        </p:nvCxnSpPr>
        <p:spPr>
          <a:xfrm>
            <a:off x="4724489" y="5547851"/>
            <a:ext cx="2135864" cy="0"/>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2" name="椭圆 41">
                <a:extLst>
                  <a:ext uri="{FF2B5EF4-FFF2-40B4-BE49-F238E27FC236}">
                    <a16:creationId xmlns:a16="http://schemas.microsoft.com/office/drawing/2014/main" id="{B1B2C2EA-02D1-46C9-36EF-BDF102E94831}"/>
                  </a:ext>
                </a:extLst>
              </p:cNvPr>
              <p:cNvSpPr/>
              <p:nvPr/>
            </p:nvSpPr>
            <p:spPr>
              <a:xfrm>
                <a:off x="6860353" y="5380917"/>
                <a:ext cx="335560" cy="335560"/>
              </a:xfrm>
              <a:prstGeom prst="ellipse">
                <a:avLst/>
              </a:prstGeom>
              <a:solidFill>
                <a:schemeClr val="accent2">
                  <a:lumMod val="40000"/>
                  <a:lumOff val="6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4</m:t>
                          </m:r>
                        </m:sub>
                      </m:sSub>
                    </m:oMath>
                  </m:oMathPara>
                </a14:m>
                <a:endParaRPr kumimoji="1" lang="zh-CN" altLang="en-US" sz="1200" dirty="0">
                  <a:solidFill>
                    <a:schemeClr val="tx1"/>
                  </a:solidFill>
                </a:endParaRPr>
              </a:p>
            </p:txBody>
          </p:sp>
        </mc:Choice>
        <mc:Fallback>
          <p:sp>
            <p:nvSpPr>
              <p:cNvPr id="42" name="椭圆 41">
                <a:extLst>
                  <a:ext uri="{FF2B5EF4-FFF2-40B4-BE49-F238E27FC236}">
                    <a16:creationId xmlns:a16="http://schemas.microsoft.com/office/drawing/2014/main" id="{B1B2C2EA-02D1-46C9-36EF-BDF102E94831}"/>
                  </a:ext>
                </a:extLst>
              </p:cNvPr>
              <p:cNvSpPr>
                <a:spLocks noRot="1" noChangeAspect="1" noMove="1" noResize="1" noEditPoints="1" noAdjustHandles="1" noChangeArrowheads="1" noChangeShapeType="1" noTextEdit="1"/>
              </p:cNvSpPr>
              <p:nvPr/>
            </p:nvSpPr>
            <p:spPr>
              <a:xfrm>
                <a:off x="6860353" y="5380917"/>
                <a:ext cx="335560" cy="335560"/>
              </a:xfrm>
              <a:prstGeom prst="ellipse">
                <a:avLst/>
              </a:prstGeom>
              <a:blipFill>
                <a:blip r:embed="rId27"/>
                <a:stretch>
                  <a:fillRect/>
                </a:stretch>
              </a:blipFill>
              <a:ln>
                <a:solidFill>
                  <a:schemeClr val="tx1"/>
                </a:solidFill>
              </a:ln>
              <a:effectLst>
                <a:outerShdw blurRad="50800" dist="50800" dir="5400000" algn="ctr" rotWithShape="0">
                  <a:srgbClr val="000000">
                    <a:alpha val="0"/>
                  </a:srgbClr>
                </a:outerShdw>
              </a:effectLst>
            </p:spPr>
            <p:txBody>
              <a:bodyPr/>
              <a:lstStyle/>
              <a:p>
                <a:r>
                  <a:rPr lang="en-US">
                    <a:noFill/>
                  </a:rPr>
                  <a:t> </a:t>
                </a:r>
              </a:p>
            </p:txBody>
          </p:sp>
        </mc:Fallback>
      </mc:AlternateContent>
      <p:cxnSp>
        <p:nvCxnSpPr>
          <p:cNvPr id="43" name="直线箭头连接符 42">
            <a:extLst>
              <a:ext uri="{FF2B5EF4-FFF2-40B4-BE49-F238E27FC236}">
                <a16:creationId xmlns:a16="http://schemas.microsoft.com/office/drawing/2014/main" id="{4B637FB0-EF32-647D-F83C-34A3ED24A49B}"/>
              </a:ext>
            </a:extLst>
          </p:cNvPr>
          <p:cNvCxnSpPr>
            <a:cxnSpLocks/>
            <a:stCxn id="36" idx="6"/>
            <a:endCxn id="44" idx="2"/>
          </p:cNvCxnSpPr>
          <p:nvPr/>
        </p:nvCxnSpPr>
        <p:spPr>
          <a:xfrm flipV="1">
            <a:off x="6965001" y="6299489"/>
            <a:ext cx="2986535" cy="47633"/>
          </a:xfrm>
          <a:prstGeom prst="straightConnector1">
            <a:avLst/>
          </a:prstGeom>
          <a:ln w="12700">
            <a:solidFill>
              <a:schemeClr val="tx1"/>
            </a:solidFill>
            <a:tailEnd type="arrow"/>
          </a:ln>
          <a:effectLst>
            <a:outerShdw blurRad="50800" dist="50800" dir="5400000" algn="ctr" rotWithShape="0">
              <a:srgbClr val="000000">
                <a:alpha val="0"/>
              </a:srgbClr>
            </a:outerShdw>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4" name="椭圆 43">
                <a:extLst>
                  <a:ext uri="{FF2B5EF4-FFF2-40B4-BE49-F238E27FC236}">
                    <a16:creationId xmlns:a16="http://schemas.microsoft.com/office/drawing/2014/main" id="{826EDAF4-E846-95C9-3DF4-A5553F4D10B2}"/>
                  </a:ext>
                </a:extLst>
              </p:cNvPr>
              <p:cNvSpPr/>
              <p:nvPr/>
            </p:nvSpPr>
            <p:spPr>
              <a:xfrm>
                <a:off x="9951536" y="6131709"/>
                <a:ext cx="335560" cy="335560"/>
              </a:xfrm>
              <a:prstGeom prst="ellipse">
                <a:avLst/>
              </a:prstGeom>
              <a:solidFill>
                <a:schemeClr val="accent6">
                  <a:lumMod val="20000"/>
                  <a:lumOff val="80000"/>
                </a:schemeClr>
              </a:solidFill>
              <a:ln>
                <a:solidFill>
                  <a:schemeClr val="tx1"/>
                </a:solidFill>
              </a:ln>
              <a:effectLst>
                <a:outerShdw blurRad="50800" dist="50800" dir="5400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kumimoji="1" lang="en-US" altLang="zh-CN" sz="1200" i="1" smtClean="0">
                              <a:solidFill>
                                <a:schemeClr val="tx1"/>
                              </a:solidFill>
                              <a:latin typeface="Cambria Math" panose="02040503050406030204" pitchFamily="18" charset="0"/>
                            </a:rPr>
                          </m:ctrlPr>
                        </m:sSubPr>
                        <m:e>
                          <m:r>
                            <a:rPr kumimoji="1" lang="en-US" altLang="zh-CN" sz="1200" b="0" i="0" smtClean="0">
                              <a:solidFill>
                                <a:schemeClr val="tx1"/>
                              </a:solidFill>
                              <a:latin typeface="Cambria Math" panose="02040503050406030204" pitchFamily="18" charset="0"/>
                            </a:rPr>
                            <m:t> </m:t>
                          </m:r>
                          <m:r>
                            <a:rPr kumimoji="1" lang="zh-CN" altLang="en-US" sz="1200" i="0" smtClean="0">
                              <a:solidFill>
                                <a:schemeClr val="tx1"/>
                              </a:solidFill>
                              <a:latin typeface="Cambria Math" panose="02040503050406030204" pitchFamily="18" charset="0"/>
                            </a:rPr>
                            <m:t>𝕊</m:t>
                          </m:r>
                        </m:e>
                        <m:sub>
                          <m:r>
                            <a:rPr kumimoji="1" lang="en-US" altLang="zh-CN" sz="1200" b="0" i="1" smtClean="0">
                              <a:solidFill>
                                <a:schemeClr val="tx1"/>
                              </a:solidFill>
                              <a:latin typeface="Cambria Math" panose="02040503050406030204" pitchFamily="18" charset="0"/>
                            </a:rPr>
                            <m:t>5</m:t>
                          </m:r>
                        </m:sub>
                      </m:sSub>
                    </m:oMath>
                  </m:oMathPara>
                </a14:m>
                <a:endParaRPr kumimoji="1" lang="zh-CN" altLang="en-US" sz="1200" dirty="0">
                  <a:solidFill>
                    <a:schemeClr val="tx1"/>
                  </a:solidFill>
                </a:endParaRPr>
              </a:p>
            </p:txBody>
          </p:sp>
        </mc:Choice>
        <mc:Fallback xmlns="">
          <p:sp>
            <p:nvSpPr>
              <p:cNvPr id="44" name="椭圆 43">
                <a:extLst>
                  <a:ext uri="{FF2B5EF4-FFF2-40B4-BE49-F238E27FC236}">
                    <a16:creationId xmlns:a16="http://schemas.microsoft.com/office/drawing/2014/main" id="{826EDAF4-E846-95C9-3DF4-A5553F4D10B2}"/>
                  </a:ext>
                </a:extLst>
              </p:cNvPr>
              <p:cNvSpPr>
                <a:spLocks noRot="1" noChangeAspect="1" noMove="1" noResize="1" noEditPoints="1" noAdjustHandles="1" noChangeArrowheads="1" noChangeShapeType="1" noTextEdit="1"/>
              </p:cNvSpPr>
              <p:nvPr/>
            </p:nvSpPr>
            <p:spPr>
              <a:xfrm>
                <a:off x="9951536" y="6131709"/>
                <a:ext cx="335560" cy="335560"/>
              </a:xfrm>
              <a:prstGeom prst="ellipse">
                <a:avLst/>
              </a:prstGeom>
              <a:blipFill>
                <a:blip r:embed="rId28"/>
                <a:stretch>
                  <a:fillRect/>
                </a:stretch>
              </a:blipFill>
              <a:ln>
                <a:solidFill>
                  <a:schemeClr val="tx1"/>
                </a:solidFill>
              </a:ln>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文本框 44">
                <a:extLst>
                  <a:ext uri="{FF2B5EF4-FFF2-40B4-BE49-F238E27FC236}">
                    <a16:creationId xmlns:a16="http://schemas.microsoft.com/office/drawing/2014/main" id="{53A22781-E9BD-76E6-AAB3-396780703C76}"/>
                  </a:ext>
                </a:extLst>
              </p:cNvPr>
              <p:cNvSpPr txBox="1"/>
              <p:nvPr/>
            </p:nvSpPr>
            <p:spPr>
              <a:xfrm>
                <a:off x="4919102" y="5238852"/>
                <a:ext cx="1006750"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b="0" i="1" smtClean="0">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latin typeface="Cambria Math" panose="02040503050406030204" pitchFamily="18" charset="0"/>
                              <a:ea typeface="Cambria Math" panose="02040503050406030204" pitchFamily="18" charset="0"/>
                              <a:cs typeface="Times New Roman"/>
                            </a:rPr>
                          </m:ctrlPr>
                        </m:dPr>
                        <m:e>
                          <m:r>
                            <a:rPr lang="en-US" altLang="zh-CN" sz="1600" b="0" i="1" smtClean="0">
                              <a:latin typeface="Cambria Math" panose="02040503050406030204" pitchFamily="18" charset="0"/>
                              <a:ea typeface="Cambria Math" panose="02040503050406030204" pitchFamily="18" charset="0"/>
                              <a:cs typeface="Times New Roman"/>
                            </a:rPr>
                            <m:t>0</m:t>
                          </m:r>
                        </m:e>
                      </m:d>
                      <m:r>
                        <a:rPr lang="en-US" altLang="zh-CN" sz="1600" b="0" i="1" smtClean="0">
                          <a:latin typeface="Cambria Math" panose="02040503050406030204" pitchFamily="18" charset="0"/>
                          <a:ea typeface="Cambria Math" panose="02040503050406030204" pitchFamily="18" charset="0"/>
                          <a:cs typeface="Times New Roman"/>
                        </a:rPr>
                        <m:t>=0</m:t>
                      </m:r>
                    </m:oMath>
                  </m:oMathPara>
                </a14:m>
                <a:endParaRPr kumimoji="1" lang="zh-CN" altLang="en-US" sz="1200" spc="100" dirty="0">
                  <a:latin typeface="Times New Roman" panose="02020603050405020304" pitchFamily="18" charset="0"/>
                  <a:cs typeface="Times New Roman" panose="02020603050405020304" pitchFamily="18" charset="0"/>
                </a:endParaRPr>
              </a:p>
            </p:txBody>
          </p:sp>
        </mc:Choice>
        <mc:Fallback xmlns="">
          <p:sp>
            <p:nvSpPr>
              <p:cNvPr id="45" name="文本框 44">
                <a:extLst>
                  <a:ext uri="{FF2B5EF4-FFF2-40B4-BE49-F238E27FC236}">
                    <a16:creationId xmlns:a16="http://schemas.microsoft.com/office/drawing/2014/main" id="{53A22781-E9BD-76E6-AAB3-396780703C76}"/>
                  </a:ext>
                </a:extLst>
              </p:cNvPr>
              <p:cNvSpPr txBox="1">
                <a:spLocks noRot="1" noChangeAspect="1" noMove="1" noResize="1" noEditPoints="1" noAdjustHandles="1" noChangeArrowheads="1" noChangeShapeType="1" noTextEdit="1"/>
              </p:cNvSpPr>
              <p:nvPr/>
            </p:nvSpPr>
            <p:spPr>
              <a:xfrm>
                <a:off x="4919102" y="5238852"/>
                <a:ext cx="1006750" cy="338554"/>
              </a:xfrm>
              <a:prstGeom prst="rect">
                <a:avLst/>
              </a:prstGeom>
              <a:blipFill>
                <a:blip r:embed="rId29"/>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6" name="文本框 45">
                <a:extLst>
                  <a:ext uri="{FF2B5EF4-FFF2-40B4-BE49-F238E27FC236}">
                    <a16:creationId xmlns:a16="http://schemas.microsoft.com/office/drawing/2014/main" id="{3624E31D-A1F9-7F1F-C3C1-47EB53E794E0}"/>
                  </a:ext>
                </a:extLst>
              </p:cNvPr>
              <p:cNvSpPr txBox="1"/>
              <p:nvPr/>
            </p:nvSpPr>
            <p:spPr>
              <a:xfrm>
                <a:off x="7028761" y="5970336"/>
                <a:ext cx="3208442" cy="338554"/>
              </a:xfrm>
              <a:prstGeom prst="rect">
                <a:avLst/>
              </a:prstGeom>
              <a:noFill/>
              <a:effectLst>
                <a:outerShdw blurRad="50800" dist="50800" dir="5400000" algn="ctr" rotWithShape="0">
                  <a:srgbClr val="000000">
                    <a:alpha val="0"/>
                  </a:srgbClr>
                </a:outerShdw>
              </a:effectLst>
            </p:spPr>
            <p:txBody>
              <a:bodyPr wrap="none" rtlCol="0">
                <a:spAutoFit/>
              </a:bodyPr>
              <a:lstStyle/>
              <a:p>
                <a:pPr/>
                <a14:m>
                  <m:oMathPara xmlns:m="http://schemas.openxmlformats.org/officeDocument/2006/math">
                    <m:oMathParaPr>
                      <m:jc m:val="centerGroup"/>
                    </m:oMathParaPr>
                    <m:oMath xmlns:m="http://schemas.openxmlformats.org/officeDocument/2006/math">
                      <m:r>
                        <a:rPr lang="en-US" altLang="zh-CN" sz="1600" i="1">
                          <a:solidFill>
                            <a:schemeClr val="accent2"/>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i="1">
                              <a:solidFill>
                                <a:schemeClr val="accent2"/>
                              </a:solidFill>
                              <a:latin typeface="Cambria Math" panose="02040503050406030204" pitchFamily="18" charset="0"/>
                              <a:ea typeface="Cambria Math" panose="02040503050406030204" pitchFamily="18" charset="0"/>
                              <a:cs typeface="Times New Roman"/>
                            </a:rPr>
                          </m:ctrlPr>
                        </m:dPr>
                        <m:e>
                          <m:r>
                            <a:rPr lang="en-US" altLang="zh-CN" sz="1600" i="1">
                              <a:solidFill>
                                <a:schemeClr val="accent2"/>
                              </a:solidFill>
                              <a:latin typeface="Cambria Math" panose="02040503050406030204" pitchFamily="18" charset="0"/>
                              <a:ea typeface="Cambria Math" panose="02040503050406030204" pitchFamily="18" charset="0"/>
                              <a:cs typeface="Times New Roman"/>
                            </a:rPr>
                            <m:t>1</m:t>
                          </m:r>
                        </m:e>
                      </m:d>
                      <m:r>
                        <a:rPr lang="en-US" altLang="zh-CN" sz="1600" i="1">
                          <a:solidFill>
                            <a:schemeClr val="accent2"/>
                          </a:solidFill>
                          <a:latin typeface="Cambria Math" panose="02040503050406030204" pitchFamily="18" charset="0"/>
                          <a:ea typeface="Cambria Math" panose="02040503050406030204" pitchFamily="18" charset="0"/>
                          <a:cs typeface="Times New Roman"/>
                        </a:rPr>
                        <m:t>+2≤</m:t>
                      </m:r>
                      <m:r>
                        <m:rPr>
                          <m:sty m:val="p"/>
                        </m:rPr>
                        <a:rPr lang="en-US" altLang="zh-CN" sz="1600" i="1">
                          <a:solidFill>
                            <a:schemeClr val="accent2"/>
                          </a:solidFill>
                          <a:latin typeface="Cambria Math" panose="02040503050406030204" pitchFamily="18" charset="0"/>
                          <a:ea typeface="Cambria Math" panose="02040503050406030204" pitchFamily="18" charset="0"/>
                          <a:cs typeface="Times New Roman"/>
                        </a:rPr>
                        <m:t>alen</m:t>
                      </m:r>
                      <m:r>
                        <a:rPr lang="en-US" altLang="zh-CN" sz="1600" i="1">
                          <a:solidFill>
                            <a:schemeClr val="tx1"/>
                          </a:solidFill>
                          <a:latin typeface="Cambria Math" panose="02040503050406030204" pitchFamily="18" charset="0"/>
                          <a:ea typeface="Cambria Math" panose="02040503050406030204" pitchFamily="18" charset="0"/>
                          <a:cs typeface="Times New Roman"/>
                        </a:rPr>
                        <m:t>∧</m:t>
                      </m:r>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𝑎</m:t>
                      </m:r>
                      <m:d>
                        <m:dPr>
                          <m:begChr m:val="["/>
                          <m:endChr m:val="]"/>
                          <m:ctrlPr>
                            <a:rPr lang="en-US" altLang="zh-CN" sz="1600" b="0" i="1" smtClean="0">
                              <a:solidFill>
                                <a:schemeClr val="tx1"/>
                              </a:solidFill>
                              <a:latin typeface="Cambria Math" panose="02040503050406030204" pitchFamily="18" charset="0"/>
                              <a:ea typeface="Cambria Math" panose="02040503050406030204" pitchFamily="18" charset="0"/>
                              <a:cs typeface="Times New Roman"/>
                            </a:rPr>
                          </m:ctrlPr>
                        </m:dPr>
                        <m:e>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1</m:t>
                          </m:r>
                        </m:e>
                      </m:d>
                      <m:r>
                        <a:rPr lang="en-US" altLang="zh-CN" sz="1600" b="0" i="1" smtClean="0">
                          <a:solidFill>
                            <a:schemeClr val="tx1"/>
                          </a:solidFill>
                          <a:latin typeface="Cambria Math" panose="02040503050406030204" pitchFamily="18" charset="0"/>
                          <a:ea typeface="Cambria Math" panose="02040503050406030204" pitchFamily="18" charset="0"/>
                          <a:cs typeface="Times New Roman"/>
                        </a:rPr>
                        <m:t>+2≥</m:t>
                      </m:r>
                      <m:r>
                        <m:rPr>
                          <m:sty m:val="p"/>
                        </m:rPr>
                        <a:rPr lang="en-US" altLang="zh-CN" sz="1600" b="0" i="0" smtClean="0">
                          <a:solidFill>
                            <a:schemeClr val="tx1"/>
                          </a:solidFill>
                          <a:latin typeface="Cambria Math" panose="02040503050406030204" pitchFamily="18" charset="0"/>
                          <a:ea typeface="Cambria Math" panose="02040503050406030204" pitchFamily="18" charset="0"/>
                          <a:cs typeface="Times New Roman"/>
                        </a:rPr>
                        <m:t>alen</m:t>
                      </m:r>
                    </m:oMath>
                  </m:oMathPara>
                </a14:m>
                <a:endParaRPr kumimoji="1" lang="zh-CN" altLang="en-US" sz="1200" spc="1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46" name="文本框 45">
                <a:extLst>
                  <a:ext uri="{FF2B5EF4-FFF2-40B4-BE49-F238E27FC236}">
                    <a16:creationId xmlns:a16="http://schemas.microsoft.com/office/drawing/2014/main" id="{3624E31D-A1F9-7F1F-C3C1-47EB53E794E0}"/>
                  </a:ext>
                </a:extLst>
              </p:cNvPr>
              <p:cNvSpPr txBox="1">
                <a:spLocks noRot="1" noChangeAspect="1" noMove="1" noResize="1" noEditPoints="1" noAdjustHandles="1" noChangeArrowheads="1" noChangeShapeType="1" noTextEdit="1"/>
              </p:cNvSpPr>
              <p:nvPr/>
            </p:nvSpPr>
            <p:spPr>
              <a:xfrm>
                <a:off x="7028761" y="5970336"/>
                <a:ext cx="3208442" cy="338554"/>
              </a:xfrm>
              <a:prstGeom prst="rect">
                <a:avLst/>
              </a:prstGeom>
              <a:blipFill>
                <a:blip r:embed="rId30"/>
                <a:stretch>
                  <a:fillRect/>
                </a:stretch>
              </a:blipFill>
              <a:effectLst>
                <a:outerShdw blurRad="50800" dist="50800" dir="5400000" algn="ctr" rotWithShape="0">
                  <a:srgbClr val="000000">
                    <a:alpha val="0"/>
                  </a:srgbClr>
                </a:outerShdw>
              </a:effectLst>
            </p:spPr>
            <p:txBody>
              <a:bodyPr/>
              <a:lstStyle/>
              <a:p>
                <a:r>
                  <a:rPr lang="zh-CN" altLang="en-US">
                    <a:noFill/>
                  </a:rPr>
                  <a:t> </a:t>
                </a:r>
              </a:p>
            </p:txBody>
          </p:sp>
        </mc:Fallback>
      </mc:AlternateContent>
      <p:pic>
        <p:nvPicPr>
          <p:cNvPr id="47" name="图片 46">
            <a:extLst>
              <a:ext uri="{FF2B5EF4-FFF2-40B4-BE49-F238E27FC236}">
                <a16:creationId xmlns:a16="http://schemas.microsoft.com/office/drawing/2014/main" id="{8F640D54-7B64-CE64-9BD3-45302FDD24EE}"/>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943892" y="3467878"/>
            <a:ext cx="343204" cy="343204"/>
          </a:xfrm>
          <a:prstGeom prst="rect">
            <a:avLst/>
          </a:prstGeom>
        </p:spPr>
      </p:pic>
      <p:pic>
        <p:nvPicPr>
          <p:cNvPr id="48" name="图片 47">
            <a:extLst>
              <a:ext uri="{FF2B5EF4-FFF2-40B4-BE49-F238E27FC236}">
                <a16:creationId xmlns:a16="http://schemas.microsoft.com/office/drawing/2014/main" id="{EA1BC696-B5C0-8C51-A18A-327D6C38739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947697" y="6127887"/>
            <a:ext cx="343204" cy="343204"/>
          </a:xfrm>
          <a:prstGeom prst="rect">
            <a:avLst/>
          </a:prstGeom>
        </p:spPr>
      </p:pic>
      <p:sp>
        <p:nvSpPr>
          <p:cNvPr id="51" name="标题 1">
            <a:extLst>
              <a:ext uri="{FF2B5EF4-FFF2-40B4-BE49-F238E27FC236}">
                <a16:creationId xmlns:a16="http://schemas.microsoft.com/office/drawing/2014/main" id="{3668C481-A25E-4FD2-B4BD-F2DC685E6D4E}"/>
              </a:ext>
            </a:extLst>
          </p:cNvPr>
          <p:cNvSpPr>
            <a:spLocks noGrp="1"/>
          </p:cNvSpPr>
          <p:nvPr>
            <p:ph type="title"/>
          </p:nvPr>
        </p:nvSpPr>
        <p:spPr>
          <a:xfrm>
            <a:off x="838200" y="365125"/>
            <a:ext cx="10515600" cy="1325563"/>
          </a:xfrm>
        </p:spPr>
        <p:txBody>
          <a:bodyPr/>
          <a:lstStyle/>
          <a:p>
            <a:r>
              <a:rPr kumimoji="1" lang="en-US" altLang="zh-CN" sz="3200" dirty="0" err="1">
                <a:latin typeface="Calibri" panose="020F0502020204030204" pitchFamily="34" charset="0"/>
                <a:cs typeface="Calibri" panose="020F0502020204030204" pitchFamily="34" charset="0"/>
              </a:rPr>
              <a:t>ParDiff</a:t>
            </a:r>
            <a:r>
              <a:rPr kumimoji="1" lang="en-US" altLang="zh-CN" sz="3200" dirty="0">
                <a:latin typeface="Calibri" panose="020F0502020204030204" pitchFamily="34" charset="0"/>
                <a:cs typeface="Calibri" panose="020F0502020204030204" pitchFamily="34" charset="0"/>
              </a:rPr>
              <a:t> Solution: </a:t>
            </a:r>
            <a:r>
              <a:rPr kumimoji="1" lang="en-US" altLang="zh-CN" sz="3200">
                <a:latin typeface="Calibri" panose="020F0502020204030204" pitchFamily="34" charset="0"/>
                <a:cs typeface="Calibri" panose="020F0502020204030204" pitchFamily="34" charset="0"/>
              </a:rPr>
              <a:t>Synced Bi-simulation</a:t>
            </a:r>
            <a:endParaRPr kumimoji="1" lang="zh-CN" altLang="en-US" dirty="0"/>
          </a:p>
        </p:txBody>
      </p:sp>
    </p:spTree>
    <p:extLst>
      <p:ext uri="{BB962C8B-B14F-4D97-AF65-F5344CB8AC3E}">
        <p14:creationId xmlns:p14="http://schemas.microsoft.com/office/powerpoint/2010/main" val="1316888706"/>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Summary</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57</a:t>
            </a:fld>
            <a:endParaRPr lang="zh-CN" altLang="en-US"/>
          </a:p>
        </p:txBody>
      </p:sp>
      <p:grpSp>
        <p:nvGrpSpPr>
          <p:cNvPr id="48" name="组合 47">
            <a:extLst>
              <a:ext uri="{FF2B5EF4-FFF2-40B4-BE49-F238E27FC236}">
                <a16:creationId xmlns:a16="http://schemas.microsoft.com/office/drawing/2014/main" id="{EB524FA6-6744-9045-8497-6CAA06893387}"/>
              </a:ext>
            </a:extLst>
          </p:cNvPr>
          <p:cNvGrpSpPr/>
          <p:nvPr/>
        </p:nvGrpSpPr>
        <p:grpSpPr>
          <a:xfrm>
            <a:off x="565195" y="3337060"/>
            <a:ext cx="11062006" cy="1339494"/>
            <a:chOff x="565195" y="3337060"/>
            <a:chExt cx="11062006" cy="1339494"/>
          </a:xfrm>
        </p:grpSpPr>
        <p:sp>
          <p:nvSpPr>
            <p:cNvPr id="23" name="矩形 22">
              <a:extLst>
                <a:ext uri="{FF2B5EF4-FFF2-40B4-BE49-F238E27FC236}">
                  <a16:creationId xmlns:a16="http://schemas.microsoft.com/office/drawing/2014/main" id="{B5D09357-6D8A-2940-BE68-F8F8C54D0EF1}"/>
                </a:ext>
              </a:extLst>
            </p:cNvPr>
            <p:cNvSpPr/>
            <p:nvPr/>
          </p:nvSpPr>
          <p:spPr>
            <a:xfrm>
              <a:off x="565195" y="3337060"/>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24" name="矩形 23">
              <a:extLst>
                <a:ext uri="{FF2B5EF4-FFF2-40B4-BE49-F238E27FC236}">
                  <a16:creationId xmlns:a16="http://schemas.microsoft.com/office/drawing/2014/main" id="{0087419F-1338-E042-88CF-6C6D64DE3B01}"/>
                </a:ext>
              </a:extLst>
            </p:cNvPr>
            <p:cNvSpPr/>
            <p:nvPr/>
          </p:nvSpPr>
          <p:spPr>
            <a:xfrm>
              <a:off x="6207708" y="3337060"/>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
          <p:nvSpPr>
            <p:cNvPr id="32" name="矩形 31">
              <a:extLst>
                <a:ext uri="{FF2B5EF4-FFF2-40B4-BE49-F238E27FC236}">
                  <a16:creationId xmlns:a16="http://schemas.microsoft.com/office/drawing/2014/main" id="{6C10BAAA-3859-8241-BAAC-DD6A7FDCBF06}"/>
                </a:ext>
              </a:extLst>
            </p:cNvPr>
            <p:cNvSpPr/>
            <p:nvPr/>
          </p:nvSpPr>
          <p:spPr>
            <a:xfrm>
              <a:off x="565195" y="4100554"/>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33" name="矩形 32">
              <a:extLst>
                <a:ext uri="{FF2B5EF4-FFF2-40B4-BE49-F238E27FC236}">
                  <a16:creationId xmlns:a16="http://schemas.microsoft.com/office/drawing/2014/main" id="{7DAFBA0D-A83B-DA4C-B75C-0793FA63049C}"/>
                </a:ext>
              </a:extLst>
            </p:cNvPr>
            <p:cNvSpPr/>
            <p:nvPr/>
          </p:nvSpPr>
          <p:spPr>
            <a:xfrm>
              <a:off x="6207708" y="4100554"/>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grpSp>
      <p:sp>
        <p:nvSpPr>
          <p:cNvPr id="34" name="矩形 33">
            <a:extLst>
              <a:ext uri="{FF2B5EF4-FFF2-40B4-BE49-F238E27FC236}">
                <a16:creationId xmlns:a16="http://schemas.microsoft.com/office/drawing/2014/main" id="{243BA56C-A768-494A-A0F4-A921F10975DE}"/>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dirty="0">
                <a:solidFill>
                  <a:schemeClr val="tx1"/>
                </a:solidFill>
                <a:latin typeface="Chalkboard" panose="03050602040202020205" pitchFamily="66" charset="0"/>
              </a:rPr>
              <a:t>Path condition implies both syntax and semantics of protocol formats</a:t>
            </a:r>
          </a:p>
        </p:txBody>
      </p:sp>
      <p:sp>
        <p:nvSpPr>
          <p:cNvPr id="35" name="矩形 34">
            <a:extLst>
              <a:ext uri="{FF2B5EF4-FFF2-40B4-BE49-F238E27FC236}">
                <a16:creationId xmlns:a16="http://schemas.microsoft.com/office/drawing/2014/main" id="{B21613C3-6C44-A540-B524-747BF32F10E7}"/>
              </a:ext>
            </a:extLst>
          </p:cNvPr>
          <p:cNvSpPr/>
          <p:nvPr/>
        </p:nvSpPr>
        <p:spPr>
          <a:xfrm>
            <a:off x="564999" y="2503128"/>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spTree>
    <p:extLst>
      <p:ext uri="{BB962C8B-B14F-4D97-AF65-F5344CB8AC3E}">
        <p14:creationId xmlns:p14="http://schemas.microsoft.com/office/powerpoint/2010/main" val="3027338195"/>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Summary</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58</a:t>
            </a:fld>
            <a:endParaRPr lang="zh-CN" altLang="en-US"/>
          </a:p>
        </p:txBody>
      </p:sp>
      <p:grpSp>
        <p:nvGrpSpPr>
          <p:cNvPr id="48" name="组合 47">
            <a:extLst>
              <a:ext uri="{FF2B5EF4-FFF2-40B4-BE49-F238E27FC236}">
                <a16:creationId xmlns:a16="http://schemas.microsoft.com/office/drawing/2014/main" id="{EB524FA6-6744-9045-8497-6CAA06893387}"/>
              </a:ext>
            </a:extLst>
          </p:cNvPr>
          <p:cNvGrpSpPr/>
          <p:nvPr/>
        </p:nvGrpSpPr>
        <p:grpSpPr>
          <a:xfrm>
            <a:off x="565195" y="3337060"/>
            <a:ext cx="11062006" cy="1339494"/>
            <a:chOff x="565195" y="3337060"/>
            <a:chExt cx="11062006" cy="1339494"/>
          </a:xfrm>
        </p:grpSpPr>
        <p:sp>
          <p:nvSpPr>
            <p:cNvPr id="23" name="矩形 22">
              <a:extLst>
                <a:ext uri="{FF2B5EF4-FFF2-40B4-BE49-F238E27FC236}">
                  <a16:creationId xmlns:a16="http://schemas.microsoft.com/office/drawing/2014/main" id="{B5D09357-6D8A-2940-BE68-F8F8C54D0EF1}"/>
                </a:ext>
              </a:extLst>
            </p:cNvPr>
            <p:cNvSpPr/>
            <p:nvPr/>
          </p:nvSpPr>
          <p:spPr>
            <a:xfrm>
              <a:off x="565195" y="3337060"/>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24" name="矩形 23">
              <a:extLst>
                <a:ext uri="{FF2B5EF4-FFF2-40B4-BE49-F238E27FC236}">
                  <a16:creationId xmlns:a16="http://schemas.microsoft.com/office/drawing/2014/main" id="{0087419F-1338-E042-88CF-6C6D64DE3B01}"/>
                </a:ext>
              </a:extLst>
            </p:cNvPr>
            <p:cNvSpPr/>
            <p:nvPr/>
          </p:nvSpPr>
          <p:spPr>
            <a:xfrm>
              <a:off x="6207708" y="3337060"/>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
          <p:nvSpPr>
            <p:cNvPr id="32" name="矩形 31">
              <a:extLst>
                <a:ext uri="{FF2B5EF4-FFF2-40B4-BE49-F238E27FC236}">
                  <a16:creationId xmlns:a16="http://schemas.microsoft.com/office/drawing/2014/main" id="{6C10BAAA-3859-8241-BAAC-DD6A7FDCBF06}"/>
                </a:ext>
              </a:extLst>
            </p:cNvPr>
            <p:cNvSpPr/>
            <p:nvPr/>
          </p:nvSpPr>
          <p:spPr>
            <a:xfrm>
              <a:off x="565195" y="4100554"/>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33" name="矩形 32">
              <a:extLst>
                <a:ext uri="{FF2B5EF4-FFF2-40B4-BE49-F238E27FC236}">
                  <a16:creationId xmlns:a16="http://schemas.microsoft.com/office/drawing/2014/main" id="{7DAFBA0D-A83B-DA4C-B75C-0793FA63049C}"/>
                </a:ext>
              </a:extLst>
            </p:cNvPr>
            <p:cNvSpPr/>
            <p:nvPr/>
          </p:nvSpPr>
          <p:spPr>
            <a:xfrm>
              <a:off x="6207708" y="4100554"/>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grpSp>
      <p:sp>
        <p:nvSpPr>
          <p:cNvPr id="34" name="矩形 33">
            <a:extLst>
              <a:ext uri="{FF2B5EF4-FFF2-40B4-BE49-F238E27FC236}">
                <a16:creationId xmlns:a16="http://schemas.microsoft.com/office/drawing/2014/main" id="{243BA56C-A768-494A-A0F4-A921F10975DE}"/>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dirty="0">
                <a:solidFill>
                  <a:schemeClr val="tx1"/>
                </a:solidFill>
                <a:latin typeface="Chalkboard" panose="03050602040202020205" pitchFamily="66" charset="0"/>
              </a:rPr>
              <a:t>Path condition implies both syntax and semantics of protocol formats</a:t>
            </a:r>
          </a:p>
        </p:txBody>
      </p:sp>
      <p:sp>
        <p:nvSpPr>
          <p:cNvPr id="35" name="矩形 34">
            <a:extLst>
              <a:ext uri="{FF2B5EF4-FFF2-40B4-BE49-F238E27FC236}">
                <a16:creationId xmlns:a16="http://schemas.microsoft.com/office/drawing/2014/main" id="{B21613C3-6C44-A540-B524-747BF32F10E7}"/>
              </a:ext>
            </a:extLst>
          </p:cNvPr>
          <p:cNvSpPr/>
          <p:nvPr/>
        </p:nvSpPr>
        <p:spPr>
          <a:xfrm>
            <a:off x="564999" y="2503128"/>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grpSp>
        <p:nvGrpSpPr>
          <p:cNvPr id="47" name="组合 46">
            <a:extLst>
              <a:ext uri="{FF2B5EF4-FFF2-40B4-BE49-F238E27FC236}">
                <a16:creationId xmlns:a16="http://schemas.microsoft.com/office/drawing/2014/main" id="{6E18A691-A8A2-8D4C-BFF7-7E5930C4E6D3}"/>
              </a:ext>
            </a:extLst>
          </p:cNvPr>
          <p:cNvGrpSpPr/>
          <p:nvPr/>
        </p:nvGrpSpPr>
        <p:grpSpPr>
          <a:xfrm>
            <a:off x="925316" y="4962577"/>
            <a:ext cx="8417468" cy="1200327"/>
            <a:chOff x="1072375" y="3382152"/>
            <a:chExt cx="10701685" cy="1200327"/>
          </a:xfrm>
        </p:grpSpPr>
        <p:sp>
          <p:nvSpPr>
            <p:cNvPr id="8" name="椭圆 7">
              <a:extLst>
                <a:ext uri="{FF2B5EF4-FFF2-40B4-BE49-F238E27FC236}">
                  <a16:creationId xmlns:a16="http://schemas.microsoft.com/office/drawing/2014/main" id="{28F9EB7A-9E5B-6E43-A3C7-3DF37941D501}"/>
                </a:ext>
              </a:extLst>
            </p:cNvPr>
            <p:cNvSpPr/>
            <p:nvPr/>
          </p:nvSpPr>
          <p:spPr>
            <a:xfrm>
              <a:off x="1072375" y="3543959"/>
              <a:ext cx="6947210" cy="882000"/>
            </a:xfrm>
            <a:prstGeom prst="ellips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halkboard" panose="03050602040202020205" pitchFamily="66" charset="0"/>
                  <a:cs typeface="Calibri" panose="020F0502020204030204" pitchFamily="34" charset="0"/>
                </a:rPr>
                <a:t>Static Analysis for Protocol Format Reverse Engineering</a:t>
              </a:r>
              <a:endParaRPr lang="zh-CN" altLang="en-US" dirty="0">
                <a:solidFill>
                  <a:schemeClr val="tx1"/>
                </a:solidFill>
                <a:latin typeface="Chalkboard" panose="03050602040202020205" pitchFamily="66" charset="0"/>
                <a:cs typeface="Calibri" panose="020F0502020204030204" pitchFamily="34" charset="0"/>
              </a:endParaRPr>
            </a:p>
          </p:txBody>
        </p:sp>
        <p:grpSp>
          <p:nvGrpSpPr>
            <p:cNvPr id="44" name="组合 43">
              <a:extLst>
                <a:ext uri="{FF2B5EF4-FFF2-40B4-BE49-F238E27FC236}">
                  <a16:creationId xmlns:a16="http://schemas.microsoft.com/office/drawing/2014/main" id="{8EAF0CC1-804F-CC40-89F4-E1D96814828A}"/>
                </a:ext>
              </a:extLst>
            </p:cNvPr>
            <p:cNvGrpSpPr/>
            <p:nvPr/>
          </p:nvGrpSpPr>
          <p:grpSpPr>
            <a:xfrm>
              <a:off x="8019585" y="3382152"/>
              <a:ext cx="3754475" cy="1200327"/>
              <a:chOff x="8019585" y="3382152"/>
              <a:chExt cx="3754475" cy="1200327"/>
            </a:xfrm>
          </p:grpSpPr>
          <p:sp>
            <p:nvSpPr>
              <p:cNvPr id="13" name="文本框 12">
                <a:extLst>
                  <a:ext uri="{FF2B5EF4-FFF2-40B4-BE49-F238E27FC236}">
                    <a16:creationId xmlns:a16="http://schemas.microsoft.com/office/drawing/2014/main" id="{B6301A9C-5921-E044-834B-7257D60C09AD}"/>
                  </a:ext>
                </a:extLst>
              </p:cNvPr>
              <p:cNvSpPr txBox="1"/>
              <p:nvPr/>
            </p:nvSpPr>
            <p:spPr>
              <a:xfrm>
                <a:off x="8736583" y="3382152"/>
                <a:ext cx="3037477" cy="1200327"/>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b="1">
                    <a:solidFill>
                      <a:schemeClr val="tx1"/>
                    </a:solidFill>
                    <a:latin typeface="Chalkboard" panose="03050602040202020205" pitchFamily="66"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Wingdings" pitchFamily="2" charset="2"/>
                  <a:buChar char="n"/>
                </a:pPr>
                <a:r>
                  <a:rPr lang="en-US" altLang="zh-CN" b="0" dirty="0"/>
                  <a:t>High Recall (Coverage)</a:t>
                </a:r>
              </a:p>
              <a:p>
                <a:pPr marL="285750" indent="-285750" algn="l">
                  <a:buFont typeface="Wingdings" pitchFamily="2" charset="2"/>
                  <a:buChar char="n"/>
                </a:pPr>
                <a:r>
                  <a:rPr lang="en-US" altLang="zh-CN" b="0" dirty="0"/>
                  <a:t>High Precision</a:t>
                </a:r>
              </a:p>
              <a:p>
                <a:pPr marL="285750" indent="-285750" algn="l">
                  <a:buFont typeface="Wingdings" pitchFamily="2" charset="2"/>
                  <a:buChar char="n"/>
                </a:pPr>
                <a:r>
                  <a:rPr lang="en-US" altLang="zh-CN" b="0" dirty="0"/>
                  <a:t>High Efficiency</a:t>
                </a:r>
                <a:endParaRPr lang="zh-CN" altLang="en-US" b="0" dirty="0"/>
              </a:p>
            </p:txBody>
          </p:sp>
          <p:cxnSp>
            <p:nvCxnSpPr>
              <p:cNvPr id="19" name="直线连接符 18">
                <a:extLst>
                  <a:ext uri="{FF2B5EF4-FFF2-40B4-BE49-F238E27FC236}">
                    <a16:creationId xmlns:a16="http://schemas.microsoft.com/office/drawing/2014/main" id="{5541E811-8ECD-EF49-975B-AF3D41A2CB2F}"/>
                  </a:ext>
                </a:extLst>
              </p:cNvPr>
              <p:cNvCxnSpPr>
                <a:cxnSpLocks/>
                <a:stCxn id="8" idx="6"/>
                <a:endCxn id="13" idx="1"/>
              </p:cNvCxnSpPr>
              <p:nvPr/>
            </p:nvCxnSpPr>
            <p:spPr>
              <a:xfrm flipV="1">
                <a:off x="8019585" y="3982316"/>
                <a:ext cx="716998" cy="2643"/>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9" name="直线连接符 38">
                <a:extLst>
                  <a:ext uri="{FF2B5EF4-FFF2-40B4-BE49-F238E27FC236}">
                    <a16:creationId xmlns:a16="http://schemas.microsoft.com/office/drawing/2014/main" id="{101C3CD0-C454-3F42-A1F6-AD231638BAA0}"/>
                  </a:ext>
                </a:extLst>
              </p:cNvPr>
              <p:cNvCxnSpPr>
                <a:cxnSpLocks/>
              </p:cNvCxnSpPr>
              <p:nvPr/>
            </p:nvCxnSpPr>
            <p:spPr>
              <a:xfrm flipV="1">
                <a:off x="8495370" y="3606033"/>
                <a:ext cx="0" cy="752564"/>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1" name="直线连接符 40">
                <a:extLst>
                  <a:ext uri="{FF2B5EF4-FFF2-40B4-BE49-F238E27FC236}">
                    <a16:creationId xmlns:a16="http://schemas.microsoft.com/office/drawing/2014/main" id="{DD9148F0-9521-1848-91ED-C84B7E8114FC}"/>
                  </a:ext>
                </a:extLst>
              </p:cNvPr>
              <p:cNvCxnSpPr>
                <a:cxnSpLocks/>
              </p:cNvCxnSpPr>
              <p:nvPr/>
            </p:nvCxnSpPr>
            <p:spPr>
              <a:xfrm>
                <a:off x="8495370" y="3614798"/>
                <a:ext cx="224884" cy="0"/>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3" name="直线连接符 42">
                <a:extLst>
                  <a:ext uri="{FF2B5EF4-FFF2-40B4-BE49-F238E27FC236}">
                    <a16:creationId xmlns:a16="http://schemas.microsoft.com/office/drawing/2014/main" id="{515A1CDC-5A07-8942-BB6B-1CE859ACEDEC}"/>
                  </a:ext>
                </a:extLst>
              </p:cNvPr>
              <p:cNvCxnSpPr>
                <a:cxnSpLocks/>
              </p:cNvCxnSpPr>
              <p:nvPr/>
            </p:nvCxnSpPr>
            <p:spPr>
              <a:xfrm>
                <a:off x="8495370" y="4358597"/>
                <a:ext cx="224884" cy="0"/>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grpSp>
      </p:grpSp>
    </p:spTree>
    <p:extLst>
      <p:ext uri="{BB962C8B-B14F-4D97-AF65-F5344CB8AC3E}">
        <p14:creationId xmlns:p14="http://schemas.microsoft.com/office/powerpoint/2010/main" val="1171229079"/>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63F61E-005B-6C41-82D2-990AFD484922}"/>
              </a:ext>
            </a:extLst>
          </p:cNvPr>
          <p:cNvSpPr>
            <a:spLocks noGrp="1"/>
          </p:cNvSpPr>
          <p:nvPr>
            <p:ph type="title"/>
          </p:nvPr>
        </p:nvSpPr>
        <p:spPr/>
        <p:txBody>
          <a:bodyPr/>
          <a:lstStyle/>
          <a:p>
            <a:r>
              <a:rPr kumimoji="1" lang="en-US" altLang="zh-CN" dirty="0">
                <a:latin typeface="Helvetica" pitchFamily="2" charset="0"/>
              </a:rPr>
              <a:t>Summary</a:t>
            </a:r>
            <a:endParaRPr kumimoji="1" lang="zh-CN" altLang="en-US" dirty="0">
              <a:latin typeface="Helvetica" pitchFamily="2" charset="0"/>
            </a:endParaRPr>
          </a:p>
        </p:txBody>
      </p:sp>
      <p:sp>
        <p:nvSpPr>
          <p:cNvPr id="4" name="灯片编号占位符 3">
            <a:extLst>
              <a:ext uri="{FF2B5EF4-FFF2-40B4-BE49-F238E27FC236}">
                <a16:creationId xmlns:a16="http://schemas.microsoft.com/office/drawing/2014/main" id="{483AD185-E1D3-F342-9A4B-9E2496F1A507}"/>
              </a:ext>
            </a:extLst>
          </p:cNvPr>
          <p:cNvSpPr>
            <a:spLocks noGrp="1"/>
          </p:cNvSpPr>
          <p:nvPr>
            <p:ph type="sldNum" sz="quarter" idx="2"/>
          </p:nvPr>
        </p:nvSpPr>
        <p:spPr/>
        <p:txBody>
          <a:bodyPr/>
          <a:lstStyle/>
          <a:p>
            <a:fld id="{86CB4B4D-7CA3-9044-876B-883B54F8677D}" type="slidenum">
              <a:rPr lang="en-US" altLang="zh-CN" smtClean="0"/>
              <a:t>59</a:t>
            </a:fld>
            <a:endParaRPr lang="zh-CN" altLang="en-US"/>
          </a:p>
        </p:txBody>
      </p:sp>
      <p:grpSp>
        <p:nvGrpSpPr>
          <p:cNvPr id="48" name="组合 47">
            <a:extLst>
              <a:ext uri="{FF2B5EF4-FFF2-40B4-BE49-F238E27FC236}">
                <a16:creationId xmlns:a16="http://schemas.microsoft.com/office/drawing/2014/main" id="{EB524FA6-6744-9045-8497-6CAA06893387}"/>
              </a:ext>
            </a:extLst>
          </p:cNvPr>
          <p:cNvGrpSpPr/>
          <p:nvPr/>
        </p:nvGrpSpPr>
        <p:grpSpPr>
          <a:xfrm>
            <a:off x="565195" y="3337060"/>
            <a:ext cx="11062006" cy="1339494"/>
            <a:chOff x="565195" y="3337060"/>
            <a:chExt cx="11062006" cy="1339494"/>
          </a:xfrm>
        </p:grpSpPr>
        <p:sp>
          <p:nvSpPr>
            <p:cNvPr id="23" name="矩形 22">
              <a:extLst>
                <a:ext uri="{FF2B5EF4-FFF2-40B4-BE49-F238E27FC236}">
                  <a16:creationId xmlns:a16="http://schemas.microsoft.com/office/drawing/2014/main" id="{B5D09357-6D8A-2940-BE68-F8F8C54D0EF1}"/>
                </a:ext>
              </a:extLst>
            </p:cNvPr>
            <p:cNvSpPr/>
            <p:nvPr/>
          </p:nvSpPr>
          <p:spPr>
            <a:xfrm>
              <a:off x="565195" y="3337060"/>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1: </a:t>
              </a:r>
              <a:r>
                <a:rPr lang="en" altLang="zh-CN" dirty="0">
                  <a:solidFill>
                    <a:schemeClr val="tx1"/>
                  </a:solidFill>
                  <a:latin typeface="Chalkboard" panose="03050602040202020205" pitchFamily="66" charset="0"/>
                  <a:cs typeface="Calibri" panose="020F0502020204030204" pitchFamily="34" charset="0"/>
                </a:rPr>
                <a:t>Path Explosion</a:t>
              </a:r>
            </a:p>
          </p:txBody>
        </p:sp>
        <p:sp>
          <p:nvSpPr>
            <p:cNvPr id="24" name="矩形 23">
              <a:extLst>
                <a:ext uri="{FF2B5EF4-FFF2-40B4-BE49-F238E27FC236}">
                  <a16:creationId xmlns:a16="http://schemas.microsoft.com/office/drawing/2014/main" id="{0087419F-1338-E042-88CF-6C6D64DE3B01}"/>
                </a:ext>
              </a:extLst>
            </p:cNvPr>
            <p:cNvSpPr/>
            <p:nvPr/>
          </p:nvSpPr>
          <p:spPr>
            <a:xfrm>
              <a:off x="6207708" y="3337060"/>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1: </a:t>
              </a:r>
              <a:r>
                <a:rPr lang="en" altLang="zh-CN" dirty="0">
                  <a:solidFill>
                    <a:schemeClr val="tx1"/>
                  </a:solidFill>
                  <a:latin typeface="Chalkboard" panose="03050602040202020205" pitchFamily="66" charset="0"/>
                  <a:cs typeface="Calibri" panose="020F0502020204030204" pitchFamily="34" charset="0"/>
                </a:rPr>
                <a:t>Localized Path Sensitivity</a:t>
              </a:r>
            </a:p>
          </p:txBody>
        </p:sp>
        <p:sp>
          <p:nvSpPr>
            <p:cNvPr id="32" name="矩形 31">
              <a:extLst>
                <a:ext uri="{FF2B5EF4-FFF2-40B4-BE49-F238E27FC236}">
                  <a16:creationId xmlns:a16="http://schemas.microsoft.com/office/drawing/2014/main" id="{6C10BAAA-3859-8241-BAAC-DD6A7FDCBF06}"/>
                </a:ext>
              </a:extLst>
            </p:cNvPr>
            <p:cNvSpPr/>
            <p:nvPr/>
          </p:nvSpPr>
          <p:spPr>
            <a:xfrm>
              <a:off x="565195" y="4100554"/>
              <a:ext cx="5419493"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Challenge 2: </a:t>
              </a:r>
              <a:r>
                <a:rPr lang="en" altLang="zh-CN" dirty="0">
                  <a:solidFill>
                    <a:schemeClr val="tx1"/>
                  </a:solidFill>
                  <a:latin typeface="Chalkboard" panose="03050602040202020205" pitchFamily="66" charset="0"/>
                  <a:cs typeface="Calibri" panose="020F0502020204030204" pitchFamily="34" charset="0"/>
                </a:rPr>
                <a:t>Disordered Path Condition</a:t>
              </a:r>
            </a:p>
          </p:txBody>
        </p:sp>
        <p:sp>
          <p:nvSpPr>
            <p:cNvPr id="33" name="矩形 32">
              <a:extLst>
                <a:ext uri="{FF2B5EF4-FFF2-40B4-BE49-F238E27FC236}">
                  <a16:creationId xmlns:a16="http://schemas.microsoft.com/office/drawing/2014/main" id="{7DAFBA0D-A83B-DA4C-B75C-0793FA63049C}"/>
                </a:ext>
              </a:extLst>
            </p:cNvPr>
            <p:cNvSpPr/>
            <p:nvPr/>
          </p:nvSpPr>
          <p:spPr>
            <a:xfrm>
              <a:off x="6207708" y="4100554"/>
              <a:ext cx="5419493" cy="576000"/>
            </a:xfrm>
            <a:prstGeom prst="rect">
              <a:avLst/>
            </a:prstGeom>
            <a:solidFill>
              <a:schemeClr val="bg1">
                <a:lumMod val="95000"/>
              </a:schemeClr>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 altLang="zh-CN" b="1" dirty="0">
                  <a:solidFill>
                    <a:schemeClr val="tx1"/>
                  </a:solidFill>
                  <a:latin typeface="Chalkboard" panose="03050602040202020205" pitchFamily="66" charset="0"/>
                  <a:cs typeface="Calibri" panose="020F0502020204030204" pitchFamily="34" charset="0"/>
                </a:rPr>
                <a:t>Solution 2: </a:t>
              </a:r>
              <a:r>
                <a:rPr lang="en" altLang="zh-CN" dirty="0">
                  <a:solidFill>
                    <a:schemeClr val="tx1"/>
                  </a:solidFill>
                  <a:latin typeface="Chalkboard" panose="03050602040202020205" pitchFamily="66" charset="0"/>
                  <a:cs typeface="Calibri" panose="020F0502020204030204" pitchFamily="34" charset="0"/>
                </a:rPr>
                <a:t>Path Reordering Algorithm</a:t>
              </a:r>
            </a:p>
          </p:txBody>
        </p:sp>
      </p:grpSp>
      <p:sp>
        <p:nvSpPr>
          <p:cNvPr id="34" name="矩形 33">
            <a:extLst>
              <a:ext uri="{FF2B5EF4-FFF2-40B4-BE49-F238E27FC236}">
                <a16:creationId xmlns:a16="http://schemas.microsoft.com/office/drawing/2014/main" id="{243BA56C-A768-494A-A0F4-A921F10975DE}"/>
              </a:ext>
            </a:extLst>
          </p:cNvPr>
          <p:cNvSpPr/>
          <p:nvPr/>
        </p:nvSpPr>
        <p:spPr>
          <a:xfrm>
            <a:off x="565200" y="1692000"/>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1: </a:t>
            </a:r>
            <a:r>
              <a:rPr kumimoji="1" lang="en-US" altLang="zh-CN" sz="1800" dirty="0">
                <a:solidFill>
                  <a:schemeClr val="tx1"/>
                </a:solidFill>
                <a:latin typeface="Chalkboard" panose="03050602040202020205" pitchFamily="66" charset="0"/>
              </a:rPr>
              <a:t>Path condition implies both syntax and semantics of protocol formats</a:t>
            </a:r>
          </a:p>
        </p:txBody>
      </p:sp>
      <p:sp>
        <p:nvSpPr>
          <p:cNvPr id="35" name="矩形 34">
            <a:extLst>
              <a:ext uri="{FF2B5EF4-FFF2-40B4-BE49-F238E27FC236}">
                <a16:creationId xmlns:a16="http://schemas.microsoft.com/office/drawing/2014/main" id="{B21613C3-6C44-A540-B524-747BF32F10E7}"/>
              </a:ext>
            </a:extLst>
          </p:cNvPr>
          <p:cNvSpPr/>
          <p:nvPr/>
        </p:nvSpPr>
        <p:spPr>
          <a:xfrm>
            <a:off x="564999" y="2503128"/>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chemeClr val="tx1"/>
                </a:solidFill>
                <a:latin typeface="Chalkboard" panose="03050602040202020205" pitchFamily="66" charset="0"/>
              </a:rPr>
              <a:t>Observation 2: </a:t>
            </a:r>
            <a:r>
              <a:rPr kumimoji="1" lang="en-US" altLang="zh-CN" sz="1800" dirty="0">
                <a:solidFill>
                  <a:schemeClr val="tx1"/>
                </a:solidFill>
                <a:latin typeface="Chalkboard" panose="03050602040202020205" pitchFamily="66" charset="0"/>
              </a:rPr>
              <a:t>Path condition </a:t>
            </a:r>
            <a:r>
              <a:rPr kumimoji="1" lang="en-US" altLang="zh-CN" dirty="0">
                <a:solidFill>
                  <a:schemeClr val="tx1"/>
                </a:solidFill>
                <a:latin typeface="Chalkboard" panose="03050602040202020205" pitchFamily="66" charset="0"/>
              </a:rPr>
              <a:t>can be easily transformed to a BNF-style protocol format</a:t>
            </a:r>
            <a:endParaRPr kumimoji="1" lang="en-US" altLang="zh-CN" sz="1800" dirty="0">
              <a:solidFill>
                <a:schemeClr val="tx1"/>
              </a:solidFill>
              <a:latin typeface="Chalkboard" panose="03050602040202020205" pitchFamily="66" charset="0"/>
            </a:endParaRPr>
          </a:p>
        </p:txBody>
      </p:sp>
      <p:grpSp>
        <p:nvGrpSpPr>
          <p:cNvPr id="47" name="组合 46">
            <a:extLst>
              <a:ext uri="{FF2B5EF4-FFF2-40B4-BE49-F238E27FC236}">
                <a16:creationId xmlns:a16="http://schemas.microsoft.com/office/drawing/2014/main" id="{6E18A691-A8A2-8D4C-BFF7-7E5930C4E6D3}"/>
              </a:ext>
            </a:extLst>
          </p:cNvPr>
          <p:cNvGrpSpPr/>
          <p:nvPr/>
        </p:nvGrpSpPr>
        <p:grpSpPr>
          <a:xfrm>
            <a:off x="925316" y="4962577"/>
            <a:ext cx="8417468" cy="1200327"/>
            <a:chOff x="1072375" y="3382152"/>
            <a:chExt cx="10701685" cy="1200327"/>
          </a:xfrm>
        </p:grpSpPr>
        <p:sp>
          <p:nvSpPr>
            <p:cNvPr id="8" name="椭圆 7">
              <a:extLst>
                <a:ext uri="{FF2B5EF4-FFF2-40B4-BE49-F238E27FC236}">
                  <a16:creationId xmlns:a16="http://schemas.microsoft.com/office/drawing/2014/main" id="{28F9EB7A-9E5B-6E43-A3C7-3DF37941D501}"/>
                </a:ext>
              </a:extLst>
            </p:cNvPr>
            <p:cNvSpPr/>
            <p:nvPr/>
          </p:nvSpPr>
          <p:spPr>
            <a:xfrm>
              <a:off x="1072375" y="3543959"/>
              <a:ext cx="6947210" cy="882000"/>
            </a:xfrm>
            <a:prstGeom prst="ellips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latin typeface="Chalkboard" panose="03050602040202020205" pitchFamily="66" charset="0"/>
                  <a:cs typeface="Calibri" panose="020F0502020204030204" pitchFamily="34" charset="0"/>
                </a:rPr>
                <a:t>Static Analysis for Protocol Format Reverse Engineering</a:t>
              </a:r>
              <a:endParaRPr lang="zh-CN" altLang="en-US" dirty="0">
                <a:solidFill>
                  <a:schemeClr val="tx1"/>
                </a:solidFill>
                <a:latin typeface="Chalkboard" panose="03050602040202020205" pitchFamily="66" charset="0"/>
                <a:cs typeface="Calibri" panose="020F0502020204030204" pitchFamily="34" charset="0"/>
              </a:endParaRPr>
            </a:p>
          </p:txBody>
        </p:sp>
        <p:grpSp>
          <p:nvGrpSpPr>
            <p:cNvPr id="44" name="组合 43">
              <a:extLst>
                <a:ext uri="{FF2B5EF4-FFF2-40B4-BE49-F238E27FC236}">
                  <a16:creationId xmlns:a16="http://schemas.microsoft.com/office/drawing/2014/main" id="{8EAF0CC1-804F-CC40-89F4-E1D96814828A}"/>
                </a:ext>
              </a:extLst>
            </p:cNvPr>
            <p:cNvGrpSpPr/>
            <p:nvPr/>
          </p:nvGrpSpPr>
          <p:grpSpPr>
            <a:xfrm>
              <a:off x="8019585" y="3382152"/>
              <a:ext cx="3754475" cy="1200327"/>
              <a:chOff x="8019585" y="3382152"/>
              <a:chExt cx="3754475" cy="1200327"/>
            </a:xfrm>
          </p:grpSpPr>
          <p:sp>
            <p:nvSpPr>
              <p:cNvPr id="13" name="文本框 12">
                <a:extLst>
                  <a:ext uri="{FF2B5EF4-FFF2-40B4-BE49-F238E27FC236}">
                    <a16:creationId xmlns:a16="http://schemas.microsoft.com/office/drawing/2014/main" id="{B6301A9C-5921-E044-834B-7257D60C09AD}"/>
                  </a:ext>
                </a:extLst>
              </p:cNvPr>
              <p:cNvSpPr txBox="1"/>
              <p:nvPr/>
            </p:nvSpPr>
            <p:spPr>
              <a:xfrm>
                <a:off x="8736583" y="3382152"/>
                <a:ext cx="3037477" cy="1200327"/>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algn="ctr">
                  <a:defRPr b="1">
                    <a:solidFill>
                      <a:schemeClr val="tx1"/>
                    </a:solidFill>
                    <a:latin typeface="Chalkboard" panose="03050602040202020205" pitchFamily="66" charset="0"/>
                    <a:cs typeface="Calibri" panose="020F0502020204030204"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285750" indent="-285750" algn="l">
                  <a:buFont typeface="Wingdings" pitchFamily="2" charset="2"/>
                  <a:buChar char="n"/>
                </a:pPr>
                <a:r>
                  <a:rPr lang="en-US" altLang="zh-CN" b="0" dirty="0"/>
                  <a:t>High Recall (Coverage)</a:t>
                </a:r>
              </a:p>
              <a:p>
                <a:pPr marL="285750" indent="-285750" algn="l">
                  <a:buFont typeface="Wingdings" pitchFamily="2" charset="2"/>
                  <a:buChar char="n"/>
                </a:pPr>
                <a:r>
                  <a:rPr lang="en-US" altLang="zh-CN" b="0" dirty="0"/>
                  <a:t>High Precision</a:t>
                </a:r>
              </a:p>
              <a:p>
                <a:pPr marL="285750" indent="-285750" algn="l">
                  <a:buFont typeface="Wingdings" pitchFamily="2" charset="2"/>
                  <a:buChar char="n"/>
                </a:pPr>
                <a:r>
                  <a:rPr lang="en-US" altLang="zh-CN" b="0" dirty="0"/>
                  <a:t>High Efficiency</a:t>
                </a:r>
                <a:endParaRPr lang="zh-CN" altLang="en-US" b="0" dirty="0"/>
              </a:p>
            </p:txBody>
          </p:sp>
          <p:cxnSp>
            <p:nvCxnSpPr>
              <p:cNvPr id="19" name="直线连接符 18">
                <a:extLst>
                  <a:ext uri="{FF2B5EF4-FFF2-40B4-BE49-F238E27FC236}">
                    <a16:creationId xmlns:a16="http://schemas.microsoft.com/office/drawing/2014/main" id="{5541E811-8ECD-EF49-975B-AF3D41A2CB2F}"/>
                  </a:ext>
                </a:extLst>
              </p:cNvPr>
              <p:cNvCxnSpPr>
                <a:cxnSpLocks/>
                <a:stCxn id="8" idx="6"/>
                <a:endCxn id="13" idx="1"/>
              </p:cNvCxnSpPr>
              <p:nvPr/>
            </p:nvCxnSpPr>
            <p:spPr>
              <a:xfrm flipV="1">
                <a:off x="8019585" y="3982316"/>
                <a:ext cx="716998" cy="2643"/>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39" name="直线连接符 38">
                <a:extLst>
                  <a:ext uri="{FF2B5EF4-FFF2-40B4-BE49-F238E27FC236}">
                    <a16:creationId xmlns:a16="http://schemas.microsoft.com/office/drawing/2014/main" id="{101C3CD0-C454-3F42-A1F6-AD231638BAA0}"/>
                  </a:ext>
                </a:extLst>
              </p:cNvPr>
              <p:cNvCxnSpPr>
                <a:cxnSpLocks/>
              </p:cNvCxnSpPr>
              <p:nvPr/>
            </p:nvCxnSpPr>
            <p:spPr>
              <a:xfrm flipV="1">
                <a:off x="8495370" y="3606033"/>
                <a:ext cx="0" cy="752564"/>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1" name="直线连接符 40">
                <a:extLst>
                  <a:ext uri="{FF2B5EF4-FFF2-40B4-BE49-F238E27FC236}">
                    <a16:creationId xmlns:a16="http://schemas.microsoft.com/office/drawing/2014/main" id="{DD9148F0-9521-1848-91ED-C84B7E8114FC}"/>
                  </a:ext>
                </a:extLst>
              </p:cNvPr>
              <p:cNvCxnSpPr>
                <a:cxnSpLocks/>
              </p:cNvCxnSpPr>
              <p:nvPr/>
            </p:nvCxnSpPr>
            <p:spPr>
              <a:xfrm>
                <a:off x="8495370" y="3614798"/>
                <a:ext cx="224884" cy="0"/>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cxnSp>
            <p:nvCxnSpPr>
              <p:cNvPr id="43" name="直线连接符 42">
                <a:extLst>
                  <a:ext uri="{FF2B5EF4-FFF2-40B4-BE49-F238E27FC236}">
                    <a16:creationId xmlns:a16="http://schemas.microsoft.com/office/drawing/2014/main" id="{515A1CDC-5A07-8942-BB6B-1CE859ACEDEC}"/>
                  </a:ext>
                </a:extLst>
              </p:cNvPr>
              <p:cNvCxnSpPr>
                <a:cxnSpLocks/>
              </p:cNvCxnSpPr>
              <p:nvPr/>
            </p:nvCxnSpPr>
            <p:spPr>
              <a:xfrm>
                <a:off x="8495370" y="4358597"/>
                <a:ext cx="224884" cy="0"/>
              </a:xfrm>
              <a:prstGeom prst="line">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cxnSp>
        </p:grpSp>
      </p:grpSp>
      <p:sp>
        <p:nvSpPr>
          <p:cNvPr id="3" name="文本框 2">
            <a:extLst>
              <a:ext uri="{FF2B5EF4-FFF2-40B4-BE49-F238E27FC236}">
                <a16:creationId xmlns:a16="http://schemas.microsoft.com/office/drawing/2014/main" id="{AC969FA4-CB61-C44D-AA56-978AE8BC3A04}"/>
              </a:ext>
            </a:extLst>
          </p:cNvPr>
          <p:cNvSpPr txBox="1"/>
          <p:nvPr/>
        </p:nvSpPr>
        <p:spPr>
          <a:xfrm>
            <a:off x="9657893" y="4962577"/>
            <a:ext cx="1559079" cy="12003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Chalkboard" panose="03050602040202020205" pitchFamily="66" charset="0"/>
                <a:sym typeface="等线"/>
              </a:rPr>
              <a:t>Close to 100%</a:t>
            </a:r>
          </a:p>
          <a:p>
            <a:pPr marL="0" marR="0" indent="0" algn="l" defTabSz="914400" rtl="0" fontAlgn="auto" latinLnBrk="0" hangingPunct="0">
              <a:lnSpc>
                <a:spcPct val="100000"/>
              </a:lnSpc>
              <a:spcBef>
                <a:spcPts val="0"/>
              </a:spcBef>
              <a:spcAft>
                <a:spcPts val="0"/>
              </a:spcAft>
              <a:buClrTx/>
              <a:buSzTx/>
              <a:buFontTx/>
              <a:buNone/>
              <a:tabLst/>
            </a:pPr>
            <a:endParaRPr kumimoji="0" lang="en-US" altLang="zh-CN" sz="1800" b="0" i="0" u="none" strike="noStrike" cap="none" spc="0" normalizeH="0" baseline="0" dirty="0">
              <a:ln>
                <a:noFill/>
              </a:ln>
              <a:solidFill>
                <a:srgbClr val="000000"/>
              </a:solidFill>
              <a:effectLst/>
              <a:uFillTx/>
              <a:latin typeface="Chalkboard" panose="03050602040202020205" pitchFamily="66" charset="0"/>
              <a:sym typeface="等线"/>
            </a:endParaRPr>
          </a:p>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000000"/>
                </a:solidFill>
                <a:effectLst/>
                <a:uFillTx/>
                <a:latin typeface="Chalkboard" panose="03050602040202020205" pitchFamily="66" charset="0"/>
                <a:sym typeface="等线"/>
              </a:rPr>
              <a:t>Close to 100%</a:t>
            </a:r>
          </a:p>
          <a:p>
            <a:pPr marL="0" marR="0" indent="0" algn="l" defTabSz="914400" rtl="0" fontAlgn="auto" latinLnBrk="0" hangingPunct="0">
              <a:lnSpc>
                <a:spcPct val="100000"/>
              </a:lnSpc>
              <a:spcBef>
                <a:spcPts val="0"/>
              </a:spcBef>
              <a:spcAft>
                <a:spcPts val="0"/>
              </a:spcAft>
              <a:buClrTx/>
              <a:buSzTx/>
              <a:buFontTx/>
              <a:buNone/>
              <a:tabLst/>
            </a:pPr>
            <a:r>
              <a:rPr lang="en-US" altLang="zh-CN" dirty="0">
                <a:latin typeface="Chalkboard" panose="03050602040202020205" pitchFamily="66" charset="0"/>
              </a:rPr>
              <a:t>&lt; 1min</a:t>
            </a:r>
            <a:endParaRPr kumimoji="0" lang="zh-CN" altLang="en-US" sz="1800" b="0" i="0" u="none" strike="noStrike" cap="none" spc="0" normalizeH="0" baseline="0" dirty="0">
              <a:ln>
                <a:noFill/>
              </a:ln>
              <a:solidFill>
                <a:srgbClr val="000000"/>
              </a:solidFill>
              <a:effectLst/>
              <a:uFillTx/>
              <a:latin typeface="Chalkboard" panose="03050602040202020205" pitchFamily="66" charset="0"/>
              <a:sym typeface="等线"/>
            </a:endParaRPr>
          </a:p>
        </p:txBody>
      </p:sp>
      <p:sp>
        <p:nvSpPr>
          <p:cNvPr id="20" name="矩形 33">
            <a:extLst>
              <a:ext uri="{FF2B5EF4-FFF2-40B4-BE49-F238E27FC236}">
                <a16:creationId xmlns:a16="http://schemas.microsoft.com/office/drawing/2014/main" id="{B366FE6B-5E35-406D-A049-3483CAFB5C39}"/>
              </a:ext>
            </a:extLst>
          </p:cNvPr>
          <p:cNvSpPr/>
          <p:nvPr/>
        </p:nvSpPr>
        <p:spPr>
          <a:xfrm>
            <a:off x="564998" y="6275416"/>
            <a:ext cx="11062001" cy="576000"/>
          </a:xfrm>
          <a:prstGeom prst="rect">
            <a:avLst/>
          </a:prstGeom>
          <a:solidFill>
            <a:schemeClr val="bg1"/>
          </a:solidFill>
          <a:ln>
            <a:solidFill>
              <a:schemeClr val="tx1"/>
            </a:solidFill>
          </a:ln>
          <a:effectLst>
            <a:outerShdw blurRad="50800" dist="25400" dir="2700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zh-CN" sz="1800" b="1" dirty="0">
                <a:solidFill>
                  <a:srgbClr val="FF0000"/>
                </a:solidFill>
                <a:latin typeface="Chalkboard" panose="03050602040202020205" pitchFamily="66" charset="0"/>
              </a:rPr>
              <a:t>Parser differential can be achieved by ordered SFAs and synchronized bi-simulation</a:t>
            </a:r>
            <a:endParaRPr kumimoji="1" lang="en-US" altLang="zh-CN" sz="1800" dirty="0">
              <a:solidFill>
                <a:srgbClr val="FF0000"/>
              </a:solidFill>
              <a:latin typeface="Chalkboard" panose="03050602040202020205" pitchFamily="66" charset="0"/>
            </a:endParaRPr>
          </a:p>
        </p:txBody>
      </p:sp>
    </p:spTree>
    <p:extLst>
      <p:ext uri="{BB962C8B-B14F-4D97-AF65-F5344CB8AC3E}">
        <p14:creationId xmlns:p14="http://schemas.microsoft.com/office/powerpoint/2010/main" val="247281533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p:txBody>
          <a:bodyPr/>
          <a:lstStyle/>
          <a:p>
            <a:r>
              <a:rPr kumimoji="1" lang="en-US" altLang="zh-CN" dirty="0"/>
              <a:t>Application I: Network Traffic Auditing</a:t>
            </a:r>
            <a:endParaRPr kumimoji="1" lang="zh-CN" altLang="en-US" dirty="0"/>
          </a:p>
        </p:txBody>
      </p:sp>
      <p:grpSp>
        <p:nvGrpSpPr>
          <p:cNvPr id="37" name="组合 36">
            <a:extLst>
              <a:ext uri="{FF2B5EF4-FFF2-40B4-BE49-F238E27FC236}">
                <a16:creationId xmlns:a16="http://schemas.microsoft.com/office/drawing/2014/main" id="{5CC31C9F-C814-7E4F-A1C5-6CDFE8E6B197}"/>
              </a:ext>
            </a:extLst>
          </p:cNvPr>
          <p:cNvGrpSpPr/>
          <p:nvPr/>
        </p:nvGrpSpPr>
        <p:grpSpPr>
          <a:xfrm>
            <a:off x="825675" y="1584714"/>
            <a:ext cx="10026551" cy="4434637"/>
            <a:chOff x="1440532" y="1729679"/>
            <a:chExt cx="10026551" cy="4434637"/>
          </a:xfrm>
        </p:grpSpPr>
        <p:grpSp>
          <p:nvGrpSpPr>
            <p:cNvPr id="9" name="组合 8">
              <a:extLst>
                <a:ext uri="{FF2B5EF4-FFF2-40B4-BE49-F238E27FC236}">
                  <a16:creationId xmlns:a16="http://schemas.microsoft.com/office/drawing/2014/main" id="{7B2FBFBA-31BC-3D47-8FC4-5A282820B8AA}"/>
                </a:ext>
              </a:extLst>
            </p:cNvPr>
            <p:cNvGrpSpPr/>
            <p:nvPr/>
          </p:nvGrpSpPr>
          <p:grpSpPr>
            <a:xfrm>
              <a:off x="1440532" y="3248910"/>
              <a:ext cx="1516761" cy="1431041"/>
              <a:chOff x="1674864" y="2608384"/>
              <a:chExt cx="1086601" cy="1025191"/>
            </a:xfrm>
          </p:grpSpPr>
          <p:pic>
            <p:nvPicPr>
              <p:cNvPr id="34" name="图形 33" descr="居家办公 Wi-Fi 纯色填充">
                <a:extLst>
                  <a:ext uri="{FF2B5EF4-FFF2-40B4-BE49-F238E27FC236}">
                    <a16:creationId xmlns:a16="http://schemas.microsoft.com/office/drawing/2014/main" id="{061D08C4-C26E-6D4A-8955-9F75D232C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077" y="2608384"/>
                <a:ext cx="738554" cy="738554"/>
              </a:xfrm>
              <a:prstGeom prst="rect">
                <a:avLst/>
              </a:prstGeom>
            </p:spPr>
          </p:pic>
          <p:sp>
            <p:nvSpPr>
              <p:cNvPr id="35" name="文本框 34">
                <a:extLst>
                  <a:ext uri="{FF2B5EF4-FFF2-40B4-BE49-F238E27FC236}">
                    <a16:creationId xmlns:a16="http://schemas.microsoft.com/office/drawing/2014/main" id="{E9EFCFD7-9F96-7147-B5C6-B44D07207B41}"/>
                  </a:ext>
                </a:extLst>
              </p:cNvPr>
              <p:cNvSpPr txBox="1"/>
              <p:nvPr/>
            </p:nvSpPr>
            <p:spPr>
              <a:xfrm>
                <a:off x="1674864" y="3346938"/>
                <a:ext cx="1086601" cy="286637"/>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Smart Home</a:t>
                </a:r>
                <a:endParaRPr kumimoji="1" lang="zh-CN" altLang="en-US" sz="2000" b="1" dirty="0">
                  <a:latin typeface="Calibri" panose="020F0502020204030204" pitchFamily="34" charset="0"/>
                  <a:cs typeface="Calibri" panose="020F0502020204030204" pitchFamily="34" charset="0"/>
                </a:endParaRPr>
              </a:p>
            </p:txBody>
          </p:sp>
        </p:grpSp>
        <p:pic>
          <p:nvPicPr>
            <p:cNvPr id="10" name="图形 9" descr="Internet 轮廓">
              <a:extLst>
                <a:ext uri="{FF2B5EF4-FFF2-40B4-BE49-F238E27FC236}">
                  <a16:creationId xmlns:a16="http://schemas.microsoft.com/office/drawing/2014/main" id="{8A99BFB3-BD19-AD47-9222-82802CA40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5356" y="3248910"/>
              <a:ext cx="753773" cy="753774"/>
            </a:xfrm>
            <a:prstGeom prst="rect">
              <a:avLst/>
            </a:prstGeom>
          </p:spPr>
        </p:pic>
        <p:pic>
          <p:nvPicPr>
            <p:cNvPr id="11" name="图形 10" descr="指纹 轮廓">
              <a:extLst>
                <a:ext uri="{FF2B5EF4-FFF2-40B4-BE49-F238E27FC236}">
                  <a16:creationId xmlns:a16="http://schemas.microsoft.com/office/drawing/2014/main" id="{BB6378B0-A864-B544-9CBB-D8C158641C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5356" y="4151031"/>
              <a:ext cx="753773" cy="753774"/>
            </a:xfrm>
            <a:prstGeom prst="rect">
              <a:avLst/>
            </a:prstGeom>
          </p:spPr>
        </p:pic>
        <p:pic>
          <p:nvPicPr>
            <p:cNvPr id="12" name="图形 11" descr="灯泡和齿轮 轮廓">
              <a:extLst>
                <a:ext uri="{FF2B5EF4-FFF2-40B4-BE49-F238E27FC236}">
                  <a16:creationId xmlns:a16="http://schemas.microsoft.com/office/drawing/2014/main" id="{2E68B518-A8B1-854D-ACBF-F799B333D4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5729" y="4764683"/>
              <a:ext cx="753773" cy="753774"/>
            </a:xfrm>
            <a:prstGeom prst="rect">
              <a:avLst/>
            </a:prstGeom>
          </p:spPr>
        </p:pic>
        <p:pic>
          <p:nvPicPr>
            <p:cNvPr id="13" name="图形 12" descr="洗衣机 轮廓">
              <a:extLst>
                <a:ext uri="{FF2B5EF4-FFF2-40B4-BE49-F238E27FC236}">
                  <a16:creationId xmlns:a16="http://schemas.microsoft.com/office/drawing/2014/main" id="{18E1EE41-CEC2-DA4F-8B42-E5E7257008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5804" y="5172192"/>
              <a:ext cx="753773" cy="753774"/>
            </a:xfrm>
            <a:prstGeom prst="rect">
              <a:avLst/>
            </a:prstGeom>
          </p:spPr>
        </p:pic>
        <p:pic>
          <p:nvPicPr>
            <p:cNvPr id="14" name="图形 13" descr="手表 轮廓">
              <a:extLst>
                <a:ext uri="{FF2B5EF4-FFF2-40B4-BE49-F238E27FC236}">
                  <a16:creationId xmlns:a16="http://schemas.microsoft.com/office/drawing/2014/main" id="{C5BFB770-2DF1-6F4F-8618-3145264D12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85804" y="2044053"/>
              <a:ext cx="753773" cy="753774"/>
            </a:xfrm>
            <a:prstGeom prst="rect">
              <a:avLst/>
            </a:prstGeom>
          </p:spPr>
        </p:pic>
        <p:pic>
          <p:nvPicPr>
            <p:cNvPr id="15" name="图形 14" descr="Web 摄像头 轮廓">
              <a:extLst>
                <a:ext uri="{FF2B5EF4-FFF2-40B4-BE49-F238E27FC236}">
                  <a16:creationId xmlns:a16="http://schemas.microsoft.com/office/drawing/2014/main" id="{84990D85-FAD7-8743-A87D-E4680B201D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5729" y="2338884"/>
              <a:ext cx="753773" cy="753774"/>
            </a:xfrm>
            <a:prstGeom prst="rect">
              <a:avLst/>
            </a:prstGeom>
          </p:spPr>
        </p:pic>
        <p:pic>
          <p:nvPicPr>
            <p:cNvPr id="16" name="图形 15" descr="无线路由器 纯色填充">
              <a:extLst>
                <a:ext uri="{FF2B5EF4-FFF2-40B4-BE49-F238E27FC236}">
                  <a16:creationId xmlns:a16="http://schemas.microsoft.com/office/drawing/2014/main" id="{0509FF7C-6AF9-A14A-9680-A6B7CC94C1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81480" y="3344474"/>
              <a:ext cx="1033549" cy="1033549"/>
            </a:xfrm>
            <a:prstGeom prst="rect">
              <a:avLst/>
            </a:prstGeom>
          </p:spPr>
        </p:pic>
        <p:sp>
          <p:nvSpPr>
            <p:cNvPr id="17" name="任意形状 16">
              <a:extLst>
                <a:ext uri="{FF2B5EF4-FFF2-40B4-BE49-F238E27FC236}">
                  <a16:creationId xmlns:a16="http://schemas.microsoft.com/office/drawing/2014/main" id="{B9E6F88F-9EE5-6546-9BD7-A55CAB9F3C80}"/>
                </a:ext>
              </a:extLst>
            </p:cNvPr>
            <p:cNvSpPr/>
            <p:nvPr/>
          </p:nvSpPr>
          <p:spPr>
            <a:xfrm>
              <a:off x="2203601" y="1729679"/>
              <a:ext cx="2390704" cy="4434637"/>
            </a:xfrm>
            <a:custGeom>
              <a:avLst/>
              <a:gdLst>
                <a:gd name="connsiteX0" fmla="*/ 0 w 2390704"/>
                <a:gd name="connsiteY0" fmla="*/ 0 h 4434637"/>
                <a:gd name="connsiteX1" fmla="*/ 1685487 w 2390704"/>
                <a:gd name="connsiteY1" fmla="*/ 687286 h 4434637"/>
                <a:gd name="connsiteX2" fmla="*/ 2389139 w 2390704"/>
                <a:gd name="connsiteY2" fmla="*/ 2225499 h 4434637"/>
                <a:gd name="connsiteX3" fmla="*/ 1521848 w 2390704"/>
                <a:gd name="connsiteY3" fmla="*/ 3845533 h 4434637"/>
                <a:gd name="connsiteX4" fmla="*/ 49091 w 2390704"/>
                <a:gd name="connsiteY4" fmla="*/ 4434637 h 443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04" h="4434637" extrusionOk="0">
                  <a:moveTo>
                    <a:pt x="0" y="0"/>
                  </a:moveTo>
                  <a:cubicBezTo>
                    <a:pt x="628170" y="148637"/>
                    <a:pt x="1213233" y="344167"/>
                    <a:pt x="1685487" y="687286"/>
                  </a:cubicBezTo>
                  <a:cubicBezTo>
                    <a:pt x="2102630" y="1062193"/>
                    <a:pt x="2368296" y="1700655"/>
                    <a:pt x="2389139" y="2225499"/>
                  </a:cubicBezTo>
                  <a:cubicBezTo>
                    <a:pt x="2285666" y="2826287"/>
                    <a:pt x="1904390" y="3518609"/>
                    <a:pt x="1521848" y="3845533"/>
                  </a:cubicBezTo>
                  <a:cubicBezTo>
                    <a:pt x="1065894" y="4177641"/>
                    <a:pt x="501030" y="4364014"/>
                    <a:pt x="49091" y="4434637"/>
                  </a:cubicBezTo>
                </a:path>
              </a:pathLst>
            </a:custGeom>
            <a:noFill/>
            <a:ln>
              <a:solidFill>
                <a:schemeClr val="tx1"/>
              </a:solidFill>
              <a:extLst>
                <a:ext uri="{C807C97D-BFC1-408E-A445-0C87EB9F89A2}">
                  <ask:lineSketchStyleProps xmlns="" xmlns:ask="http://schemas.microsoft.com/office/drawing/2018/sketchyshapes" sd="1219033472">
                    <a:custGeom>
                      <a:avLst/>
                      <a:gdLst>
                        <a:gd name="connsiteX0" fmla="*/ 0 w 1712690"/>
                        <a:gd name="connsiteY0" fmla="*/ 0 h 3176954"/>
                        <a:gd name="connsiteX1" fmla="*/ 1207476 w 1712690"/>
                        <a:gd name="connsiteY1" fmla="*/ 492369 h 3176954"/>
                        <a:gd name="connsiteX2" fmla="*/ 1711569 w 1712690"/>
                        <a:gd name="connsiteY2" fmla="*/ 1594338 h 3176954"/>
                        <a:gd name="connsiteX3" fmla="*/ 1090246 w 1712690"/>
                        <a:gd name="connsiteY3" fmla="*/ 2754923 h 3176954"/>
                        <a:gd name="connsiteX4" fmla="*/ 35169 w 1712690"/>
                        <a:gd name="connsiteY4" fmla="*/ 3176954 h 317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90" h="3176954">
                          <a:moveTo>
                            <a:pt x="0" y="0"/>
                          </a:moveTo>
                          <a:cubicBezTo>
                            <a:pt x="461107" y="113323"/>
                            <a:pt x="922215" y="226646"/>
                            <a:pt x="1207476" y="492369"/>
                          </a:cubicBezTo>
                          <a:cubicBezTo>
                            <a:pt x="1492737" y="758092"/>
                            <a:pt x="1731107" y="1217246"/>
                            <a:pt x="1711569" y="1594338"/>
                          </a:cubicBezTo>
                          <a:cubicBezTo>
                            <a:pt x="1692031" y="1971430"/>
                            <a:pt x="1369646" y="2491154"/>
                            <a:pt x="1090246" y="2754923"/>
                          </a:cubicBezTo>
                          <a:cubicBezTo>
                            <a:pt x="810846" y="3018692"/>
                            <a:pt x="293077" y="3094893"/>
                            <a:pt x="35169" y="317695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右箭头 17">
              <a:extLst>
                <a:ext uri="{FF2B5EF4-FFF2-40B4-BE49-F238E27FC236}">
                  <a16:creationId xmlns:a16="http://schemas.microsoft.com/office/drawing/2014/main" id="{2448C58F-026D-354C-B912-1C2A9C2E9C18}"/>
                </a:ext>
              </a:extLst>
            </p:cNvPr>
            <p:cNvSpPr/>
            <p:nvPr/>
          </p:nvSpPr>
          <p:spPr>
            <a:xfrm>
              <a:off x="4869859" y="3764375"/>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44341" y="63241"/>
                    <a:pt x="217324" y="79818"/>
                    <a:pt x="341053" y="59577"/>
                  </a:cubicBezTo>
                  <a:cubicBezTo>
                    <a:pt x="339024" y="38913"/>
                    <a:pt x="343772" y="28384"/>
                    <a:pt x="341053" y="0"/>
                  </a:cubicBezTo>
                  <a:cubicBezTo>
                    <a:pt x="391101" y="67889"/>
                    <a:pt x="434185" y="106499"/>
                    <a:pt x="460207" y="119154"/>
                  </a:cubicBezTo>
                  <a:cubicBezTo>
                    <a:pt x="412402" y="161839"/>
                    <a:pt x="378721" y="192938"/>
                    <a:pt x="341053" y="238308"/>
                  </a:cubicBezTo>
                  <a:cubicBezTo>
                    <a:pt x="336749" y="209193"/>
                    <a:pt x="345045" y="194693"/>
                    <a:pt x="341053" y="178731"/>
                  </a:cubicBezTo>
                  <a:cubicBezTo>
                    <a:pt x="250667" y="201096"/>
                    <a:pt x="64002" y="187499"/>
                    <a:pt x="0" y="178731"/>
                  </a:cubicBezTo>
                  <a:cubicBezTo>
                    <a:pt x="9441" y="123541"/>
                    <a:pt x="-2392" y="73214"/>
                    <a:pt x="0" y="59577"/>
                  </a:cubicBezTo>
                  <a:close/>
                </a:path>
                <a:path w="460207" h="238308" stroke="0" extrusionOk="0">
                  <a:moveTo>
                    <a:pt x="0" y="59577"/>
                  </a:moveTo>
                  <a:cubicBezTo>
                    <a:pt x="127260" y="35127"/>
                    <a:pt x="223065" y="85230"/>
                    <a:pt x="341053" y="59577"/>
                  </a:cubicBezTo>
                  <a:cubicBezTo>
                    <a:pt x="335981" y="30028"/>
                    <a:pt x="341919" y="15303"/>
                    <a:pt x="341053" y="0"/>
                  </a:cubicBezTo>
                  <a:cubicBezTo>
                    <a:pt x="384907" y="62506"/>
                    <a:pt x="450904" y="88855"/>
                    <a:pt x="460207" y="119154"/>
                  </a:cubicBezTo>
                  <a:cubicBezTo>
                    <a:pt x="428067" y="154258"/>
                    <a:pt x="372596" y="200423"/>
                    <a:pt x="341053" y="238308"/>
                  </a:cubicBezTo>
                  <a:cubicBezTo>
                    <a:pt x="344958" y="230676"/>
                    <a:pt x="341445" y="201246"/>
                    <a:pt x="341053" y="178731"/>
                  </a:cubicBezTo>
                  <a:cubicBezTo>
                    <a:pt x="217378" y="158087"/>
                    <a:pt x="112861" y="205853"/>
                    <a:pt x="0" y="178731"/>
                  </a:cubicBezTo>
                  <a:cubicBezTo>
                    <a:pt x="-8630" y="143081"/>
                    <a:pt x="-3980" y="88031"/>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219033472">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9" name="图形 18" descr="服务器 纯色填充">
              <a:extLst>
                <a:ext uri="{FF2B5EF4-FFF2-40B4-BE49-F238E27FC236}">
                  <a16:creationId xmlns:a16="http://schemas.microsoft.com/office/drawing/2014/main" id="{B91B5D51-BA31-F647-BDF9-4D3032C070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31901" y="3341039"/>
              <a:ext cx="1035182" cy="1035182"/>
            </a:xfrm>
            <a:prstGeom prst="rect">
              <a:avLst/>
            </a:prstGeom>
          </p:spPr>
        </p:pic>
        <p:pic>
          <p:nvPicPr>
            <p:cNvPr id="20" name="图形 19" descr="同步云 纯色填充">
              <a:extLst>
                <a:ext uri="{FF2B5EF4-FFF2-40B4-BE49-F238E27FC236}">
                  <a16:creationId xmlns:a16="http://schemas.microsoft.com/office/drawing/2014/main" id="{DE0A5C22-67E5-9C4F-B889-D692A4315A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60454" y="3341039"/>
              <a:ext cx="1035182" cy="1035182"/>
            </a:xfrm>
            <a:prstGeom prst="rect">
              <a:avLst/>
            </a:prstGeom>
          </p:spPr>
        </p:pic>
        <p:sp>
          <p:nvSpPr>
            <p:cNvPr id="21" name="右箭头 20">
              <a:extLst>
                <a:ext uri="{FF2B5EF4-FFF2-40B4-BE49-F238E27FC236}">
                  <a16:creationId xmlns:a16="http://schemas.microsoft.com/office/drawing/2014/main" id="{B901E460-5AC2-E246-9984-8D3E71B4DAC2}"/>
                </a:ext>
              </a:extLst>
            </p:cNvPr>
            <p:cNvSpPr/>
            <p:nvPr/>
          </p:nvSpPr>
          <p:spPr>
            <a:xfrm>
              <a:off x="7200933" y="3760447"/>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106368" y="30342"/>
                    <a:pt x="298330" y="77054"/>
                    <a:pt x="341053" y="59577"/>
                  </a:cubicBezTo>
                  <a:cubicBezTo>
                    <a:pt x="345330" y="35175"/>
                    <a:pt x="340434" y="18053"/>
                    <a:pt x="341053" y="0"/>
                  </a:cubicBezTo>
                  <a:cubicBezTo>
                    <a:pt x="403412" y="51467"/>
                    <a:pt x="444358" y="109807"/>
                    <a:pt x="460207" y="119154"/>
                  </a:cubicBezTo>
                  <a:cubicBezTo>
                    <a:pt x="415544" y="181095"/>
                    <a:pt x="375652" y="189964"/>
                    <a:pt x="341053" y="238308"/>
                  </a:cubicBezTo>
                  <a:cubicBezTo>
                    <a:pt x="345425" y="218228"/>
                    <a:pt x="345916" y="184732"/>
                    <a:pt x="341053" y="178731"/>
                  </a:cubicBezTo>
                  <a:cubicBezTo>
                    <a:pt x="250903" y="162094"/>
                    <a:pt x="150003" y="163278"/>
                    <a:pt x="0" y="178731"/>
                  </a:cubicBezTo>
                  <a:cubicBezTo>
                    <a:pt x="1910" y="120405"/>
                    <a:pt x="-5291" y="72392"/>
                    <a:pt x="0" y="59577"/>
                  </a:cubicBezTo>
                  <a:close/>
                </a:path>
                <a:path w="460207" h="238308" stroke="0" extrusionOk="0">
                  <a:moveTo>
                    <a:pt x="0" y="59577"/>
                  </a:moveTo>
                  <a:cubicBezTo>
                    <a:pt x="59792" y="41648"/>
                    <a:pt x="173831" y="58280"/>
                    <a:pt x="341053" y="59577"/>
                  </a:cubicBezTo>
                  <a:cubicBezTo>
                    <a:pt x="345918" y="47500"/>
                    <a:pt x="345319" y="15264"/>
                    <a:pt x="341053" y="0"/>
                  </a:cubicBezTo>
                  <a:cubicBezTo>
                    <a:pt x="356222" y="14805"/>
                    <a:pt x="424882" y="80567"/>
                    <a:pt x="460207" y="119154"/>
                  </a:cubicBezTo>
                  <a:cubicBezTo>
                    <a:pt x="394885" y="163122"/>
                    <a:pt x="360887" y="218460"/>
                    <a:pt x="341053" y="238308"/>
                  </a:cubicBezTo>
                  <a:cubicBezTo>
                    <a:pt x="346151" y="222972"/>
                    <a:pt x="344674" y="201444"/>
                    <a:pt x="341053" y="178731"/>
                  </a:cubicBezTo>
                  <a:cubicBezTo>
                    <a:pt x="194839" y="180322"/>
                    <a:pt x="66546" y="204311"/>
                    <a:pt x="0" y="178731"/>
                  </a:cubicBezTo>
                  <a:cubicBezTo>
                    <a:pt x="-7323" y="131862"/>
                    <a:pt x="-8726" y="9803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363887920">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右箭头 21">
              <a:extLst>
                <a:ext uri="{FF2B5EF4-FFF2-40B4-BE49-F238E27FC236}">
                  <a16:creationId xmlns:a16="http://schemas.microsoft.com/office/drawing/2014/main" id="{7F7D15D0-F1CD-E345-9616-1AF6E92B3E11}"/>
                </a:ext>
              </a:extLst>
            </p:cNvPr>
            <p:cNvSpPr/>
            <p:nvPr/>
          </p:nvSpPr>
          <p:spPr>
            <a:xfrm>
              <a:off x="9544831" y="3760446"/>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59966" y="44776"/>
                    <a:pt x="217455" y="72697"/>
                    <a:pt x="341053" y="59577"/>
                  </a:cubicBezTo>
                  <a:cubicBezTo>
                    <a:pt x="338649" y="44676"/>
                    <a:pt x="336993" y="13043"/>
                    <a:pt x="341053" y="0"/>
                  </a:cubicBezTo>
                  <a:cubicBezTo>
                    <a:pt x="368682" y="30041"/>
                    <a:pt x="427644" y="72184"/>
                    <a:pt x="460207" y="119154"/>
                  </a:cubicBezTo>
                  <a:cubicBezTo>
                    <a:pt x="400010" y="161757"/>
                    <a:pt x="377576" y="185317"/>
                    <a:pt x="341053" y="238308"/>
                  </a:cubicBezTo>
                  <a:cubicBezTo>
                    <a:pt x="338659" y="223441"/>
                    <a:pt x="341714" y="201057"/>
                    <a:pt x="341053" y="178731"/>
                  </a:cubicBezTo>
                  <a:cubicBezTo>
                    <a:pt x="299447" y="173025"/>
                    <a:pt x="44639" y="208883"/>
                    <a:pt x="0" y="178731"/>
                  </a:cubicBezTo>
                  <a:cubicBezTo>
                    <a:pt x="-7958" y="153867"/>
                    <a:pt x="-3077" y="86916"/>
                    <a:pt x="0" y="59577"/>
                  </a:cubicBezTo>
                  <a:close/>
                </a:path>
                <a:path w="460207" h="238308" stroke="0" extrusionOk="0">
                  <a:moveTo>
                    <a:pt x="0" y="59577"/>
                  </a:moveTo>
                  <a:cubicBezTo>
                    <a:pt x="117573" y="32829"/>
                    <a:pt x="192834" y="71937"/>
                    <a:pt x="341053" y="59577"/>
                  </a:cubicBezTo>
                  <a:cubicBezTo>
                    <a:pt x="345244" y="43074"/>
                    <a:pt x="342208" y="11325"/>
                    <a:pt x="341053" y="0"/>
                  </a:cubicBezTo>
                  <a:cubicBezTo>
                    <a:pt x="388393" y="62227"/>
                    <a:pt x="444855" y="100409"/>
                    <a:pt x="460207" y="119154"/>
                  </a:cubicBezTo>
                  <a:cubicBezTo>
                    <a:pt x="434267" y="145248"/>
                    <a:pt x="375359" y="197430"/>
                    <a:pt x="341053" y="238308"/>
                  </a:cubicBezTo>
                  <a:cubicBezTo>
                    <a:pt x="345413" y="223884"/>
                    <a:pt x="345977" y="208196"/>
                    <a:pt x="341053" y="178731"/>
                  </a:cubicBezTo>
                  <a:cubicBezTo>
                    <a:pt x="239358" y="182989"/>
                    <a:pt x="64179" y="172174"/>
                    <a:pt x="0" y="178731"/>
                  </a:cubicBezTo>
                  <a:cubicBezTo>
                    <a:pt x="5294" y="135521"/>
                    <a:pt x="4949" y="9214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6C8CDA46-416C-4342-84E8-5314BD3FC0FE}"/>
                </a:ext>
              </a:extLst>
            </p:cNvPr>
            <p:cNvSpPr txBox="1"/>
            <p:nvPr/>
          </p:nvSpPr>
          <p:spPr>
            <a:xfrm>
              <a:off x="10521678" y="4279839"/>
              <a:ext cx="870751"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Server</a:t>
              </a:r>
              <a:endParaRPr kumimoji="1" lang="zh-CN" altLang="en-US" sz="2000" b="1"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54B7A5F5-0D0A-E44F-8608-228B0308415E}"/>
                </a:ext>
              </a:extLst>
            </p:cNvPr>
            <p:cNvSpPr txBox="1"/>
            <p:nvPr/>
          </p:nvSpPr>
          <p:spPr>
            <a:xfrm>
              <a:off x="4306556" y="2397434"/>
              <a:ext cx="184730" cy="276999"/>
            </a:xfrm>
            <a:prstGeom prst="rect">
              <a:avLst/>
            </a:prstGeom>
            <a:noFill/>
          </p:spPr>
          <p:txBody>
            <a:bodyPr wrap="none" rtlCol="0">
              <a:spAutoFit/>
            </a:bodyPr>
            <a:lstStyle/>
            <a:p>
              <a:endParaRPr kumimoji="1" lang="en-US" altLang="zh-CN" sz="1200" b="1" dirty="0">
                <a:solidFill>
                  <a:srgbClr val="FF0000"/>
                </a:solidFill>
                <a:latin typeface="Calibri" panose="020F0502020204030204" pitchFamily="34" charset="0"/>
                <a:cs typeface="Calibri" panose="020F0502020204030204" pitchFamily="34" charset="0"/>
              </a:endParaRPr>
            </a:p>
          </p:txBody>
        </p:sp>
      </p:grpSp>
      <p:sp>
        <p:nvSpPr>
          <p:cNvPr id="39" name="灯片编号占位符 7">
            <a:extLst>
              <a:ext uri="{FF2B5EF4-FFF2-40B4-BE49-F238E27FC236}">
                <a16:creationId xmlns:a16="http://schemas.microsoft.com/office/drawing/2014/main" id="{C37DF139-495D-6D4A-A009-A9E7F7C7FA0F}"/>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6</a:t>
            </a:fld>
            <a:endParaRPr lang="zh-CN" altLang="en-US"/>
          </a:p>
        </p:txBody>
      </p:sp>
    </p:spTree>
    <p:extLst>
      <p:ext uri="{BB962C8B-B14F-4D97-AF65-F5344CB8AC3E}">
        <p14:creationId xmlns:p14="http://schemas.microsoft.com/office/powerpoint/2010/main" val="1696945706"/>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4C67C6-13B1-1849-8A59-734CF6CA09E5}"/>
              </a:ext>
            </a:extLst>
          </p:cNvPr>
          <p:cNvSpPr>
            <a:spLocks noGrp="1"/>
          </p:cNvSpPr>
          <p:nvPr>
            <p:ph type="title"/>
          </p:nvPr>
        </p:nvSpPr>
        <p:spPr>
          <a:xfrm>
            <a:off x="838200" y="331671"/>
            <a:ext cx="10515600" cy="1325563"/>
          </a:xfrm>
        </p:spPr>
        <p:txBody>
          <a:bodyPr/>
          <a:lstStyle/>
          <a:p>
            <a:r>
              <a:rPr kumimoji="1" lang="en-US" altLang="zh-CN" dirty="0"/>
              <a:t>Future Work</a:t>
            </a:r>
            <a:endParaRPr kumimoji="1" lang="zh-CN" altLang="en-US" dirty="0"/>
          </a:p>
        </p:txBody>
      </p:sp>
      <p:sp>
        <p:nvSpPr>
          <p:cNvPr id="3" name="内容占位符 2">
            <a:extLst>
              <a:ext uri="{FF2B5EF4-FFF2-40B4-BE49-F238E27FC236}">
                <a16:creationId xmlns:a16="http://schemas.microsoft.com/office/drawing/2014/main" id="{8221BA58-5092-2345-82C1-9923C7A89655}"/>
              </a:ext>
            </a:extLst>
          </p:cNvPr>
          <p:cNvSpPr>
            <a:spLocks noGrp="1"/>
          </p:cNvSpPr>
          <p:nvPr>
            <p:ph idx="1"/>
          </p:nvPr>
        </p:nvSpPr>
        <p:spPr/>
        <p:txBody>
          <a:bodyPr>
            <a:normAutofit/>
          </a:bodyPr>
          <a:lstStyle/>
          <a:p>
            <a:r>
              <a:rPr kumimoji="1" lang="en-US" altLang="zh-CN" sz="2800" dirty="0">
                <a:latin typeface="Trattatello" panose="020F0403020200020303" pitchFamily="34" charset="0"/>
              </a:rPr>
              <a:t>Domain specific analysis allows us to go beyond traditional general purpose program analysis</a:t>
            </a:r>
          </a:p>
          <a:p>
            <a:pPr lvl="1"/>
            <a:r>
              <a:rPr kumimoji="1" lang="en-US" altLang="zh-CN" sz="2800" dirty="0">
                <a:latin typeface="Trattatello" panose="020F0403020200020303" pitchFamily="34" charset="0"/>
              </a:rPr>
              <a:t>Enable us to check the much richer domain specific properties</a:t>
            </a:r>
          </a:p>
          <a:p>
            <a:pPr lvl="2"/>
            <a:r>
              <a:rPr kumimoji="1" lang="en-US" altLang="zh-CN" sz="2800" dirty="0">
                <a:latin typeface="Trattatello" panose="020F0403020200020303" pitchFamily="34" charset="0"/>
              </a:rPr>
              <a:t>Smart contract bug finding (e.g., </a:t>
            </a:r>
            <a:r>
              <a:rPr kumimoji="1" lang="en-US" altLang="zh-CN" sz="2800" dirty="0">
                <a:solidFill>
                  <a:srgbClr val="FF0000"/>
                </a:solidFill>
                <a:latin typeface="Trattatello" panose="020F0403020200020303" pitchFamily="34" charset="0"/>
              </a:rPr>
              <a:t>the team has &gt;$300k bounty</a:t>
            </a:r>
            <a:r>
              <a:rPr kumimoji="1" lang="en-US" altLang="zh-CN" sz="2800" dirty="0">
                <a:latin typeface="Trattatello" panose="020F0403020200020303" pitchFamily="34" charset="0"/>
              </a:rPr>
              <a:t>)</a:t>
            </a:r>
          </a:p>
          <a:p>
            <a:pPr lvl="2"/>
            <a:r>
              <a:rPr kumimoji="1" lang="en-US" altLang="zh-CN" sz="2800" dirty="0">
                <a:latin typeface="Trattatello" panose="020F0403020200020303" pitchFamily="34" charset="0"/>
              </a:rPr>
              <a:t>Robotic vehicle modeling</a:t>
            </a:r>
          </a:p>
          <a:p>
            <a:pPr lvl="1"/>
            <a:endParaRPr kumimoji="1" lang="en-US" altLang="zh-CN" sz="2800" dirty="0">
              <a:latin typeface="Trattatello" panose="020F0403020200020303" pitchFamily="34" charset="0"/>
            </a:endParaRPr>
          </a:p>
          <a:p>
            <a:r>
              <a:rPr kumimoji="1" lang="en-US" altLang="zh-CN" sz="2800" dirty="0">
                <a:latin typeface="Trattatello" panose="020F0403020200020303" pitchFamily="34" charset="0"/>
                <a:cs typeface="Times New Roman" panose="02020603050405020304" pitchFamily="18" charset="0"/>
              </a:rPr>
              <a:t>Domain specific analysis requires domain specific models, and lifting is the way to go!</a:t>
            </a:r>
          </a:p>
          <a:p>
            <a:pPr lvl="1"/>
            <a:r>
              <a:rPr kumimoji="1" lang="en-US" altLang="zh-CN" sz="2800" dirty="0">
                <a:latin typeface="Trattatello" panose="020F0403020200020303" pitchFamily="34" charset="0"/>
                <a:cs typeface="Times New Roman" panose="02020603050405020304" pitchFamily="18" charset="0"/>
              </a:rPr>
              <a:t>E.g., LLM based lifting</a:t>
            </a:r>
            <a:endParaRPr kumimoji="1" lang="en-US" altLang="zh-C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194105"/>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FAA69C-B5A2-E148-8097-5E436A663E46}"/>
              </a:ext>
            </a:extLst>
          </p:cNvPr>
          <p:cNvSpPr>
            <a:spLocks noGrp="1"/>
          </p:cNvSpPr>
          <p:nvPr>
            <p:ph type="title"/>
          </p:nvPr>
        </p:nvSpPr>
        <p:spPr>
          <a:xfrm>
            <a:off x="1205946" y="2263500"/>
            <a:ext cx="10515600" cy="1325563"/>
          </a:xfrm>
        </p:spPr>
        <p:txBody>
          <a:bodyPr/>
          <a:lstStyle/>
          <a:p>
            <a:r>
              <a:rPr kumimoji="1" lang="en-US" altLang="zh-CN" b="1" dirty="0"/>
              <a:t>THANKS FOR YOUR TIME!</a:t>
            </a:r>
            <a:endParaRPr kumimoji="1" lang="zh-CN" altLang="en-US" b="1" dirty="0"/>
          </a:p>
        </p:txBody>
      </p:sp>
      <p:pic>
        <p:nvPicPr>
          <p:cNvPr id="7" name="图片 6" descr="QR 代码&#10;&#10;描述已自动生成">
            <a:extLst>
              <a:ext uri="{FF2B5EF4-FFF2-40B4-BE49-F238E27FC236}">
                <a16:creationId xmlns:a16="http://schemas.microsoft.com/office/drawing/2014/main" id="{B1B09E4B-6BCF-7F4D-BEFE-6BA998B0C4DD}"/>
              </a:ext>
            </a:extLst>
          </p:cNvPr>
          <p:cNvPicPr>
            <a:picLocks noChangeAspect="1"/>
          </p:cNvPicPr>
          <p:nvPr/>
        </p:nvPicPr>
        <p:blipFill>
          <a:blip r:embed="rId3"/>
          <a:stretch>
            <a:fillRect/>
          </a:stretch>
        </p:blipFill>
        <p:spPr>
          <a:xfrm>
            <a:off x="1288036" y="4235104"/>
            <a:ext cx="1718916" cy="1718916"/>
          </a:xfrm>
          <a:prstGeom prst="rect">
            <a:avLst/>
          </a:prstGeom>
        </p:spPr>
      </p:pic>
      <p:sp>
        <p:nvSpPr>
          <p:cNvPr id="8" name="文本框 7">
            <a:extLst>
              <a:ext uri="{FF2B5EF4-FFF2-40B4-BE49-F238E27FC236}">
                <a16:creationId xmlns:a16="http://schemas.microsoft.com/office/drawing/2014/main" id="{B80DACE3-887D-7F4A-929D-A1FBCEA4A58E}"/>
              </a:ext>
            </a:extLst>
          </p:cNvPr>
          <p:cNvSpPr txBox="1"/>
          <p:nvPr/>
        </p:nvSpPr>
        <p:spPr>
          <a:xfrm>
            <a:off x="3140764" y="5218237"/>
            <a:ext cx="4402167" cy="646331"/>
          </a:xfrm>
          <a:prstGeom prst="rect">
            <a:avLst/>
          </a:prstGeom>
          <a:noFill/>
        </p:spPr>
        <p:txBody>
          <a:bodyPr wrap="none" rtlCol="0">
            <a:spAutoFit/>
          </a:bodyPr>
          <a:lstStyle/>
          <a:p>
            <a:r>
              <a:rPr kumimoji="1" lang="en-US" altLang="zh-CN" dirty="0">
                <a:latin typeface="Trattatello" panose="020F0403020200020303" pitchFamily="34" charset="0"/>
              </a:rPr>
              <a:t>Our system</a:t>
            </a:r>
            <a:r>
              <a:rPr kumimoji="1" lang="en-US" altLang="zh-CN" dirty="0"/>
              <a:t> is publicly available on GitHub. </a:t>
            </a:r>
          </a:p>
          <a:p>
            <a:pPr marL="0" indent="0">
              <a:buNone/>
            </a:pPr>
            <a:r>
              <a:rPr kumimoji="1" lang="en-US" altLang="zh-CN" dirty="0"/>
              <a:t>Issues and pull requests are welcome.</a:t>
            </a:r>
            <a:endParaRPr kumimoji="1" lang="zh-CN" altLang="en-US" dirty="0"/>
          </a:p>
        </p:txBody>
      </p:sp>
      <p:sp>
        <p:nvSpPr>
          <p:cNvPr id="4" name="Rectangle 3">
            <a:extLst>
              <a:ext uri="{FF2B5EF4-FFF2-40B4-BE49-F238E27FC236}">
                <a16:creationId xmlns:a16="http://schemas.microsoft.com/office/drawing/2014/main" id="{076F47B4-0E77-4D80-AED7-2D096DD0CE82}"/>
              </a:ext>
            </a:extLst>
          </p:cNvPr>
          <p:cNvSpPr/>
          <p:nvPr/>
        </p:nvSpPr>
        <p:spPr>
          <a:xfrm>
            <a:off x="628184" y="186154"/>
            <a:ext cx="10515599" cy="923330"/>
          </a:xfrm>
          <a:prstGeom prst="rect">
            <a:avLst/>
          </a:prstGeom>
        </p:spPr>
        <p:txBody>
          <a:bodyPr wrap="square">
            <a:spAutoFit/>
          </a:bodyPr>
          <a:lstStyle/>
          <a:p>
            <a:r>
              <a:rPr lang="en-US" b="1" dirty="0"/>
              <a:t>(CCS’23)</a:t>
            </a:r>
            <a:r>
              <a:rPr lang="en-US" dirty="0"/>
              <a:t> Lifting Network Protocol Implementation to Precise Format Specification with Security Applications, Qingkai Shi, Junyang Shao, Yapeng Ye, Mingwei Zheng, Xiangyu Zhang. The ACM Conference on Computer and Communications Security (CCS '23)</a:t>
            </a:r>
          </a:p>
        </p:txBody>
      </p:sp>
      <p:sp>
        <p:nvSpPr>
          <p:cNvPr id="5" name="Rectangle 4">
            <a:extLst>
              <a:ext uri="{FF2B5EF4-FFF2-40B4-BE49-F238E27FC236}">
                <a16:creationId xmlns:a16="http://schemas.microsoft.com/office/drawing/2014/main" id="{E59B8516-12B6-42D1-BDFD-CFF6D42CCFC4}"/>
              </a:ext>
            </a:extLst>
          </p:cNvPr>
          <p:cNvSpPr/>
          <p:nvPr/>
        </p:nvSpPr>
        <p:spPr>
          <a:xfrm>
            <a:off x="628183" y="1429485"/>
            <a:ext cx="10515599" cy="923330"/>
          </a:xfrm>
          <a:prstGeom prst="rect">
            <a:avLst/>
          </a:prstGeom>
        </p:spPr>
        <p:txBody>
          <a:bodyPr wrap="square">
            <a:spAutoFit/>
          </a:bodyPr>
          <a:lstStyle/>
          <a:p>
            <a:r>
              <a:rPr lang="en-US" b="1" dirty="0"/>
              <a:t>(OOPSLA’24)</a:t>
            </a:r>
            <a:r>
              <a:rPr lang="en-US" dirty="0"/>
              <a:t> </a:t>
            </a:r>
            <a:r>
              <a:rPr lang="en-US" dirty="0" err="1"/>
              <a:t>ParDiff</a:t>
            </a:r>
            <a:r>
              <a:rPr lang="en-US" dirty="0"/>
              <a:t>: Practical Static Differential Analysis of Network Protocol </a:t>
            </a:r>
            <a:r>
              <a:rPr lang="en-US" dirty="0" err="1"/>
              <a:t>ParsersMingwei</a:t>
            </a:r>
            <a:r>
              <a:rPr lang="en-US" dirty="0"/>
              <a:t> Zheng, Qingkai Shi, Xuwei Liu, Xiangzhe Xu, Le Yu, </a:t>
            </a:r>
            <a:r>
              <a:rPr lang="en-US" dirty="0" err="1"/>
              <a:t>Congyu</a:t>
            </a:r>
            <a:r>
              <a:rPr lang="en-US" dirty="0"/>
              <a:t> Liu, Guannan Wei, Xiangyu Zhang. Proceedings of the ACM on Programming Languages (OOPSLA '24)</a:t>
            </a:r>
          </a:p>
        </p:txBody>
      </p:sp>
    </p:spTree>
    <p:extLst>
      <p:ext uri="{BB962C8B-B14F-4D97-AF65-F5344CB8AC3E}">
        <p14:creationId xmlns:p14="http://schemas.microsoft.com/office/powerpoint/2010/main" val="3613549026"/>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p:txBody>
          <a:bodyPr/>
          <a:lstStyle/>
          <a:p>
            <a:r>
              <a:rPr kumimoji="1" lang="en-US" altLang="zh-CN" dirty="0"/>
              <a:t>Application I: Network Traffic Auditing</a:t>
            </a:r>
            <a:endParaRPr kumimoji="1" lang="zh-CN" altLang="en-US" dirty="0"/>
          </a:p>
        </p:txBody>
      </p:sp>
      <p:grpSp>
        <p:nvGrpSpPr>
          <p:cNvPr id="37" name="组合 36">
            <a:extLst>
              <a:ext uri="{FF2B5EF4-FFF2-40B4-BE49-F238E27FC236}">
                <a16:creationId xmlns:a16="http://schemas.microsoft.com/office/drawing/2014/main" id="{5CC31C9F-C814-7E4F-A1C5-6CDFE8E6B197}"/>
              </a:ext>
            </a:extLst>
          </p:cNvPr>
          <p:cNvGrpSpPr/>
          <p:nvPr/>
        </p:nvGrpSpPr>
        <p:grpSpPr>
          <a:xfrm>
            <a:off x="825675" y="1584714"/>
            <a:ext cx="10026551" cy="4434637"/>
            <a:chOff x="1440532" y="1729679"/>
            <a:chExt cx="10026551" cy="4434637"/>
          </a:xfrm>
        </p:grpSpPr>
        <p:grpSp>
          <p:nvGrpSpPr>
            <p:cNvPr id="9" name="组合 8">
              <a:extLst>
                <a:ext uri="{FF2B5EF4-FFF2-40B4-BE49-F238E27FC236}">
                  <a16:creationId xmlns:a16="http://schemas.microsoft.com/office/drawing/2014/main" id="{7B2FBFBA-31BC-3D47-8FC4-5A282820B8AA}"/>
                </a:ext>
              </a:extLst>
            </p:cNvPr>
            <p:cNvGrpSpPr/>
            <p:nvPr/>
          </p:nvGrpSpPr>
          <p:grpSpPr>
            <a:xfrm>
              <a:off x="1440532" y="3248910"/>
              <a:ext cx="1516761" cy="1431041"/>
              <a:chOff x="1674864" y="2608384"/>
              <a:chExt cx="1086601" cy="1025191"/>
            </a:xfrm>
          </p:grpSpPr>
          <p:pic>
            <p:nvPicPr>
              <p:cNvPr id="34" name="图形 33" descr="居家办公 Wi-Fi 纯色填充">
                <a:extLst>
                  <a:ext uri="{FF2B5EF4-FFF2-40B4-BE49-F238E27FC236}">
                    <a16:creationId xmlns:a16="http://schemas.microsoft.com/office/drawing/2014/main" id="{061D08C4-C26E-6D4A-8955-9F75D232C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077" y="2608384"/>
                <a:ext cx="738554" cy="738554"/>
              </a:xfrm>
              <a:prstGeom prst="rect">
                <a:avLst/>
              </a:prstGeom>
            </p:spPr>
          </p:pic>
          <p:sp>
            <p:nvSpPr>
              <p:cNvPr id="35" name="文本框 34">
                <a:extLst>
                  <a:ext uri="{FF2B5EF4-FFF2-40B4-BE49-F238E27FC236}">
                    <a16:creationId xmlns:a16="http://schemas.microsoft.com/office/drawing/2014/main" id="{E9EFCFD7-9F96-7147-B5C6-B44D07207B41}"/>
                  </a:ext>
                </a:extLst>
              </p:cNvPr>
              <p:cNvSpPr txBox="1"/>
              <p:nvPr/>
            </p:nvSpPr>
            <p:spPr>
              <a:xfrm>
                <a:off x="1674864" y="3346938"/>
                <a:ext cx="1086601" cy="286637"/>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Smart Home</a:t>
                </a:r>
                <a:endParaRPr kumimoji="1" lang="zh-CN" altLang="en-US" sz="2000" b="1" dirty="0">
                  <a:latin typeface="Calibri" panose="020F0502020204030204" pitchFamily="34" charset="0"/>
                  <a:cs typeface="Calibri" panose="020F0502020204030204" pitchFamily="34" charset="0"/>
                </a:endParaRPr>
              </a:p>
            </p:txBody>
          </p:sp>
        </p:grpSp>
        <p:pic>
          <p:nvPicPr>
            <p:cNvPr id="10" name="图形 9" descr="Internet 轮廓">
              <a:extLst>
                <a:ext uri="{FF2B5EF4-FFF2-40B4-BE49-F238E27FC236}">
                  <a16:creationId xmlns:a16="http://schemas.microsoft.com/office/drawing/2014/main" id="{8A99BFB3-BD19-AD47-9222-82802CA40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5356" y="3248910"/>
              <a:ext cx="753773" cy="753774"/>
            </a:xfrm>
            <a:prstGeom prst="rect">
              <a:avLst/>
            </a:prstGeom>
          </p:spPr>
        </p:pic>
        <p:pic>
          <p:nvPicPr>
            <p:cNvPr id="11" name="图形 10" descr="指纹 轮廓">
              <a:extLst>
                <a:ext uri="{FF2B5EF4-FFF2-40B4-BE49-F238E27FC236}">
                  <a16:creationId xmlns:a16="http://schemas.microsoft.com/office/drawing/2014/main" id="{BB6378B0-A864-B544-9CBB-D8C158641C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5356" y="4151031"/>
              <a:ext cx="753773" cy="753774"/>
            </a:xfrm>
            <a:prstGeom prst="rect">
              <a:avLst/>
            </a:prstGeom>
          </p:spPr>
        </p:pic>
        <p:pic>
          <p:nvPicPr>
            <p:cNvPr id="12" name="图形 11" descr="灯泡和齿轮 轮廓">
              <a:extLst>
                <a:ext uri="{FF2B5EF4-FFF2-40B4-BE49-F238E27FC236}">
                  <a16:creationId xmlns:a16="http://schemas.microsoft.com/office/drawing/2014/main" id="{2E68B518-A8B1-854D-ACBF-F799B333D4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5729" y="4764683"/>
              <a:ext cx="753773" cy="753774"/>
            </a:xfrm>
            <a:prstGeom prst="rect">
              <a:avLst/>
            </a:prstGeom>
          </p:spPr>
        </p:pic>
        <p:pic>
          <p:nvPicPr>
            <p:cNvPr id="13" name="图形 12" descr="洗衣机 轮廓">
              <a:extLst>
                <a:ext uri="{FF2B5EF4-FFF2-40B4-BE49-F238E27FC236}">
                  <a16:creationId xmlns:a16="http://schemas.microsoft.com/office/drawing/2014/main" id="{18E1EE41-CEC2-DA4F-8B42-E5E7257008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5804" y="5172192"/>
              <a:ext cx="753773" cy="753774"/>
            </a:xfrm>
            <a:prstGeom prst="rect">
              <a:avLst/>
            </a:prstGeom>
          </p:spPr>
        </p:pic>
        <p:pic>
          <p:nvPicPr>
            <p:cNvPr id="14" name="图形 13" descr="手表 轮廓">
              <a:extLst>
                <a:ext uri="{FF2B5EF4-FFF2-40B4-BE49-F238E27FC236}">
                  <a16:creationId xmlns:a16="http://schemas.microsoft.com/office/drawing/2014/main" id="{C5BFB770-2DF1-6F4F-8618-3145264D12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85804" y="2044053"/>
              <a:ext cx="753773" cy="753774"/>
            </a:xfrm>
            <a:prstGeom prst="rect">
              <a:avLst/>
            </a:prstGeom>
          </p:spPr>
        </p:pic>
        <p:pic>
          <p:nvPicPr>
            <p:cNvPr id="15" name="图形 14" descr="Web 摄像头 轮廓">
              <a:extLst>
                <a:ext uri="{FF2B5EF4-FFF2-40B4-BE49-F238E27FC236}">
                  <a16:creationId xmlns:a16="http://schemas.microsoft.com/office/drawing/2014/main" id="{84990D85-FAD7-8743-A87D-E4680B201D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5729" y="2338884"/>
              <a:ext cx="753773" cy="753774"/>
            </a:xfrm>
            <a:prstGeom prst="rect">
              <a:avLst/>
            </a:prstGeom>
          </p:spPr>
        </p:pic>
        <p:pic>
          <p:nvPicPr>
            <p:cNvPr id="16" name="图形 15" descr="无线路由器 纯色填充">
              <a:extLst>
                <a:ext uri="{FF2B5EF4-FFF2-40B4-BE49-F238E27FC236}">
                  <a16:creationId xmlns:a16="http://schemas.microsoft.com/office/drawing/2014/main" id="{0509FF7C-6AF9-A14A-9680-A6B7CC94C1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81480" y="3344474"/>
              <a:ext cx="1033549" cy="1033549"/>
            </a:xfrm>
            <a:prstGeom prst="rect">
              <a:avLst/>
            </a:prstGeom>
          </p:spPr>
        </p:pic>
        <p:sp>
          <p:nvSpPr>
            <p:cNvPr id="17" name="任意形状 16">
              <a:extLst>
                <a:ext uri="{FF2B5EF4-FFF2-40B4-BE49-F238E27FC236}">
                  <a16:creationId xmlns:a16="http://schemas.microsoft.com/office/drawing/2014/main" id="{B9E6F88F-9EE5-6546-9BD7-A55CAB9F3C80}"/>
                </a:ext>
              </a:extLst>
            </p:cNvPr>
            <p:cNvSpPr/>
            <p:nvPr/>
          </p:nvSpPr>
          <p:spPr>
            <a:xfrm>
              <a:off x="2203601" y="1729679"/>
              <a:ext cx="2390704" cy="4434637"/>
            </a:xfrm>
            <a:custGeom>
              <a:avLst/>
              <a:gdLst>
                <a:gd name="connsiteX0" fmla="*/ 0 w 2390704"/>
                <a:gd name="connsiteY0" fmla="*/ 0 h 4434637"/>
                <a:gd name="connsiteX1" fmla="*/ 1685487 w 2390704"/>
                <a:gd name="connsiteY1" fmla="*/ 687286 h 4434637"/>
                <a:gd name="connsiteX2" fmla="*/ 2389139 w 2390704"/>
                <a:gd name="connsiteY2" fmla="*/ 2225499 h 4434637"/>
                <a:gd name="connsiteX3" fmla="*/ 1521848 w 2390704"/>
                <a:gd name="connsiteY3" fmla="*/ 3845533 h 4434637"/>
                <a:gd name="connsiteX4" fmla="*/ 49091 w 2390704"/>
                <a:gd name="connsiteY4" fmla="*/ 4434637 h 443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04" h="4434637" extrusionOk="0">
                  <a:moveTo>
                    <a:pt x="0" y="0"/>
                  </a:moveTo>
                  <a:cubicBezTo>
                    <a:pt x="628170" y="148637"/>
                    <a:pt x="1213233" y="344167"/>
                    <a:pt x="1685487" y="687286"/>
                  </a:cubicBezTo>
                  <a:cubicBezTo>
                    <a:pt x="2102630" y="1062193"/>
                    <a:pt x="2368296" y="1700655"/>
                    <a:pt x="2389139" y="2225499"/>
                  </a:cubicBezTo>
                  <a:cubicBezTo>
                    <a:pt x="2285666" y="2826287"/>
                    <a:pt x="1904390" y="3518609"/>
                    <a:pt x="1521848" y="3845533"/>
                  </a:cubicBezTo>
                  <a:cubicBezTo>
                    <a:pt x="1065894" y="4177641"/>
                    <a:pt x="501030" y="4364014"/>
                    <a:pt x="49091" y="4434637"/>
                  </a:cubicBezTo>
                </a:path>
              </a:pathLst>
            </a:custGeom>
            <a:noFill/>
            <a:ln>
              <a:solidFill>
                <a:schemeClr val="tx1"/>
              </a:solidFill>
              <a:extLst>
                <a:ext uri="{C807C97D-BFC1-408E-A445-0C87EB9F89A2}">
                  <ask:lineSketchStyleProps xmlns="" xmlns:ask="http://schemas.microsoft.com/office/drawing/2018/sketchyshapes" sd="1219033472">
                    <a:custGeom>
                      <a:avLst/>
                      <a:gdLst>
                        <a:gd name="connsiteX0" fmla="*/ 0 w 1712690"/>
                        <a:gd name="connsiteY0" fmla="*/ 0 h 3176954"/>
                        <a:gd name="connsiteX1" fmla="*/ 1207476 w 1712690"/>
                        <a:gd name="connsiteY1" fmla="*/ 492369 h 3176954"/>
                        <a:gd name="connsiteX2" fmla="*/ 1711569 w 1712690"/>
                        <a:gd name="connsiteY2" fmla="*/ 1594338 h 3176954"/>
                        <a:gd name="connsiteX3" fmla="*/ 1090246 w 1712690"/>
                        <a:gd name="connsiteY3" fmla="*/ 2754923 h 3176954"/>
                        <a:gd name="connsiteX4" fmla="*/ 35169 w 1712690"/>
                        <a:gd name="connsiteY4" fmla="*/ 3176954 h 317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90" h="3176954">
                          <a:moveTo>
                            <a:pt x="0" y="0"/>
                          </a:moveTo>
                          <a:cubicBezTo>
                            <a:pt x="461107" y="113323"/>
                            <a:pt x="922215" y="226646"/>
                            <a:pt x="1207476" y="492369"/>
                          </a:cubicBezTo>
                          <a:cubicBezTo>
                            <a:pt x="1492737" y="758092"/>
                            <a:pt x="1731107" y="1217246"/>
                            <a:pt x="1711569" y="1594338"/>
                          </a:cubicBezTo>
                          <a:cubicBezTo>
                            <a:pt x="1692031" y="1971430"/>
                            <a:pt x="1369646" y="2491154"/>
                            <a:pt x="1090246" y="2754923"/>
                          </a:cubicBezTo>
                          <a:cubicBezTo>
                            <a:pt x="810846" y="3018692"/>
                            <a:pt x="293077" y="3094893"/>
                            <a:pt x="35169" y="317695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右箭头 17">
              <a:extLst>
                <a:ext uri="{FF2B5EF4-FFF2-40B4-BE49-F238E27FC236}">
                  <a16:creationId xmlns:a16="http://schemas.microsoft.com/office/drawing/2014/main" id="{2448C58F-026D-354C-B912-1C2A9C2E9C18}"/>
                </a:ext>
              </a:extLst>
            </p:cNvPr>
            <p:cNvSpPr/>
            <p:nvPr/>
          </p:nvSpPr>
          <p:spPr>
            <a:xfrm>
              <a:off x="4869859" y="3764375"/>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44341" y="63241"/>
                    <a:pt x="217324" y="79818"/>
                    <a:pt x="341053" y="59577"/>
                  </a:cubicBezTo>
                  <a:cubicBezTo>
                    <a:pt x="339024" y="38913"/>
                    <a:pt x="343772" y="28384"/>
                    <a:pt x="341053" y="0"/>
                  </a:cubicBezTo>
                  <a:cubicBezTo>
                    <a:pt x="391101" y="67889"/>
                    <a:pt x="434185" y="106499"/>
                    <a:pt x="460207" y="119154"/>
                  </a:cubicBezTo>
                  <a:cubicBezTo>
                    <a:pt x="412402" y="161839"/>
                    <a:pt x="378721" y="192938"/>
                    <a:pt x="341053" y="238308"/>
                  </a:cubicBezTo>
                  <a:cubicBezTo>
                    <a:pt x="336749" y="209193"/>
                    <a:pt x="345045" y="194693"/>
                    <a:pt x="341053" y="178731"/>
                  </a:cubicBezTo>
                  <a:cubicBezTo>
                    <a:pt x="250667" y="201096"/>
                    <a:pt x="64002" y="187499"/>
                    <a:pt x="0" y="178731"/>
                  </a:cubicBezTo>
                  <a:cubicBezTo>
                    <a:pt x="9441" y="123541"/>
                    <a:pt x="-2392" y="73214"/>
                    <a:pt x="0" y="59577"/>
                  </a:cubicBezTo>
                  <a:close/>
                </a:path>
                <a:path w="460207" h="238308" stroke="0" extrusionOk="0">
                  <a:moveTo>
                    <a:pt x="0" y="59577"/>
                  </a:moveTo>
                  <a:cubicBezTo>
                    <a:pt x="127260" y="35127"/>
                    <a:pt x="223065" y="85230"/>
                    <a:pt x="341053" y="59577"/>
                  </a:cubicBezTo>
                  <a:cubicBezTo>
                    <a:pt x="335981" y="30028"/>
                    <a:pt x="341919" y="15303"/>
                    <a:pt x="341053" y="0"/>
                  </a:cubicBezTo>
                  <a:cubicBezTo>
                    <a:pt x="384907" y="62506"/>
                    <a:pt x="450904" y="88855"/>
                    <a:pt x="460207" y="119154"/>
                  </a:cubicBezTo>
                  <a:cubicBezTo>
                    <a:pt x="428067" y="154258"/>
                    <a:pt x="372596" y="200423"/>
                    <a:pt x="341053" y="238308"/>
                  </a:cubicBezTo>
                  <a:cubicBezTo>
                    <a:pt x="344958" y="230676"/>
                    <a:pt x="341445" y="201246"/>
                    <a:pt x="341053" y="178731"/>
                  </a:cubicBezTo>
                  <a:cubicBezTo>
                    <a:pt x="217378" y="158087"/>
                    <a:pt x="112861" y="205853"/>
                    <a:pt x="0" y="178731"/>
                  </a:cubicBezTo>
                  <a:cubicBezTo>
                    <a:pt x="-8630" y="143081"/>
                    <a:pt x="-3980" y="88031"/>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219033472">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9" name="图形 18" descr="服务器 纯色填充">
              <a:extLst>
                <a:ext uri="{FF2B5EF4-FFF2-40B4-BE49-F238E27FC236}">
                  <a16:creationId xmlns:a16="http://schemas.microsoft.com/office/drawing/2014/main" id="{B91B5D51-BA31-F647-BDF9-4D3032C070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31901" y="3341039"/>
              <a:ext cx="1035182" cy="1035182"/>
            </a:xfrm>
            <a:prstGeom prst="rect">
              <a:avLst/>
            </a:prstGeom>
          </p:spPr>
        </p:pic>
        <p:pic>
          <p:nvPicPr>
            <p:cNvPr id="20" name="图形 19" descr="同步云 纯色填充">
              <a:extLst>
                <a:ext uri="{FF2B5EF4-FFF2-40B4-BE49-F238E27FC236}">
                  <a16:creationId xmlns:a16="http://schemas.microsoft.com/office/drawing/2014/main" id="{DE0A5C22-67E5-9C4F-B889-D692A4315A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60454" y="3341039"/>
              <a:ext cx="1035182" cy="1035182"/>
            </a:xfrm>
            <a:prstGeom prst="rect">
              <a:avLst/>
            </a:prstGeom>
          </p:spPr>
        </p:pic>
        <p:sp>
          <p:nvSpPr>
            <p:cNvPr id="21" name="右箭头 20">
              <a:extLst>
                <a:ext uri="{FF2B5EF4-FFF2-40B4-BE49-F238E27FC236}">
                  <a16:creationId xmlns:a16="http://schemas.microsoft.com/office/drawing/2014/main" id="{B901E460-5AC2-E246-9984-8D3E71B4DAC2}"/>
                </a:ext>
              </a:extLst>
            </p:cNvPr>
            <p:cNvSpPr/>
            <p:nvPr/>
          </p:nvSpPr>
          <p:spPr>
            <a:xfrm>
              <a:off x="7200933" y="3760447"/>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106368" y="30342"/>
                    <a:pt x="298330" y="77054"/>
                    <a:pt x="341053" y="59577"/>
                  </a:cubicBezTo>
                  <a:cubicBezTo>
                    <a:pt x="345330" y="35175"/>
                    <a:pt x="340434" y="18053"/>
                    <a:pt x="341053" y="0"/>
                  </a:cubicBezTo>
                  <a:cubicBezTo>
                    <a:pt x="403412" y="51467"/>
                    <a:pt x="444358" y="109807"/>
                    <a:pt x="460207" y="119154"/>
                  </a:cubicBezTo>
                  <a:cubicBezTo>
                    <a:pt x="415544" y="181095"/>
                    <a:pt x="375652" y="189964"/>
                    <a:pt x="341053" y="238308"/>
                  </a:cubicBezTo>
                  <a:cubicBezTo>
                    <a:pt x="345425" y="218228"/>
                    <a:pt x="345916" y="184732"/>
                    <a:pt x="341053" y="178731"/>
                  </a:cubicBezTo>
                  <a:cubicBezTo>
                    <a:pt x="250903" y="162094"/>
                    <a:pt x="150003" y="163278"/>
                    <a:pt x="0" y="178731"/>
                  </a:cubicBezTo>
                  <a:cubicBezTo>
                    <a:pt x="1910" y="120405"/>
                    <a:pt x="-5291" y="72392"/>
                    <a:pt x="0" y="59577"/>
                  </a:cubicBezTo>
                  <a:close/>
                </a:path>
                <a:path w="460207" h="238308" stroke="0" extrusionOk="0">
                  <a:moveTo>
                    <a:pt x="0" y="59577"/>
                  </a:moveTo>
                  <a:cubicBezTo>
                    <a:pt x="59792" y="41648"/>
                    <a:pt x="173831" y="58280"/>
                    <a:pt x="341053" y="59577"/>
                  </a:cubicBezTo>
                  <a:cubicBezTo>
                    <a:pt x="345918" y="47500"/>
                    <a:pt x="345319" y="15264"/>
                    <a:pt x="341053" y="0"/>
                  </a:cubicBezTo>
                  <a:cubicBezTo>
                    <a:pt x="356222" y="14805"/>
                    <a:pt x="424882" y="80567"/>
                    <a:pt x="460207" y="119154"/>
                  </a:cubicBezTo>
                  <a:cubicBezTo>
                    <a:pt x="394885" y="163122"/>
                    <a:pt x="360887" y="218460"/>
                    <a:pt x="341053" y="238308"/>
                  </a:cubicBezTo>
                  <a:cubicBezTo>
                    <a:pt x="346151" y="222972"/>
                    <a:pt x="344674" y="201444"/>
                    <a:pt x="341053" y="178731"/>
                  </a:cubicBezTo>
                  <a:cubicBezTo>
                    <a:pt x="194839" y="180322"/>
                    <a:pt x="66546" y="204311"/>
                    <a:pt x="0" y="178731"/>
                  </a:cubicBezTo>
                  <a:cubicBezTo>
                    <a:pt x="-7323" y="131862"/>
                    <a:pt x="-8726" y="9803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363887920">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右箭头 21">
              <a:extLst>
                <a:ext uri="{FF2B5EF4-FFF2-40B4-BE49-F238E27FC236}">
                  <a16:creationId xmlns:a16="http://schemas.microsoft.com/office/drawing/2014/main" id="{7F7D15D0-F1CD-E345-9616-1AF6E92B3E11}"/>
                </a:ext>
              </a:extLst>
            </p:cNvPr>
            <p:cNvSpPr/>
            <p:nvPr/>
          </p:nvSpPr>
          <p:spPr>
            <a:xfrm>
              <a:off x="9544831" y="3760446"/>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59966" y="44776"/>
                    <a:pt x="217455" y="72697"/>
                    <a:pt x="341053" y="59577"/>
                  </a:cubicBezTo>
                  <a:cubicBezTo>
                    <a:pt x="338649" y="44676"/>
                    <a:pt x="336993" y="13043"/>
                    <a:pt x="341053" y="0"/>
                  </a:cubicBezTo>
                  <a:cubicBezTo>
                    <a:pt x="368682" y="30041"/>
                    <a:pt x="427644" y="72184"/>
                    <a:pt x="460207" y="119154"/>
                  </a:cubicBezTo>
                  <a:cubicBezTo>
                    <a:pt x="400010" y="161757"/>
                    <a:pt x="377576" y="185317"/>
                    <a:pt x="341053" y="238308"/>
                  </a:cubicBezTo>
                  <a:cubicBezTo>
                    <a:pt x="338659" y="223441"/>
                    <a:pt x="341714" y="201057"/>
                    <a:pt x="341053" y="178731"/>
                  </a:cubicBezTo>
                  <a:cubicBezTo>
                    <a:pt x="299447" y="173025"/>
                    <a:pt x="44639" y="208883"/>
                    <a:pt x="0" y="178731"/>
                  </a:cubicBezTo>
                  <a:cubicBezTo>
                    <a:pt x="-7958" y="153867"/>
                    <a:pt x="-3077" y="86916"/>
                    <a:pt x="0" y="59577"/>
                  </a:cubicBezTo>
                  <a:close/>
                </a:path>
                <a:path w="460207" h="238308" stroke="0" extrusionOk="0">
                  <a:moveTo>
                    <a:pt x="0" y="59577"/>
                  </a:moveTo>
                  <a:cubicBezTo>
                    <a:pt x="117573" y="32829"/>
                    <a:pt x="192834" y="71937"/>
                    <a:pt x="341053" y="59577"/>
                  </a:cubicBezTo>
                  <a:cubicBezTo>
                    <a:pt x="345244" y="43074"/>
                    <a:pt x="342208" y="11325"/>
                    <a:pt x="341053" y="0"/>
                  </a:cubicBezTo>
                  <a:cubicBezTo>
                    <a:pt x="388393" y="62227"/>
                    <a:pt x="444855" y="100409"/>
                    <a:pt x="460207" y="119154"/>
                  </a:cubicBezTo>
                  <a:cubicBezTo>
                    <a:pt x="434267" y="145248"/>
                    <a:pt x="375359" y="197430"/>
                    <a:pt x="341053" y="238308"/>
                  </a:cubicBezTo>
                  <a:cubicBezTo>
                    <a:pt x="345413" y="223884"/>
                    <a:pt x="345977" y="208196"/>
                    <a:pt x="341053" y="178731"/>
                  </a:cubicBezTo>
                  <a:cubicBezTo>
                    <a:pt x="239358" y="182989"/>
                    <a:pt x="64179" y="172174"/>
                    <a:pt x="0" y="178731"/>
                  </a:cubicBezTo>
                  <a:cubicBezTo>
                    <a:pt x="5294" y="135521"/>
                    <a:pt x="4949" y="9214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6C8CDA46-416C-4342-84E8-5314BD3FC0FE}"/>
                </a:ext>
              </a:extLst>
            </p:cNvPr>
            <p:cNvSpPr txBox="1"/>
            <p:nvPr/>
          </p:nvSpPr>
          <p:spPr>
            <a:xfrm>
              <a:off x="10521678" y="4279839"/>
              <a:ext cx="870751"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Server</a:t>
              </a:r>
              <a:endParaRPr kumimoji="1" lang="zh-CN" altLang="en-US" sz="2000" b="1"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54B7A5F5-0D0A-E44F-8608-228B0308415E}"/>
                </a:ext>
              </a:extLst>
            </p:cNvPr>
            <p:cNvSpPr txBox="1"/>
            <p:nvPr/>
          </p:nvSpPr>
          <p:spPr>
            <a:xfrm>
              <a:off x="4306556" y="2397434"/>
              <a:ext cx="184730" cy="276999"/>
            </a:xfrm>
            <a:prstGeom prst="rect">
              <a:avLst/>
            </a:prstGeom>
            <a:noFill/>
          </p:spPr>
          <p:txBody>
            <a:bodyPr wrap="none" rtlCol="0">
              <a:spAutoFit/>
            </a:bodyPr>
            <a:lstStyle/>
            <a:p>
              <a:endParaRPr kumimoji="1" lang="en-US" altLang="zh-CN" sz="1200" b="1" dirty="0">
                <a:solidFill>
                  <a:srgbClr val="FF0000"/>
                </a:solidFill>
                <a:latin typeface="Calibri" panose="020F0502020204030204" pitchFamily="34" charset="0"/>
                <a:cs typeface="Calibri" panose="020F0502020204030204" pitchFamily="34" charset="0"/>
              </a:endParaRPr>
            </a:p>
          </p:txBody>
        </p:sp>
      </p:grpSp>
      <p:grpSp>
        <p:nvGrpSpPr>
          <p:cNvPr id="38" name="组合 37">
            <a:extLst>
              <a:ext uri="{FF2B5EF4-FFF2-40B4-BE49-F238E27FC236}">
                <a16:creationId xmlns:a16="http://schemas.microsoft.com/office/drawing/2014/main" id="{44E1001B-0095-C543-81FE-E776C8D44B3C}"/>
              </a:ext>
            </a:extLst>
          </p:cNvPr>
          <p:cNvGrpSpPr/>
          <p:nvPr/>
        </p:nvGrpSpPr>
        <p:grpSpPr>
          <a:xfrm>
            <a:off x="2178574" y="2116489"/>
            <a:ext cx="7746010" cy="1615484"/>
            <a:chOff x="2793431" y="2261454"/>
            <a:chExt cx="7746010" cy="1615484"/>
          </a:xfrm>
        </p:grpSpPr>
        <p:sp>
          <p:nvSpPr>
            <p:cNvPr id="25" name="椭圆 24">
              <a:extLst>
                <a:ext uri="{FF2B5EF4-FFF2-40B4-BE49-F238E27FC236}">
                  <a16:creationId xmlns:a16="http://schemas.microsoft.com/office/drawing/2014/main" id="{71E52AF1-9839-434D-9929-C6891F62D076}"/>
                </a:ext>
              </a:extLst>
            </p:cNvPr>
            <p:cNvSpPr/>
            <p:nvPr/>
          </p:nvSpPr>
          <p:spPr>
            <a:xfrm>
              <a:off x="2793431" y="2261454"/>
              <a:ext cx="858369" cy="934650"/>
            </a:xfrm>
            <a:prstGeom prst="ellipse">
              <a:avLst/>
            </a:prstGeom>
            <a:no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任意形状 26">
              <a:extLst>
                <a:ext uri="{FF2B5EF4-FFF2-40B4-BE49-F238E27FC236}">
                  <a16:creationId xmlns:a16="http://schemas.microsoft.com/office/drawing/2014/main" id="{5BFC511A-FE09-7E49-804F-FFDCEDB254FC}"/>
                </a:ext>
              </a:extLst>
            </p:cNvPr>
            <p:cNvSpPr/>
            <p:nvPr/>
          </p:nvSpPr>
          <p:spPr>
            <a:xfrm>
              <a:off x="3485356" y="3150127"/>
              <a:ext cx="7054085" cy="726811"/>
            </a:xfrm>
            <a:custGeom>
              <a:avLst/>
              <a:gdLst>
                <a:gd name="connsiteX0" fmla="*/ 0 w 3575539"/>
                <a:gd name="connsiteY0" fmla="*/ 0 h 341601"/>
                <a:gd name="connsiteX1" fmla="*/ 668216 w 3575539"/>
                <a:gd name="connsiteY1" fmla="*/ 281354 h 341601"/>
                <a:gd name="connsiteX2" fmla="*/ 3575539 w 3575539"/>
                <a:gd name="connsiteY2" fmla="*/ 339969 h 341601"/>
              </a:gdLst>
              <a:ahLst/>
              <a:cxnLst>
                <a:cxn ang="0">
                  <a:pos x="connsiteX0" y="connsiteY0"/>
                </a:cxn>
                <a:cxn ang="0">
                  <a:pos x="connsiteX1" y="connsiteY1"/>
                </a:cxn>
                <a:cxn ang="0">
                  <a:pos x="connsiteX2" y="connsiteY2"/>
                </a:cxn>
              </a:cxnLst>
              <a:rect l="l" t="t" r="r" b="b"/>
              <a:pathLst>
                <a:path w="3575539" h="341601">
                  <a:moveTo>
                    <a:pt x="0" y="0"/>
                  </a:moveTo>
                  <a:cubicBezTo>
                    <a:pt x="36146" y="112346"/>
                    <a:pt x="72293" y="224693"/>
                    <a:pt x="668216" y="281354"/>
                  </a:cubicBezTo>
                  <a:cubicBezTo>
                    <a:pt x="1264139" y="338015"/>
                    <a:pt x="2649416" y="345830"/>
                    <a:pt x="3575539" y="339969"/>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灯片编号占位符 7">
            <a:extLst>
              <a:ext uri="{FF2B5EF4-FFF2-40B4-BE49-F238E27FC236}">
                <a16:creationId xmlns:a16="http://schemas.microsoft.com/office/drawing/2014/main" id="{C37DF139-495D-6D4A-A009-A9E7F7C7FA0F}"/>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7</a:t>
            </a:fld>
            <a:endParaRPr lang="zh-CN" altLang="en-US"/>
          </a:p>
        </p:txBody>
      </p:sp>
      <p:sp>
        <p:nvSpPr>
          <p:cNvPr id="4" name="文本框 3">
            <a:extLst>
              <a:ext uri="{FF2B5EF4-FFF2-40B4-BE49-F238E27FC236}">
                <a16:creationId xmlns:a16="http://schemas.microsoft.com/office/drawing/2014/main" id="{443D330D-1370-2F48-8909-48E88C003DC1}"/>
              </a:ext>
            </a:extLst>
          </p:cNvPr>
          <p:cNvSpPr txBox="1"/>
          <p:nvPr/>
        </p:nvSpPr>
        <p:spPr>
          <a:xfrm>
            <a:off x="3622343" y="3103945"/>
            <a:ext cx="2567367" cy="36933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FF0000"/>
                </a:solidFill>
                <a:effectLst/>
                <a:uFillTx/>
                <a:latin typeface="Helvetica" pitchFamily="2" charset="0"/>
                <a:sym typeface="等线"/>
              </a:rPr>
              <a:t>A Flood of OSDP Traffic</a:t>
            </a:r>
            <a:endParaRPr kumimoji="0" lang="zh-CN" altLang="en-US" sz="1800" b="0" i="0" u="none" strike="noStrike" cap="none" spc="0" normalizeH="0" baseline="0" dirty="0">
              <a:ln>
                <a:noFill/>
              </a:ln>
              <a:solidFill>
                <a:srgbClr val="FF0000"/>
              </a:solidFill>
              <a:effectLst/>
              <a:uFillTx/>
              <a:latin typeface="Helvetica" pitchFamily="2" charset="0"/>
              <a:sym typeface="等线"/>
            </a:endParaRPr>
          </a:p>
        </p:txBody>
      </p:sp>
    </p:spTree>
    <p:extLst>
      <p:ext uri="{BB962C8B-B14F-4D97-AF65-F5344CB8AC3E}">
        <p14:creationId xmlns:p14="http://schemas.microsoft.com/office/powerpoint/2010/main" val="46180450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p:txBody>
          <a:bodyPr/>
          <a:lstStyle/>
          <a:p>
            <a:r>
              <a:rPr kumimoji="1" lang="en-US" altLang="zh-CN" dirty="0"/>
              <a:t>Application I: Network Traffic Auditing</a:t>
            </a:r>
            <a:endParaRPr kumimoji="1" lang="zh-CN" altLang="en-US" dirty="0"/>
          </a:p>
        </p:txBody>
      </p:sp>
      <p:grpSp>
        <p:nvGrpSpPr>
          <p:cNvPr id="37" name="组合 36">
            <a:extLst>
              <a:ext uri="{FF2B5EF4-FFF2-40B4-BE49-F238E27FC236}">
                <a16:creationId xmlns:a16="http://schemas.microsoft.com/office/drawing/2014/main" id="{5CC31C9F-C814-7E4F-A1C5-6CDFE8E6B197}"/>
              </a:ext>
            </a:extLst>
          </p:cNvPr>
          <p:cNvGrpSpPr/>
          <p:nvPr/>
        </p:nvGrpSpPr>
        <p:grpSpPr>
          <a:xfrm>
            <a:off x="825675" y="1584714"/>
            <a:ext cx="10026551" cy="4434637"/>
            <a:chOff x="1440532" y="1729679"/>
            <a:chExt cx="10026551" cy="4434637"/>
          </a:xfrm>
        </p:grpSpPr>
        <p:grpSp>
          <p:nvGrpSpPr>
            <p:cNvPr id="9" name="组合 8">
              <a:extLst>
                <a:ext uri="{FF2B5EF4-FFF2-40B4-BE49-F238E27FC236}">
                  <a16:creationId xmlns:a16="http://schemas.microsoft.com/office/drawing/2014/main" id="{7B2FBFBA-31BC-3D47-8FC4-5A282820B8AA}"/>
                </a:ext>
              </a:extLst>
            </p:cNvPr>
            <p:cNvGrpSpPr/>
            <p:nvPr/>
          </p:nvGrpSpPr>
          <p:grpSpPr>
            <a:xfrm>
              <a:off x="1440532" y="3248910"/>
              <a:ext cx="1516761" cy="1431041"/>
              <a:chOff x="1674864" y="2608384"/>
              <a:chExt cx="1086601" cy="1025191"/>
            </a:xfrm>
          </p:grpSpPr>
          <p:pic>
            <p:nvPicPr>
              <p:cNvPr id="34" name="图形 33" descr="居家办公 Wi-Fi 纯色填充">
                <a:extLst>
                  <a:ext uri="{FF2B5EF4-FFF2-40B4-BE49-F238E27FC236}">
                    <a16:creationId xmlns:a16="http://schemas.microsoft.com/office/drawing/2014/main" id="{061D08C4-C26E-6D4A-8955-9F75D232C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077" y="2608384"/>
                <a:ext cx="738554" cy="738554"/>
              </a:xfrm>
              <a:prstGeom prst="rect">
                <a:avLst/>
              </a:prstGeom>
            </p:spPr>
          </p:pic>
          <p:sp>
            <p:nvSpPr>
              <p:cNvPr id="35" name="文本框 34">
                <a:extLst>
                  <a:ext uri="{FF2B5EF4-FFF2-40B4-BE49-F238E27FC236}">
                    <a16:creationId xmlns:a16="http://schemas.microsoft.com/office/drawing/2014/main" id="{E9EFCFD7-9F96-7147-B5C6-B44D07207B41}"/>
                  </a:ext>
                </a:extLst>
              </p:cNvPr>
              <p:cNvSpPr txBox="1"/>
              <p:nvPr/>
            </p:nvSpPr>
            <p:spPr>
              <a:xfrm>
                <a:off x="1674864" y="3346938"/>
                <a:ext cx="1086601" cy="286637"/>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Smart Home</a:t>
                </a:r>
                <a:endParaRPr kumimoji="1" lang="zh-CN" altLang="en-US" sz="2000" b="1" dirty="0">
                  <a:latin typeface="Calibri" panose="020F0502020204030204" pitchFamily="34" charset="0"/>
                  <a:cs typeface="Calibri" panose="020F0502020204030204" pitchFamily="34" charset="0"/>
                </a:endParaRPr>
              </a:p>
            </p:txBody>
          </p:sp>
        </p:grpSp>
        <p:pic>
          <p:nvPicPr>
            <p:cNvPr id="10" name="图形 9" descr="Internet 轮廓">
              <a:extLst>
                <a:ext uri="{FF2B5EF4-FFF2-40B4-BE49-F238E27FC236}">
                  <a16:creationId xmlns:a16="http://schemas.microsoft.com/office/drawing/2014/main" id="{8A99BFB3-BD19-AD47-9222-82802CA40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5356" y="3248910"/>
              <a:ext cx="753773" cy="753774"/>
            </a:xfrm>
            <a:prstGeom prst="rect">
              <a:avLst/>
            </a:prstGeom>
          </p:spPr>
        </p:pic>
        <p:pic>
          <p:nvPicPr>
            <p:cNvPr id="11" name="图形 10" descr="指纹 轮廓">
              <a:extLst>
                <a:ext uri="{FF2B5EF4-FFF2-40B4-BE49-F238E27FC236}">
                  <a16:creationId xmlns:a16="http://schemas.microsoft.com/office/drawing/2014/main" id="{BB6378B0-A864-B544-9CBB-D8C158641C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5356" y="4151031"/>
              <a:ext cx="753773" cy="753774"/>
            </a:xfrm>
            <a:prstGeom prst="rect">
              <a:avLst/>
            </a:prstGeom>
          </p:spPr>
        </p:pic>
        <p:pic>
          <p:nvPicPr>
            <p:cNvPr id="12" name="图形 11" descr="灯泡和齿轮 轮廓">
              <a:extLst>
                <a:ext uri="{FF2B5EF4-FFF2-40B4-BE49-F238E27FC236}">
                  <a16:creationId xmlns:a16="http://schemas.microsoft.com/office/drawing/2014/main" id="{2E68B518-A8B1-854D-ACBF-F799B333D4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5729" y="4764683"/>
              <a:ext cx="753773" cy="753774"/>
            </a:xfrm>
            <a:prstGeom prst="rect">
              <a:avLst/>
            </a:prstGeom>
          </p:spPr>
        </p:pic>
        <p:pic>
          <p:nvPicPr>
            <p:cNvPr id="13" name="图形 12" descr="洗衣机 轮廓">
              <a:extLst>
                <a:ext uri="{FF2B5EF4-FFF2-40B4-BE49-F238E27FC236}">
                  <a16:creationId xmlns:a16="http://schemas.microsoft.com/office/drawing/2014/main" id="{18E1EE41-CEC2-DA4F-8B42-E5E7257008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5804" y="5172192"/>
              <a:ext cx="753773" cy="753774"/>
            </a:xfrm>
            <a:prstGeom prst="rect">
              <a:avLst/>
            </a:prstGeom>
          </p:spPr>
        </p:pic>
        <p:pic>
          <p:nvPicPr>
            <p:cNvPr id="14" name="图形 13" descr="手表 轮廓">
              <a:extLst>
                <a:ext uri="{FF2B5EF4-FFF2-40B4-BE49-F238E27FC236}">
                  <a16:creationId xmlns:a16="http://schemas.microsoft.com/office/drawing/2014/main" id="{C5BFB770-2DF1-6F4F-8618-3145264D12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85804" y="2044053"/>
              <a:ext cx="753773" cy="753774"/>
            </a:xfrm>
            <a:prstGeom prst="rect">
              <a:avLst/>
            </a:prstGeom>
          </p:spPr>
        </p:pic>
        <p:pic>
          <p:nvPicPr>
            <p:cNvPr id="15" name="图形 14" descr="Web 摄像头 轮廓">
              <a:extLst>
                <a:ext uri="{FF2B5EF4-FFF2-40B4-BE49-F238E27FC236}">
                  <a16:creationId xmlns:a16="http://schemas.microsoft.com/office/drawing/2014/main" id="{84990D85-FAD7-8743-A87D-E4680B201D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5729" y="2338884"/>
              <a:ext cx="753773" cy="753774"/>
            </a:xfrm>
            <a:prstGeom prst="rect">
              <a:avLst/>
            </a:prstGeom>
          </p:spPr>
        </p:pic>
        <p:pic>
          <p:nvPicPr>
            <p:cNvPr id="16" name="图形 15" descr="无线路由器 纯色填充">
              <a:extLst>
                <a:ext uri="{FF2B5EF4-FFF2-40B4-BE49-F238E27FC236}">
                  <a16:creationId xmlns:a16="http://schemas.microsoft.com/office/drawing/2014/main" id="{0509FF7C-6AF9-A14A-9680-A6B7CC94C1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81480" y="3344474"/>
              <a:ext cx="1033549" cy="1033549"/>
            </a:xfrm>
            <a:prstGeom prst="rect">
              <a:avLst/>
            </a:prstGeom>
          </p:spPr>
        </p:pic>
        <p:sp>
          <p:nvSpPr>
            <p:cNvPr id="17" name="任意形状 16">
              <a:extLst>
                <a:ext uri="{FF2B5EF4-FFF2-40B4-BE49-F238E27FC236}">
                  <a16:creationId xmlns:a16="http://schemas.microsoft.com/office/drawing/2014/main" id="{B9E6F88F-9EE5-6546-9BD7-A55CAB9F3C80}"/>
                </a:ext>
              </a:extLst>
            </p:cNvPr>
            <p:cNvSpPr/>
            <p:nvPr/>
          </p:nvSpPr>
          <p:spPr>
            <a:xfrm>
              <a:off x="2203601" y="1729679"/>
              <a:ext cx="2390704" cy="4434637"/>
            </a:xfrm>
            <a:custGeom>
              <a:avLst/>
              <a:gdLst>
                <a:gd name="connsiteX0" fmla="*/ 0 w 2390704"/>
                <a:gd name="connsiteY0" fmla="*/ 0 h 4434637"/>
                <a:gd name="connsiteX1" fmla="*/ 1685487 w 2390704"/>
                <a:gd name="connsiteY1" fmla="*/ 687286 h 4434637"/>
                <a:gd name="connsiteX2" fmla="*/ 2389139 w 2390704"/>
                <a:gd name="connsiteY2" fmla="*/ 2225499 h 4434637"/>
                <a:gd name="connsiteX3" fmla="*/ 1521848 w 2390704"/>
                <a:gd name="connsiteY3" fmla="*/ 3845533 h 4434637"/>
                <a:gd name="connsiteX4" fmla="*/ 49091 w 2390704"/>
                <a:gd name="connsiteY4" fmla="*/ 4434637 h 443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04" h="4434637" extrusionOk="0">
                  <a:moveTo>
                    <a:pt x="0" y="0"/>
                  </a:moveTo>
                  <a:cubicBezTo>
                    <a:pt x="628170" y="148637"/>
                    <a:pt x="1213233" y="344167"/>
                    <a:pt x="1685487" y="687286"/>
                  </a:cubicBezTo>
                  <a:cubicBezTo>
                    <a:pt x="2102630" y="1062193"/>
                    <a:pt x="2368296" y="1700655"/>
                    <a:pt x="2389139" y="2225499"/>
                  </a:cubicBezTo>
                  <a:cubicBezTo>
                    <a:pt x="2285666" y="2826287"/>
                    <a:pt x="1904390" y="3518609"/>
                    <a:pt x="1521848" y="3845533"/>
                  </a:cubicBezTo>
                  <a:cubicBezTo>
                    <a:pt x="1065894" y="4177641"/>
                    <a:pt x="501030" y="4364014"/>
                    <a:pt x="49091" y="4434637"/>
                  </a:cubicBezTo>
                </a:path>
              </a:pathLst>
            </a:custGeom>
            <a:noFill/>
            <a:ln>
              <a:solidFill>
                <a:schemeClr val="tx1"/>
              </a:solidFill>
              <a:extLst>
                <a:ext uri="{C807C97D-BFC1-408E-A445-0C87EB9F89A2}">
                  <ask:lineSketchStyleProps xmlns="" xmlns:ask="http://schemas.microsoft.com/office/drawing/2018/sketchyshapes" sd="1219033472">
                    <a:custGeom>
                      <a:avLst/>
                      <a:gdLst>
                        <a:gd name="connsiteX0" fmla="*/ 0 w 1712690"/>
                        <a:gd name="connsiteY0" fmla="*/ 0 h 3176954"/>
                        <a:gd name="connsiteX1" fmla="*/ 1207476 w 1712690"/>
                        <a:gd name="connsiteY1" fmla="*/ 492369 h 3176954"/>
                        <a:gd name="connsiteX2" fmla="*/ 1711569 w 1712690"/>
                        <a:gd name="connsiteY2" fmla="*/ 1594338 h 3176954"/>
                        <a:gd name="connsiteX3" fmla="*/ 1090246 w 1712690"/>
                        <a:gd name="connsiteY3" fmla="*/ 2754923 h 3176954"/>
                        <a:gd name="connsiteX4" fmla="*/ 35169 w 1712690"/>
                        <a:gd name="connsiteY4" fmla="*/ 3176954 h 317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90" h="3176954">
                          <a:moveTo>
                            <a:pt x="0" y="0"/>
                          </a:moveTo>
                          <a:cubicBezTo>
                            <a:pt x="461107" y="113323"/>
                            <a:pt x="922215" y="226646"/>
                            <a:pt x="1207476" y="492369"/>
                          </a:cubicBezTo>
                          <a:cubicBezTo>
                            <a:pt x="1492737" y="758092"/>
                            <a:pt x="1731107" y="1217246"/>
                            <a:pt x="1711569" y="1594338"/>
                          </a:cubicBezTo>
                          <a:cubicBezTo>
                            <a:pt x="1692031" y="1971430"/>
                            <a:pt x="1369646" y="2491154"/>
                            <a:pt x="1090246" y="2754923"/>
                          </a:cubicBezTo>
                          <a:cubicBezTo>
                            <a:pt x="810846" y="3018692"/>
                            <a:pt x="293077" y="3094893"/>
                            <a:pt x="35169" y="317695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右箭头 17">
              <a:extLst>
                <a:ext uri="{FF2B5EF4-FFF2-40B4-BE49-F238E27FC236}">
                  <a16:creationId xmlns:a16="http://schemas.microsoft.com/office/drawing/2014/main" id="{2448C58F-026D-354C-B912-1C2A9C2E9C18}"/>
                </a:ext>
              </a:extLst>
            </p:cNvPr>
            <p:cNvSpPr/>
            <p:nvPr/>
          </p:nvSpPr>
          <p:spPr>
            <a:xfrm>
              <a:off x="4869859" y="3764375"/>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44341" y="63241"/>
                    <a:pt x="217324" y="79818"/>
                    <a:pt x="341053" y="59577"/>
                  </a:cubicBezTo>
                  <a:cubicBezTo>
                    <a:pt x="339024" y="38913"/>
                    <a:pt x="343772" y="28384"/>
                    <a:pt x="341053" y="0"/>
                  </a:cubicBezTo>
                  <a:cubicBezTo>
                    <a:pt x="391101" y="67889"/>
                    <a:pt x="434185" y="106499"/>
                    <a:pt x="460207" y="119154"/>
                  </a:cubicBezTo>
                  <a:cubicBezTo>
                    <a:pt x="412402" y="161839"/>
                    <a:pt x="378721" y="192938"/>
                    <a:pt x="341053" y="238308"/>
                  </a:cubicBezTo>
                  <a:cubicBezTo>
                    <a:pt x="336749" y="209193"/>
                    <a:pt x="345045" y="194693"/>
                    <a:pt x="341053" y="178731"/>
                  </a:cubicBezTo>
                  <a:cubicBezTo>
                    <a:pt x="250667" y="201096"/>
                    <a:pt x="64002" y="187499"/>
                    <a:pt x="0" y="178731"/>
                  </a:cubicBezTo>
                  <a:cubicBezTo>
                    <a:pt x="9441" y="123541"/>
                    <a:pt x="-2392" y="73214"/>
                    <a:pt x="0" y="59577"/>
                  </a:cubicBezTo>
                  <a:close/>
                </a:path>
                <a:path w="460207" h="238308" stroke="0" extrusionOk="0">
                  <a:moveTo>
                    <a:pt x="0" y="59577"/>
                  </a:moveTo>
                  <a:cubicBezTo>
                    <a:pt x="127260" y="35127"/>
                    <a:pt x="223065" y="85230"/>
                    <a:pt x="341053" y="59577"/>
                  </a:cubicBezTo>
                  <a:cubicBezTo>
                    <a:pt x="335981" y="30028"/>
                    <a:pt x="341919" y="15303"/>
                    <a:pt x="341053" y="0"/>
                  </a:cubicBezTo>
                  <a:cubicBezTo>
                    <a:pt x="384907" y="62506"/>
                    <a:pt x="450904" y="88855"/>
                    <a:pt x="460207" y="119154"/>
                  </a:cubicBezTo>
                  <a:cubicBezTo>
                    <a:pt x="428067" y="154258"/>
                    <a:pt x="372596" y="200423"/>
                    <a:pt x="341053" y="238308"/>
                  </a:cubicBezTo>
                  <a:cubicBezTo>
                    <a:pt x="344958" y="230676"/>
                    <a:pt x="341445" y="201246"/>
                    <a:pt x="341053" y="178731"/>
                  </a:cubicBezTo>
                  <a:cubicBezTo>
                    <a:pt x="217378" y="158087"/>
                    <a:pt x="112861" y="205853"/>
                    <a:pt x="0" y="178731"/>
                  </a:cubicBezTo>
                  <a:cubicBezTo>
                    <a:pt x="-8630" y="143081"/>
                    <a:pt x="-3980" y="88031"/>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219033472">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9" name="图形 18" descr="服务器 纯色填充">
              <a:extLst>
                <a:ext uri="{FF2B5EF4-FFF2-40B4-BE49-F238E27FC236}">
                  <a16:creationId xmlns:a16="http://schemas.microsoft.com/office/drawing/2014/main" id="{B91B5D51-BA31-F647-BDF9-4D3032C070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31901" y="3341039"/>
              <a:ext cx="1035182" cy="1035182"/>
            </a:xfrm>
            <a:prstGeom prst="rect">
              <a:avLst/>
            </a:prstGeom>
          </p:spPr>
        </p:pic>
        <p:pic>
          <p:nvPicPr>
            <p:cNvPr id="20" name="图形 19" descr="同步云 纯色填充">
              <a:extLst>
                <a:ext uri="{FF2B5EF4-FFF2-40B4-BE49-F238E27FC236}">
                  <a16:creationId xmlns:a16="http://schemas.microsoft.com/office/drawing/2014/main" id="{DE0A5C22-67E5-9C4F-B889-D692A4315A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60454" y="3341039"/>
              <a:ext cx="1035182" cy="1035182"/>
            </a:xfrm>
            <a:prstGeom prst="rect">
              <a:avLst/>
            </a:prstGeom>
          </p:spPr>
        </p:pic>
        <p:sp>
          <p:nvSpPr>
            <p:cNvPr id="21" name="右箭头 20">
              <a:extLst>
                <a:ext uri="{FF2B5EF4-FFF2-40B4-BE49-F238E27FC236}">
                  <a16:creationId xmlns:a16="http://schemas.microsoft.com/office/drawing/2014/main" id="{B901E460-5AC2-E246-9984-8D3E71B4DAC2}"/>
                </a:ext>
              </a:extLst>
            </p:cNvPr>
            <p:cNvSpPr/>
            <p:nvPr/>
          </p:nvSpPr>
          <p:spPr>
            <a:xfrm>
              <a:off x="7200933" y="3760447"/>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106368" y="30342"/>
                    <a:pt x="298330" y="77054"/>
                    <a:pt x="341053" y="59577"/>
                  </a:cubicBezTo>
                  <a:cubicBezTo>
                    <a:pt x="345330" y="35175"/>
                    <a:pt x="340434" y="18053"/>
                    <a:pt x="341053" y="0"/>
                  </a:cubicBezTo>
                  <a:cubicBezTo>
                    <a:pt x="403412" y="51467"/>
                    <a:pt x="444358" y="109807"/>
                    <a:pt x="460207" y="119154"/>
                  </a:cubicBezTo>
                  <a:cubicBezTo>
                    <a:pt x="415544" y="181095"/>
                    <a:pt x="375652" y="189964"/>
                    <a:pt x="341053" y="238308"/>
                  </a:cubicBezTo>
                  <a:cubicBezTo>
                    <a:pt x="345425" y="218228"/>
                    <a:pt x="345916" y="184732"/>
                    <a:pt x="341053" y="178731"/>
                  </a:cubicBezTo>
                  <a:cubicBezTo>
                    <a:pt x="250903" y="162094"/>
                    <a:pt x="150003" y="163278"/>
                    <a:pt x="0" y="178731"/>
                  </a:cubicBezTo>
                  <a:cubicBezTo>
                    <a:pt x="1910" y="120405"/>
                    <a:pt x="-5291" y="72392"/>
                    <a:pt x="0" y="59577"/>
                  </a:cubicBezTo>
                  <a:close/>
                </a:path>
                <a:path w="460207" h="238308" stroke="0" extrusionOk="0">
                  <a:moveTo>
                    <a:pt x="0" y="59577"/>
                  </a:moveTo>
                  <a:cubicBezTo>
                    <a:pt x="59792" y="41648"/>
                    <a:pt x="173831" y="58280"/>
                    <a:pt x="341053" y="59577"/>
                  </a:cubicBezTo>
                  <a:cubicBezTo>
                    <a:pt x="345918" y="47500"/>
                    <a:pt x="345319" y="15264"/>
                    <a:pt x="341053" y="0"/>
                  </a:cubicBezTo>
                  <a:cubicBezTo>
                    <a:pt x="356222" y="14805"/>
                    <a:pt x="424882" y="80567"/>
                    <a:pt x="460207" y="119154"/>
                  </a:cubicBezTo>
                  <a:cubicBezTo>
                    <a:pt x="394885" y="163122"/>
                    <a:pt x="360887" y="218460"/>
                    <a:pt x="341053" y="238308"/>
                  </a:cubicBezTo>
                  <a:cubicBezTo>
                    <a:pt x="346151" y="222972"/>
                    <a:pt x="344674" y="201444"/>
                    <a:pt x="341053" y="178731"/>
                  </a:cubicBezTo>
                  <a:cubicBezTo>
                    <a:pt x="194839" y="180322"/>
                    <a:pt x="66546" y="204311"/>
                    <a:pt x="0" y="178731"/>
                  </a:cubicBezTo>
                  <a:cubicBezTo>
                    <a:pt x="-7323" y="131862"/>
                    <a:pt x="-8726" y="9803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363887920">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右箭头 21">
              <a:extLst>
                <a:ext uri="{FF2B5EF4-FFF2-40B4-BE49-F238E27FC236}">
                  <a16:creationId xmlns:a16="http://schemas.microsoft.com/office/drawing/2014/main" id="{7F7D15D0-F1CD-E345-9616-1AF6E92B3E11}"/>
                </a:ext>
              </a:extLst>
            </p:cNvPr>
            <p:cNvSpPr/>
            <p:nvPr/>
          </p:nvSpPr>
          <p:spPr>
            <a:xfrm>
              <a:off x="9544831" y="3760446"/>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59966" y="44776"/>
                    <a:pt x="217455" y="72697"/>
                    <a:pt x="341053" y="59577"/>
                  </a:cubicBezTo>
                  <a:cubicBezTo>
                    <a:pt x="338649" y="44676"/>
                    <a:pt x="336993" y="13043"/>
                    <a:pt x="341053" y="0"/>
                  </a:cubicBezTo>
                  <a:cubicBezTo>
                    <a:pt x="368682" y="30041"/>
                    <a:pt x="427644" y="72184"/>
                    <a:pt x="460207" y="119154"/>
                  </a:cubicBezTo>
                  <a:cubicBezTo>
                    <a:pt x="400010" y="161757"/>
                    <a:pt x="377576" y="185317"/>
                    <a:pt x="341053" y="238308"/>
                  </a:cubicBezTo>
                  <a:cubicBezTo>
                    <a:pt x="338659" y="223441"/>
                    <a:pt x="341714" y="201057"/>
                    <a:pt x="341053" y="178731"/>
                  </a:cubicBezTo>
                  <a:cubicBezTo>
                    <a:pt x="299447" y="173025"/>
                    <a:pt x="44639" y="208883"/>
                    <a:pt x="0" y="178731"/>
                  </a:cubicBezTo>
                  <a:cubicBezTo>
                    <a:pt x="-7958" y="153867"/>
                    <a:pt x="-3077" y="86916"/>
                    <a:pt x="0" y="59577"/>
                  </a:cubicBezTo>
                  <a:close/>
                </a:path>
                <a:path w="460207" h="238308" stroke="0" extrusionOk="0">
                  <a:moveTo>
                    <a:pt x="0" y="59577"/>
                  </a:moveTo>
                  <a:cubicBezTo>
                    <a:pt x="117573" y="32829"/>
                    <a:pt x="192834" y="71937"/>
                    <a:pt x="341053" y="59577"/>
                  </a:cubicBezTo>
                  <a:cubicBezTo>
                    <a:pt x="345244" y="43074"/>
                    <a:pt x="342208" y="11325"/>
                    <a:pt x="341053" y="0"/>
                  </a:cubicBezTo>
                  <a:cubicBezTo>
                    <a:pt x="388393" y="62227"/>
                    <a:pt x="444855" y="100409"/>
                    <a:pt x="460207" y="119154"/>
                  </a:cubicBezTo>
                  <a:cubicBezTo>
                    <a:pt x="434267" y="145248"/>
                    <a:pt x="375359" y="197430"/>
                    <a:pt x="341053" y="238308"/>
                  </a:cubicBezTo>
                  <a:cubicBezTo>
                    <a:pt x="345413" y="223884"/>
                    <a:pt x="345977" y="208196"/>
                    <a:pt x="341053" y="178731"/>
                  </a:cubicBezTo>
                  <a:cubicBezTo>
                    <a:pt x="239358" y="182989"/>
                    <a:pt x="64179" y="172174"/>
                    <a:pt x="0" y="178731"/>
                  </a:cubicBezTo>
                  <a:cubicBezTo>
                    <a:pt x="5294" y="135521"/>
                    <a:pt x="4949" y="9214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6C8CDA46-416C-4342-84E8-5314BD3FC0FE}"/>
                </a:ext>
              </a:extLst>
            </p:cNvPr>
            <p:cNvSpPr txBox="1"/>
            <p:nvPr/>
          </p:nvSpPr>
          <p:spPr>
            <a:xfrm>
              <a:off x="10521678" y="4279839"/>
              <a:ext cx="870751"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Server</a:t>
              </a:r>
              <a:endParaRPr kumimoji="1" lang="zh-CN" altLang="en-US" sz="2000" b="1"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54B7A5F5-0D0A-E44F-8608-228B0308415E}"/>
                </a:ext>
              </a:extLst>
            </p:cNvPr>
            <p:cNvSpPr txBox="1"/>
            <p:nvPr/>
          </p:nvSpPr>
          <p:spPr>
            <a:xfrm>
              <a:off x="4306556" y="2397434"/>
              <a:ext cx="184730" cy="276999"/>
            </a:xfrm>
            <a:prstGeom prst="rect">
              <a:avLst/>
            </a:prstGeom>
            <a:noFill/>
          </p:spPr>
          <p:txBody>
            <a:bodyPr wrap="none" rtlCol="0">
              <a:spAutoFit/>
            </a:bodyPr>
            <a:lstStyle/>
            <a:p>
              <a:endParaRPr kumimoji="1" lang="en-US" altLang="zh-CN" sz="1200" b="1" dirty="0">
                <a:solidFill>
                  <a:srgbClr val="FF0000"/>
                </a:solidFill>
                <a:latin typeface="Calibri" panose="020F0502020204030204" pitchFamily="34" charset="0"/>
                <a:cs typeface="Calibri" panose="020F0502020204030204" pitchFamily="34" charset="0"/>
              </a:endParaRPr>
            </a:p>
          </p:txBody>
        </p:sp>
      </p:grpSp>
      <p:grpSp>
        <p:nvGrpSpPr>
          <p:cNvPr id="38" name="组合 37">
            <a:extLst>
              <a:ext uri="{FF2B5EF4-FFF2-40B4-BE49-F238E27FC236}">
                <a16:creationId xmlns:a16="http://schemas.microsoft.com/office/drawing/2014/main" id="{44E1001B-0095-C543-81FE-E776C8D44B3C}"/>
              </a:ext>
            </a:extLst>
          </p:cNvPr>
          <p:cNvGrpSpPr/>
          <p:nvPr/>
        </p:nvGrpSpPr>
        <p:grpSpPr>
          <a:xfrm>
            <a:off x="2178574" y="2116489"/>
            <a:ext cx="7746010" cy="1615484"/>
            <a:chOff x="2793431" y="2261454"/>
            <a:chExt cx="7746010" cy="1615484"/>
          </a:xfrm>
        </p:grpSpPr>
        <p:sp>
          <p:nvSpPr>
            <p:cNvPr id="25" name="椭圆 24">
              <a:extLst>
                <a:ext uri="{FF2B5EF4-FFF2-40B4-BE49-F238E27FC236}">
                  <a16:creationId xmlns:a16="http://schemas.microsoft.com/office/drawing/2014/main" id="{71E52AF1-9839-434D-9929-C6891F62D076}"/>
                </a:ext>
              </a:extLst>
            </p:cNvPr>
            <p:cNvSpPr/>
            <p:nvPr/>
          </p:nvSpPr>
          <p:spPr>
            <a:xfrm>
              <a:off x="2793431" y="2261454"/>
              <a:ext cx="858369" cy="934650"/>
            </a:xfrm>
            <a:prstGeom prst="ellipse">
              <a:avLst/>
            </a:prstGeom>
            <a:no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任意形状 26">
              <a:extLst>
                <a:ext uri="{FF2B5EF4-FFF2-40B4-BE49-F238E27FC236}">
                  <a16:creationId xmlns:a16="http://schemas.microsoft.com/office/drawing/2014/main" id="{5BFC511A-FE09-7E49-804F-FFDCEDB254FC}"/>
                </a:ext>
              </a:extLst>
            </p:cNvPr>
            <p:cNvSpPr/>
            <p:nvPr/>
          </p:nvSpPr>
          <p:spPr>
            <a:xfrm>
              <a:off x="3485356" y="3150127"/>
              <a:ext cx="7054085" cy="726811"/>
            </a:xfrm>
            <a:custGeom>
              <a:avLst/>
              <a:gdLst>
                <a:gd name="connsiteX0" fmla="*/ 0 w 3575539"/>
                <a:gd name="connsiteY0" fmla="*/ 0 h 341601"/>
                <a:gd name="connsiteX1" fmla="*/ 668216 w 3575539"/>
                <a:gd name="connsiteY1" fmla="*/ 281354 h 341601"/>
                <a:gd name="connsiteX2" fmla="*/ 3575539 w 3575539"/>
                <a:gd name="connsiteY2" fmla="*/ 339969 h 341601"/>
              </a:gdLst>
              <a:ahLst/>
              <a:cxnLst>
                <a:cxn ang="0">
                  <a:pos x="connsiteX0" y="connsiteY0"/>
                </a:cxn>
                <a:cxn ang="0">
                  <a:pos x="connsiteX1" y="connsiteY1"/>
                </a:cxn>
                <a:cxn ang="0">
                  <a:pos x="connsiteX2" y="connsiteY2"/>
                </a:cxn>
              </a:cxnLst>
              <a:rect l="l" t="t" r="r" b="b"/>
              <a:pathLst>
                <a:path w="3575539" h="341601">
                  <a:moveTo>
                    <a:pt x="0" y="0"/>
                  </a:moveTo>
                  <a:cubicBezTo>
                    <a:pt x="36146" y="112346"/>
                    <a:pt x="72293" y="224693"/>
                    <a:pt x="668216" y="281354"/>
                  </a:cubicBezTo>
                  <a:cubicBezTo>
                    <a:pt x="1264139" y="338015"/>
                    <a:pt x="2649416" y="345830"/>
                    <a:pt x="3575539" y="339969"/>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灯片编号占位符 7">
            <a:extLst>
              <a:ext uri="{FF2B5EF4-FFF2-40B4-BE49-F238E27FC236}">
                <a16:creationId xmlns:a16="http://schemas.microsoft.com/office/drawing/2014/main" id="{C37DF139-495D-6D4A-A009-A9E7F7C7FA0F}"/>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8</a:t>
            </a:fld>
            <a:endParaRPr lang="zh-CN" altLang="en-US"/>
          </a:p>
        </p:txBody>
      </p:sp>
      <p:grpSp>
        <p:nvGrpSpPr>
          <p:cNvPr id="3" name="组合 2">
            <a:extLst>
              <a:ext uri="{FF2B5EF4-FFF2-40B4-BE49-F238E27FC236}">
                <a16:creationId xmlns:a16="http://schemas.microsoft.com/office/drawing/2014/main" id="{78624207-4C69-744C-B4EB-640BFBF80BB4}"/>
              </a:ext>
            </a:extLst>
          </p:cNvPr>
          <p:cNvGrpSpPr/>
          <p:nvPr/>
        </p:nvGrpSpPr>
        <p:grpSpPr>
          <a:xfrm>
            <a:off x="9724804" y="4590177"/>
            <a:ext cx="1282723" cy="1107614"/>
            <a:chOff x="9724804" y="4735142"/>
            <a:chExt cx="1282723" cy="1107614"/>
          </a:xfrm>
        </p:grpSpPr>
        <p:pic>
          <p:nvPicPr>
            <p:cNvPr id="31" name="Picture 6" descr="Wireshark Foundation · GitHub">
              <a:extLst>
                <a:ext uri="{FF2B5EF4-FFF2-40B4-BE49-F238E27FC236}">
                  <a16:creationId xmlns:a16="http://schemas.microsoft.com/office/drawing/2014/main" id="{ECB577FA-57AD-7845-A784-5833EF87A02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013999" y="4735142"/>
              <a:ext cx="601465" cy="601465"/>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F62A47AA-C5AA-414C-894E-460276841375}"/>
                </a:ext>
              </a:extLst>
            </p:cNvPr>
            <p:cNvSpPr txBox="1"/>
            <p:nvPr/>
          </p:nvSpPr>
          <p:spPr>
            <a:xfrm>
              <a:off x="9724804" y="5442646"/>
              <a:ext cx="1282723"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Wireshark</a:t>
              </a:r>
              <a:endParaRPr kumimoji="1" lang="zh-CN" altLang="en-US" sz="2000" b="1" dirty="0">
                <a:latin typeface="Calibri" panose="020F0502020204030204" pitchFamily="34" charset="0"/>
                <a:cs typeface="Calibri" panose="020F0502020204030204" pitchFamily="34" charset="0"/>
              </a:endParaRPr>
            </a:p>
          </p:txBody>
        </p:sp>
      </p:grpSp>
      <p:sp>
        <p:nvSpPr>
          <p:cNvPr id="4" name="文本框 3">
            <a:extLst>
              <a:ext uri="{FF2B5EF4-FFF2-40B4-BE49-F238E27FC236}">
                <a16:creationId xmlns:a16="http://schemas.microsoft.com/office/drawing/2014/main" id="{443D330D-1370-2F48-8909-48E88C003DC1}"/>
              </a:ext>
            </a:extLst>
          </p:cNvPr>
          <p:cNvSpPr txBox="1"/>
          <p:nvPr/>
        </p:nvSpPr>
        <p:spPr>
          <a:xfrm>
            <a:off x="3622343" y="3103945"/>
            <a:ext cx="2567367" cy="36933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FF0000"/>
                </a:solidFill>
                <a:effectLst/>
                <a:uFillTx/>
                <a:latin typeface="Helvetica" pitchFamily="2" charset="0"/>
                <a:sym typeface="等线"/>
              </a:rPr>
              <a:t>A Flood of OSDP Traffic</a:t>
            </a:r>
            <a:endParaRPr kumimoji="0" lang="zh-CN" altLang="en-US" sz="1800" b="0" i="0" u="none" strike="noStrike" cap="none" spc="0" normalizeH="0" baseline="0" dirty="0">
              <a:ln>
                <a:noFill/>
              </a:ln>
              <a:solidFill>
                <a:srgbClr val="FF0000"/>
              </a:solidFill>
              <a:effectLst/>
              <a:uFillTx/>
              <a:latin typeface="Helvetica" pitchFamily="2" charset="0"/>
              <a:sym typeface="等线"/>
            </a:endParaRPr>
          </a:p>
        </p:txBody>
      </p:sp>
      <p:pic>
        <p:nvPicPr>
          <p:cNvPr id="33" name="内容占位符 6" descr="图表, 折线图&#10;&#10;描述已自动生成">
            <a:extLst>
              <a:ext uri="{FF2B5EF4-FFF2-40B4-BE49-F238E27FC236}">
                <a16:creationId xmlns:a16="http://schemas.microsoft.com/office/drawing/2014/main" id="{0D703F42-2EF7-2440-8F63-44D3A97CEB9F}"/>
              </a:ext>
            </a:extLst>
          </p:cNvPr>
          <p:cNvPicPr>
            <a:picLocks noChangeAspect="1"/>
          </p:cNvPicPr>
          <p:nvPr/>
        </p:nvPicPr>
        <p:blipFill>
          <a:blip r:embed="rId24"/>
          <a:stretch>
            <a:fillRect/>
          </a:stretch>
        </p:blipFill>
        <p:spPr>
          <a:xfrm>
            <a:off x="4206161" y="4357251"/>
            <a:ext cx="5220035" cy="2223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spTree>
    <p:extLst>
      <p:ext uri="{BB962C8B-B14F-4D97-AF65-F5344CB8AC3E}">
        <p14:creationId xmlns:p14="http://schemas.microsoft.com/office/powerpoint/2010/main" val="27543438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100297-0B47-274F-86FA-38408CCEAFD7}"/>
              </a:ext>
            </a:extLst>
          </p:cNvPr>
          <p:cNvSpPr>
            <a:spLocks noGrp="1"/>
          </p:cNvSpPr>
          <p:nvPr>
            <p:ph type="title"/>
          </p:nvPr>
        </p:nvSpPr>
        <p:spPr/>
        <p:txBody>
          <a:bodyPr/>
          <a:lstStyle/>
          <a:p>
            <a:r>
              <a:rPr kumimoji="1" lang="en-US" altLang="zh-CN" dirty="0"/>
              <a:t>Application I: Network Traffic Auditing</a:t>
            </a:r>
            <a:endParaRPr kumimoji="1" lang="zh-CN" altLang="en-US" dirty="0"/>
          </a:p>
        </p:txBody>
      </p:sp>
      <p:grpSp>
        <p:nvGrpSpPr>
          <p:cNvPr id="37" name="组合 36">
            <a:extLst>
              <a:ext uri="{FF2B5EF4-FFF2-40B4-BE49-F238E27FC236}">
                <a16:creationId xmlns:a16="http://schemas.microsoft.com/office/drawing/2014/main" id="{5CC31C9F-C814-7E4F-A1C5-6CDFE8E6B197}"/>
              </a:ext>
            </a:extLst>
          </p:cNvPr>
          <p:cNvGrpSpPr/>
          <p:nvPr/>
        </p:nvGrpSpPr>
        <p:grpSpPr>
          <a:xfrm>
            <a:off x="825675" y="1584714"/>
            <a:ext cx="10026551" cy="4434637"/>
            <a:chOff x="1440532" y="1729679"/>
            <a:chExt cx="10026551" cy="4434637"/>
          </a:xfrm>
        </p:grpSpPr>
        <p:grpSp>
          <p:nvGrpSpPr>
            <p:cNvPr id="9" name="组合 8">
              <a:extLst>
                <a:ext uri="{FF2B5EF4-FFF2-40B4-BE49-F238E27FC236}">
                  <a16:creationId xmlns:a16="http://schemas.microsoft.com/office/drawing/2014/main" id="{7B2FBFBA-31BC-3D47-8FC4-5A282820B8AA}"/>
                </a:ext>
              </a:extLst>
            </p:cNvPr>
            <p:cNvGrpSpPr/>
            <p:nvPr/>
          </p:nvGrpSpPr>
          <p:grpSpPr>
            <a:xfrm>
              <a:off x="1440532" y="3248910"/>
              <a:ext cx="1516761" cy="1431041"/>
              <a:chOff x="1674864" y="2608384"/>
              <a:chExt cx="1086601" cy="1025191"/>
            </a:xfrm>
          </p:grpSpPr>
          <p:pic>
            <p:nvPicPr>
              <p:cNvPr id="34" name="图形 33" descr="居家办公 Wi-Fi 纯色填充">
                <a:extLst>
                  <a:ext uri="{FF2B5EF4-FFF2-40B4-BE49-F238E27FC236}">
                    <a16:creationId xmlns:a16="http://schemas.microsoft.com/office/drawing/2014/main" id="{061D08C4-C26E-6D4A-8955-9F75D232C77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817077" y="2608384"/>
                <a:ext cx="738554" cy="738554"/>
              </a:xfrm>
              <a:prstGeom prst="rect">
                <a:avLst/>
              </a:prstGeom>
            </p:spPr>
          </p:pic>
          <p:sp>
            <p:nvSpPr>
              <p:cNvPr id="35" name="文本框 34">
                <a:extLst>
                  <a:ext uri="{FF2B5EF4-FFF2-40B4-BE49-F238E27FC236}">
                    <a16:creationId xmlns:a16="http://schemas.microsoft.com/office/drawing/2014/main" id="{E9EFCFD7-9F96-7147-B5C6-B44D07207B41}"/>
                  </a:ext>
                </a:extLst>
              </p:cNvPr>
              <p:cNvSpPr txBox="1"/>
              <p:nvPr/>
            </p:nvSpPr>
            <p:spPr>
              <a:xfrm>
                <a:off x="1674864" y="3346938"/>
                <a:ext cx="1086601" cy="286637"/>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Smart Home</a:t>
                </a:r>
                <a:endParaRPr kumimoji="1" lang="zh-CN" altLang="en-US" sz="2000" b="1" dirty="0">
                  <a:latin typeface="Calibri" panose="020F0502020204030204" pitchFamily="34" charset="0"/>
                  <a:cs typeface="Calibri" panose="020F0502020204030204" pitchFamily="34" charset="0"/>
                </a:endParaRPr>
              </a:p>
            </p:txBody>
          </p:sp>
        </p:grpSp>
        <p:pic>
          <p:nvPicPr>
            <p:cNvPr id="10" name="图形 9" descr="Internet 轮廓">
              <a:extLst>
                <a:ext uri="{FF2B5EF4-FFF2-40B4-BE49-F238E27FC236}">
                  <a16:creationId xmlns:a16="http://schemas.microsoft.com/office/drawing/2014/main" id="{8A99BFB3-BD19-AD47-9222-82802CA4051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85356" y="3248910"/>
              <a:ext cx="753773" cy="753774"/>
            </a:xfrm>
            <a:prstGeom prst="rect">
              <a:avLst/>
            </a:prstGeom>
          </p:spPr>
        </p:pic>
        <p:pic>
          <p:nvPicPr>
            <p:cNvPr id="11" name="图形 10" descr="指纹 轮廓">
              <a:extLst>
                <a:ext uri="{FF2B5EF4-FFF2-40B4-BE49-F238E27FC236}">
                  <a16:creationId xmlns:a16="http://schemas.microsoft.com/office/drawing/2014/main" id="{BB6378B0-A864-B544-9CBB-D8C158641C6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85356" y="4151031"/>
              <a:ext cx="753773" cy="753774"/>
            </a:xfrm>
            <a:prstGeom prst="rect">
              <a:avLst/>
            </a:prstGeom>
          </p:spPr>
        </p:pic>
        <p:pic>
          <p:nvPicPr>
            <p:cNvPr id="12" name="图形 11" descr="灯泡和齿轮 轮廓">
              <a:extLst>
                <a:ext uri="{FF2B5EF4-FFF2-40B4-BE49-F238E27FC236}">
                  <a16:creationId xmlns:a16="http://schemas.microsoft.com/office/drawing/2014/main" id="{2E68B518-A8B1-854D-ACBF-F799B333D4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845729" y="4764683"/>
              <a:ext cx="753773" cy="753774"/>
            </a:xfrm>
            <a:prstGeom prst="rect">
              <a:avLst/>
            </a:prstGeom>
          </p:spPr>
        </p:pic>
        <p:pic>
          <p:nvPicPr>
            <p:cNvPr id="13" name="图形 12" descr="洗衣机 轮廓">
              <a:extLst>
                <a:ext uri="{FF2B5EF4-FFF2-40B4-BE49-F238E27FC236}">
                  <a16:creationId xmlns:a16="http://schemas.microsoft.com/office/drawing/2014/main" id="{18E1EE41-CEC2-DA4F-8B42-E5E72570088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785804" y="5172192"/>
              <a:ext cx="753773" cy="753774"/>
            </a:xfrm>
            <a:prstGeom prst="rect">
              <a:avLst/>
            </a:prstGeom>
          </p:spPr>
        </p:pic>
        <p:pic>
          <p:nvPicPr>
            <p:cNvPr id="14" name="图形 13" descr="手表 轮廓">
              <a:extLst>
                <a:ext uri="{FF2B5EF4-FFF2-40B4-BE49-F238E27FC236}">
                  <a16:creationId xmlns:a16="http://schemas.microsoft.com/office/drawing/2014/main" id="{C5BFB770-2DF1-6F4F-8618-3145264D124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85804" y="2044053"/>
              <a:ext cx="753773" cy="753774"/>
            </a:xfrm>
            <a:prstGeom prst="rect">
              <a:avLst/>
            </a:prstGeom>
          </p:spPr>
        </p:pic>
        <p:pic>
          <p:nvPicPr>
            <p:cNvPr id="15" name="图形 14" descr="Web 摄像头 轮廓">
              <a:extLst>
                <a:ext uri="{FF2B5EF4-FFF2-40B4-BE49-F238E27FC236}">
                  <a16:creationId xmlns:a16="http://schemas.microsoft.com/office/drawing/2014/main" id="{84990D85-FAD7-8743-A87D-E4680B201D1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45729" y="2338884"/>
              <a:ext cx="753773" cy="753774"/>
            </a:xfrm>
            <a:prstGeom prst="rect">
              <a:avLst/>
            </a:prstGeom>
          </p:spPr>
        </p:pic>
        <p:pic>
          <p:nvPicPr>
            <p:cNvPr id="16" name="图形 15" descr="无线路由器 纯色填充">
              <a:extLst>
                <a:ext uri="{FF2B5EF4-FFF2-40B4-BE49-F238E27FC236}">
                  <a16:creationId xmlns:a16="http://schemas.microsoft.com/office/drawing/2014/main" id="{0509FF7C-6AF9-A14A-9680-A6B7CC94C13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81480" y="3344474"/>
              <a:ext cx="1033549" cy="1033549"/>
            </a:xfrm>
            <a:prstGeom prst="rect">
              <a:avLst/>
            </a:prstGeom>
          </p:spPr>
        </p:pic>
        <p:sp>
          <p:nvSpPr>
            <p:cNvPr id="17" name="任意形状 16">
              <a:extLst>
                <a:ext uri="{FF2B5EF4-FFF2-40B4-BE49-F238E27FC236}">
                  <a16:creationId xmlns:a16="http://schemas.microsoft.com/office/drawing/2014/main" id="{B9E6F88F-9EE5-6546-9BD7-A55CAB9F3C80}"/>
                </a:ext>
              </a:extLst>
            </p:cNvPr>
            <p:cNvSpPr/>
            <p:nvPr/>
          </p:nvSpPr>
          <p:spPr>
            <a:xfrm>
              <a:off x="2203601" y="1729679"/>
              <a:ext cx="2390704" cy="4434637"/>
            </a:xfrm>
            <a:custGeom>
              <a:avLst/>
              <a:gdLst>
                <a:gd name="connsiteX0" fmla="*/ 0 w 2390704"/>
                <a:gd name="connsiteY0" fmla="*/ 0 h 4434637"/>
                <a:gd name="connsiteX1" fmla="*/ 1685487 w 2390704"/>
                <a:gd name="connsiteY1" fmla="*/ 687286 h 4434637"/>
                <a:gd name="connsiteX2" fmla="*/ 2389139 w 2390704"/>
                <a:gd name="connsiteY2" fmla="*/ 2225499 h 4434637"/>
                <a:gd name="connsiteX3" fmla="*/ 1521848 w 2390704"/>
                <a:gd name="connsiteY3" fmla="*/ 3845533 h 4434637"/>
                <a:gd name="connsiteX4" fmla="*/ 49091 w 2390704"/>
                <a:gd name="connsiteY4" fmla="*/ 4434637 h 4434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90704" h="4434637" extrusionOk="0">
                  <a:moveTo>
                    <a:pt x="0" y="0"/>
                  </a:moveTo>
                  <a:cubicBezTo>
                    <a:pt x="628170" y="148637"/>
                    <a:pt x="1213233" y="344167"/>
                    <a:pt x="1685487" y="687286"/>
                  </a:cubicBezTo>
                  <a:cubicBezTo>
                    <a:pt x="2102630" y="1062193"/>
                    <a:pt x="2368296" y="1700655"/>
                    <a:pt x="2389139" y="2225499"/>
                  </a:cubicBezTo>
                  <a:cubicBezTo>
                    <a:pt x="2285666" y="2826287"/>
                    <a:pt x="1904390" y="3518609"/>
                    <a:pt x="1521848" y="3845533"/>
                  </a:cubicBezTo>
                  <a:cubicBezTo>
                    <a:pt x="1065894" y="4177641"/>
                    <a:pt x="501030" y="4364014"/>
                    <a:pt x="49091" y="4434637"/>
                  </a:cubicBezTo>
                </a:path>
              </a:pathLst>
            </a:custGeom>
            <a:noFill/>
            <a:ln>
              <a:solidFill>
                <a:schemeClr val="tx1"/>
              </a:solidFill>
              <a:extLst>
                <a:ext uri="{C807C97D-BFC1-408E-A445-0C87EB9F89A2}">
                  <ask:lineSketchStyleProps xmlns="" xmlns:ask="http://schemas.microsoft.com/office/drawing/2018/sketchyshapes" sd="1219033472">
                    <a:custGeom>
                      <a:avLst/>
                      <a:gdLst>
                        <a:gd name="connsiteX0" fmla="*/ 0 w 1712690"/>
                        <a:gd name="connsiteY0" fmla="*/ 0 h 3176954"/>
                        <a:gd name="connsiteX1" fmla="*/ 1207476 w 1712690"/>
                        <a:gd name="connsiteY1" fmla="*/ 492369 h 3176954"/>
                        <a:gd name="connsiteX2" fmla="*/ 1711569 w 1712690"/>
                        <a:gd name="connsiteY2" fmla="*/ 1594338 h 3176954"/>
                        <a:gd name="connsiteX3" fmla="*/ 1090246 w 1712690"/>
                        <a:gd name="connsiteY3" fmla="*/ 2754923 h 3176954"/>
                        <a:gd name="connsiteX4" fmla="*/ 35169 w 1712690"/>
                        <a:gd name="connsiteY4" fmla="*/ 3176954 h 31769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2690" h="3176954">
                          <a:moveTo>
                            <a:pt x="0" y="0"/>
                          </a:moveTo>
                          <a:cubicBezTo>
                            <a:pt x="461107" y="113323"/>
                            <a:pt x="922215" y="226646"/>
                            <a:pt x="1207476" y="492369"/>
                          </a:cubicBezTo>
                          <a:cubicBezTo>
                            <a:pt x="1492737" y="758092"/>
                            <a:pt x="1731107" y="1217246"/>
                            <a:pt x="1711569" y="1594338"/>
                          </a:cubicBezTo>
                          <a:cubicBezTo>
                            <a:pt x="1692031" y="1971430"/>
                            <a:pt x="1369646" y="2491154"/>
                            <a:pt x="1090246" y="2754923"/>
                          </a:cubicBezTo>
                          <a:cubicBezTo>
                            <a:pt x="810846" y="3018692"/>
                            <a:pt x="293077" y="3094893"/>
                            <a:pt x="35169" y="3176954"/>
                          </a:cubicBezTo>
                        </a:path>
                      </a:pathLst>
                    </a:cu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
          <p:nvSpPr>
            <p:cNvPr id="18" name="右箭头 17">
              <a:extLst>
                <a:ext uri="{FF2B5EF4-FFF2-40B4-BE49-F238E27FC236}">
                  <a16:creationId xmlns:a16="http://schemas.microsoft.com/office/drawing/2014/main" id="{2448C58F-026D-354C-B912-1C2A9C2E9C18}"/>
                </a:ext>
              </a:extLst>
            </p:cNvPr>
            <p:cNvSpPr/>
            <p:nvPr/>
          </p:nvSpPr>
          <p:spPr>
            <a:xfrm>
              <a:off x="4869859" y="3764375"/>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44341" y="63241"/>
                    <a:pt x="217324" y="79818"/>
                    <a:pt x="341053" y="59577"/>
                  </a:cubicBezTo>
                  <a:cubicBezTo>
                    <a:pt x="339024" y="38913"/>
                    <a:pt x="343772" y="28384"/>
                    <a:pt x="341053" y="0"/>
                  </a:cubicBezTo>
                  <a:cubicBezTo>
                    <a:pt x="391101" y="67889"/>
                    <a:pt x="434185" y="106499"/>
                    <a:pt x="460207" y="119154"/>
                  </a:cubicBezTo>
                  <a:cubicBezTo>
                    <a:pt x="412402" y="161839"/>
                    <a:pt x="378721" y="192938"/>
                    <a:pt x="341053" y="238308"/>
                  </a:cubicBezTo>
                  <a:cubicBezTo>
                    <a:pt x="336749" y="209193"/>
                    <a:pt x="345045" y="194693"/>
                    <a:pt x="341053" y="178731"/>
                  </a:cubicBezTo>
                  <a:cubicBezTo>
                    <a:pt x="250667" y="201096"/>
                    <a:pt x="64002" y="187499"/>
                    <a:pt x="0" y="178731"/>
                  </a:cubicBezTo>
                  <a:cubicBezTo>
                    <a:pt x="9441" y="123541"/>
                    <a:pt x="-2392" y="73214"/>
                    <a:pt x="0" y="59577"/>
                  </a:cubicBezTo>
                  <a:close/>
                </a:path>
                <a:path w="460207" h="238308" stroke="0" extrusionOk="0">
                  <a:moveTo>
                    <a:pt x="0" y="59577"/>
                  </a:moveTo>
                  <a:cubicBezTo>
                    <a:pt x="127260" y="35127"/>
                    <a:pt x="223065" y="85230"/>
                    <a:pt x="341053" y="59577"/>
                  </a:cubicBezTo>
                  <a:cubicBezTo>
                    <a:pt x="335981" y="30028"/>
                    <a:pt x="341919" y="15303"/>
                    <a:pt x="341053" y="0"/>
                  </a:cubicBezTo>
                  <a:cubicBezTo>
                    <a:pt x="384907" y="62506"/>
                    <a:pt x="450904" y="88855"/>
                    <a:pt x="460207" y="119154"/>
                  </a:cubicBezTo>
                  <a:cubicBezTo>
                    <a:pt x="428067" y="154258"/>
                    <a:pt x="372596" y="200423"/>
                    <a:pt x="341053" y="238308"/>
                  </a:cubicBezTo>
                  <a:cubicBezTo>
                    <a:pt x="344958" y="230676"/>
                    <a:pt x="341445" y="201246"/>
                    <a:pt x="341053" y="178731"/>
                  </a:cubicBezTo>
                  <a:cubicBezTo>
                    <a:pt x="217378" y="158087"/>
                    <a:pt x="112861" y="205853"/>
                    <a:pt x="0" y="178731"/>
                  </a:cubicBezTo>
                  <a:cubicBezTo>
                    <a:pt x="-8630" y="143081"/>
                    <a:pt x="-3980" y="88031"/>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219033472">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pic>
          <p:nvPicPr>
            <p:cNvPr id="19" name="图形 18" descr="服务器 纯色填充">
              <a:extLst>
                <a:ext uri="{FF2B5EF4-FFF2-40B4-BE49-F238E27FC236}">
                  <a16:creationId xmlns:a16="http://schemas.microsoft.com/office/drawing/2014/main" id="{B91B5D51-BA31-F647-BDF9-4D3032C070B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431901" y="3341039"/>
              <a:ext cx="1035182" cy="1035182"/>
            </a:xfrm>
            <a:prstGeom prst="rect">
              <a:avLst/>
            </a:prstGeom>
          </p:spPr>
        </p:pic>
        <p:pic>
          <p:nvPicPr>
            <p:cNvPr id="20" name="图形 19" descr="同步云 纯色填充">
              <a:extLst>
                <a:ext uri="{FF2B5EF4-FFF2-40B4-BE49-F238E27FC236}">
                  <a16:creationId xmlns:a16="http://schemas.microsoft.com/office/drawing/2014/main" id="{DE0A5C22-67E5-9C4F-B889-D692A4315A02}"/>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8160454" y="3341039"/>
              <a:ext cx="1035182" cy="1035182"/>
            </a:xfrm>
            <a:prstGeom prst="rect">
              <a:avLst/>
            </a:prstGeom>
          </p:spPr>
        </p:pic>
        <p:sp>
          <p:nvSpPr>
            <p:cNvPr id="21" name="右箭头 20">
              <a:extLst>
                <a:ext uri="{FF2B5EF4-FFF2-40B4-BE49-F238E27FC236}">
                  <a16:creationId xmlns:a16="http://schemas.microsoft.com/office/drawing/2014/main" id="{B901E460-5AC2-E246-9984-8D3E71B4DAC2}"/>
                </a:ext>
              </a:extLst>
            </p:cNvPr>
            <p:cNvSpPr/>
            <p:nvPr/>
          </p:nvSpPr>
          <p:spPr>
            <a:xfrm>
              <a:off x="7200933" y="3760447"/>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106368" y="30342"/>
                    <a:pt x="298330" y="77054"/>
                    <a:pt x="341053" y="59577"/>
                  </a:cubicBezTo>
                  <a:cubicBezTo>
                    <a:pt x="345330" y="35175"/>
                    <a:pt x="340434" y="18053"/>
                    <a:pt x="341053" y="0"/>
                  </a:cubicBezTo>
                  <a:cubicBezTo>
                    <a:pt x="403412" y="51467"/>
                    <a:pt x="444358" y="109807"/>
                    <a:pt x="460207" y="119154"/>
                  </a:cubicBezTo>
                  <a:cubicBezTo>
                    <a:pt x="415544" y="181095"/>
                    <a:pt x="375652" y="189964"/>
                    <a:pt x="341053" y="238308"/>
                  </a:cubicBezTo>
                  <a:cubicBezTo>
                    <a:pt x="345425" y="218228"/>
                    <a:pt x="345916" y="184732"/>
                    <a:pt x="341053" y="178731"/>
                  </a:cubicBezTo>
                  <a:cubicBezTo>
                    <a:pt x="250903" y="162094"/>
                    <a:pt x="150003" y="163278"/>
                    <a:pt x="0" y="178731"/>
                  </a:cubicBezTo>
                  <a:cubicBezTo>
                    <a:pt x="1910" y="120405"/>
                    <a:pt x="-5291" y="72392"/>
                    <a:pt x="0" y="59577"/>
                  </a:cubicBezTo>
                  <a:close/>
                </a:path>
                <a:path w="460207" h="238308" stroke="0" extrusionOk="0">
                  <a:moveTo>
                    <a:pt x="0" y="59577"/>
                  </a:moveTo>
                  <a:cubicBezTo>
                    <a:pt x="59792" y="41648"/>
                    <a:pt x="173831" y="58280"/>
                    <a:pt x="341053" y="59577"/>
                  </a:cubicBezTo>
                  <a:cubicBezTo>
                    <a:pt x="345918" y="47500"/>
                    <a:pt x="345319" y="15264"/>
                    <a:pt x="341053" y="0"/>
                  </a:cubicBezTo>
                  <a:cubicBezTo>
                    <a:pt x="356222" y="14805"/>
                    <a:pt x="424882" y="80567"/>
                    <a:pt x="460207" y="119154"/>
                  </a:cubicBezTo>
                  <a:cubicBezTo>
                    <a:pt x="394885" y="163122"/>
                    <a:pt x="360887" y="218460"/>
                    <a:pt x="341053" y="238308"/>
                  </a:cubicBezTo>
                  <a:cubicBezTo>
                    <a:pt x="346151" y="222972"/>
                    <a:pt x="344674" y="201444"/>
                    <a:pt x="341053" y="178731"/>
                  </a:cubicBezTo>
                  <a:cubicBezTo>
                    <a:pt x="194839" y="180322"/>
                    <a:pt x="66546" y="204311"/>
                    <a:pt x="0" y="178731"/>
                  </a:cubicBezTo>
                  <a:cubicBezTo>
                    <a:pt x="-7323" y="131862"/>
                    <a:pt x="-8726" y="9803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363887920">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2" name="右箭头 21">
              <a:extLst>
                <a:ext uri="{FF2B5EF4-FFF2-40B4-BE49-F238E27FC236}">
                  <a16:creationId xmlns:a16="http://schemas.microsoft.com/office/drawing/2014/main" id="{7F7D15D0-F1CD-E345-9616-1AF6E92B3E11}"/>
                </a:ext>
              </a:extLst>
            </p:cNvPr>
            <p:cNvSpPr/>
            <p:nvPr/>
          </p:nvSpPr>
          <p:spPr>
            <a:xfrm>
              <a:off x="9544831" y="3760446"/>
              <a:ext cx="460207" cy="238308"/>
            </a:xfrm>
            <a:custGeom>
              <a:avLst/>
              <a:gdLst>
                <a:gd name="connsiteX0" fmla="*/ 0 w 460207"/>
                <a:gd name="connsiteY0" fmla="*/ 59577 h 238308"/>
                <a:gd name="connsiteX1" fmla="*/ 341053 w 460207"/>
                <a:gd name="connsiteY1" fmla="*/ 59577 h 238308"/>
                <a:gd name="connsiteX2" fmla="*/ 341053 w 460207"/>
                <a:gd name="connsiteY2" fmla="*/ 0 h 238308"/>
                <a:gd name="connsiteX3" fmla="*/ 460207 w 460207"/>
                <a:gd name="connsiteY3" fmla="*/ 119154 h 238308"/>
                <a:gd name="connsiteX4" fmla="*/ 341053 w 460207"/>
                <a:gd name="connsiteY4" fmla="*/ 238308 h 238308"/>
                <a:gd name="connsiteX5" fmla="*/ 341053 w 460207"/>
                <a:gd name="connsiteY5" fmla="*/ 178731 h 238308"/>
                <a:gd name="connsiteX6" fmla="*/ 0 w 460207"/>
                <a:gd name="connsiteY6" fmla="*/ 178731 h 238308"/>
                <a:gd name="connsiteX7" fmla="*/ 0 w 460207"/>
                <a:gd name="connsiteY7" fmla="*/ 59577 h 238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0207" h="238308" fill="none" extrusionOk="0">
                  <a:moveTo>
                    <a:pt x="0" y="59577"/>
                  </a:moveTo>
                  <a:cubicBezTo>
                    <a:pt x="59966" y="44776"/>
                    <a:pt x="217455" y="72697"/>
                    <a:pt x="341053" y="59577"/>
                  </a:cubicBezTo>
                  <a:cubicBezTo>
                    <a:pt x="338649" y="44676"/>
                    <a:pt x="336993" y="13043"/>
                    <a:pt x="341053" y="0"/>
                  </a:cubicBezTo>
                  <a:cubicBezTo>
                    <a:pt x="368682" y="30041"/>
                    <a:pt x="427644" y="72184"/>
                    <a:pt x="460207" y="119154"/>
                  </a:cubicBezTo>
                  <a:cubicBezTo>
                    <a:pt x="400010" y="161757"/>
                    <a:pt x="377576" y="185317"/>
                    <a:pt x="341053" y="238308"/>
                  </a:cubicBezTo>
                  <a:cubicBezTo>
                    <a:pt x="338659" y="223441"/>
                    <a:pt x="341714" y="201057"/>
                    <a:pt x="341053" y="178731"/>
                  </a:cubicBezTo>
                  <a:cubicBezTo>
                    <a:pt x="299447" y="173025"/>
                    <a:pt x="44639" y="208883"/>
                    <a:pt x="0" y="178731"/>
                  </a:cubicBezTo>
                  <a:cubicBezTo>
                    <a:pt x="-7958" y="153867"/>
                    <a:pt x="-3077" y="86916"/>
                    <a:pt x="0" y="59577"/>
                  </a:cubicBezTo>
                  <a:close/>
                </a:path>
                <a:path w="460207" h="238308" stroke="0" extrusionOk="0">
                  <a:moveTo>
                    <a:pt x="0" y="59577"/>
                  </a:moveTo>
                  <a:cubicBezTo>
                    <a:pt x="117573" y="32829"/>
                    <a:pt x="192834" y="71937"/>
                    <a:pt x="341053" y="59577"/>
                  </a:cubicBezTo>
                  <a:cubicBezTo>
                    <a:pt x="345244" y="43074"/>
                    <a:pt x="342208" y="11325"/>
                    <a:pt x="341053" y="0"/>
                  </a:cubicBezTo>
                  <a:cubicBezTo>
                    <a:pt x="388393" y="62227"/>
                    <a:pt x="444855" y="100409"/>
                    <a:pt x="460207" y="119154"/>
                  </a:cubicBezTo>
                  <a:cubicBezTo>
                    <a:pt x="434267" y="145248"/>
                    <a:pt x="375359" y="197430"/>
                    <a:pt x="341053" y="238308"/>
                  </a:cubicBezTo>
                  <a:cubicBezTo>
                    <a:pt x="345413" y="223884"/>
                    <a:pt x="345977" y="208196"/>
                    <a:pt x="341053" y="178731"/>
                  </a:cubicBezTo>
                  <a:cubicBezTo>
                    <a:pt x="239358" y="182989"/>
                    <a:pt x="64179" y="172174"/>
                    <a:pt x="0" y="178731"/>
                  </a:cubicBezTo>
                  <a:cubicBezTo>
                    <a:pt x="5294" y="135521"/>
                    <a:pt x="4949" y="92143"/>
                    <a:pt x="0" y="59577"/>
                  </a:cubicBezTo>
                  <a:close/>
                </a:path>
              </a:pathLst>
            </a:custGeom>
            <a:solidFill>
              <a:schemeClr val="accent5"/>
            </a:solidFill>
            <a:ln>
              <a:solidFill>
                <a:schemeClr val="tx1"/>
              </a:solidFill>
              <a:extLst>
                <a:ext uri="{C807C97D-BFC1-408E-A445-0C87EB9F89A2}">
                  <ask:lineSketchStyleProps xmlns="" xmlns:ask="http://schemas.microsoft.com/office/drawing/2018/sketchyshapes" sd="1989016664">
                    <a:prstGeom prst="rightArrow">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4" name="文本框 23">
              <a:extLst>
                <a:ext uri="{FF2B5EF4-FFF2-40B4-BE49-F238E27FC236}">
                  <a16:creationId xmlns:a16="http://schemas.microsoft.com/office/drawing/2014/main" id="{6C8CDA46-416C-4342-84E8-5314BD3FC0FE}"/>
                </a:ext>
              </a:extLst>
            </p:cNvPr>
            <p:cNvSpPr txBox="1"/>
            <p:nvPr/>
          </p:nvSpPr>
          <p:spPr>
            <a:xfrm>
              <a:off x="10521678" y="4279839"/>
              <a:ext cx="870751"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Server</a:t>
              </a:r>
              <a:endParaRPr kumimoji="1" lang="zh-CN" altLang="en-US" sz="2000" b="1" dirty="0">
                <a:latin typeface="Calibri" panose="020F0502020204030204" pitchFamily="34" charset="0"/>
                <a:cs typeface="Calibri" panose="020F0502020204030204" pitchFamily="34" charset="0"/>
              </a:endParaRPr>
            </a:p>
          </p:txBody>
        </p:sp>
        <p:sp>
          <p:nvSpPr>
            <p:cNvPr id="26" name="文本框 25">
              <a:extLst>
                <a:ext uri="{FF2B5EF4-FFF2-40B4-BE49-F238E27FC236}">
                  <a16:creationId xmlns:a16="http://schemas.microsoft.com/office/drawing/2014/main" id="{54B7A5F5-0D0A-E44F-8608-228B0308415E}"/>
                </a:ext>
              </a:extLst>
            </p:cNvPr>
            <p:cNvSpPr txBox="1"/>
            <p:nvPr/>
          </p:nvSpPr>
          <p:spPr>
            <a:xfrm>
              <a:off x="4306556" y="2397434"/>
              <a:ext cx="184730" cy="276999"/>
            </a:xfrm>
            <a:prstGeom prst="rect">
              <a:avLst/>
            </a:prstGeom>
            <a:noFill/>
          </p:spPr>
          <p:txBody>
            <a:bodyPr wrap="none" rtlCol="0">
              <a:spAutoFit/>
            </a:bodyPr>
            <a:lstStyle/>
            <a:p>
              <a:endParaRPr kumimoji="1" lang="en-US" altLang="zh-CN" sz="1200" b="1" dirty="0">
                <a:solidFill>
                  <a:srgbClr val="FF0000"/>
                </a:solidFill>
                <a:latin typeface="Calibri" panose="020F0502020204030204" pitchFamily="34" charset="0"/>
                <a:cs typeface="Calibri" panose="020F0502020204030204" pitchFamily="34" charset="0"/>
              </a:endParaRPr>
            </a:p>
          </p:txBody>
        </p:sp>
      </p:grpSp>
      <p:grpSp>
        <p:nvGrpSpPr>
          <p:cNvPr id="38" name="组合 37">
            <a:extLst>
              <a:ext uri="{FF2B5EF4-FFF2-40B4-BE49-F238E27FC236}">
                <a16:creationId xmlns:a16="http://schemas.microsoft.com/office/drawing/2014/main" id="{44E1001B-0095-C543-81FE-E776C8D44B3C}"/>
              </a:ext>
            </a:extLst>
          </p:cNvPr>
          <p:cNvGrpSpPr/>
          <p:nvPr/>
        </p:nvGrpSpPr>
        <p:grpSpPr>
          <a:xfrm>
            <a:off x="2178574" y="2116489"/>
            <a:ext cx="7746010" cy="1615484"/>
            <a:chOff x="2793431" y="2261454"/>
            <a:chExt cx="7746010" cy="1615484"/>
          </a:xfrm>
        </p:grpSpPr>
        <p:sp>
          <p:nvSpPr>
            <p:cNvPr id="25" name="椭圆 24">
              <a:extLst>
                <a:ext uri="{FF2B5EF4-FFF2-40B4-BE49-F238E27FC236}">
                  <a16:creationId xmlns:a16="http://schemas.microsoft.com/office/drawing/2014/main" id="{71E52AF1-9839-434D-9929-C6891F62D076}"/>
                </a:ext>
              </a:extLst>
            </p:cNvPr>
            <p:cNvSpPr/>
            <p:nvPr/>
          </p:nvSpPr>
          <p:spPr>
            <a:xfrm>
              <a:off x="2793431" y="2261454"/>
              <a:ext cx="858369" cy="934650"/>
            </a:xfrm>
            <a:prstGeom prst="ellipse">
              <a:avLst/>
            </a:prstGeom>
            <a:noFill/>
            <a:ln w="38100" cmpd="thickThi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27" name="任意形状 26">
              <a:extLst>
                <a:ext uri="{FF2B5EF4-FFF2-40B4-BE49-F238E27FC236}">
                  <a16:creationId xmlns:a16="http://schemas.microsoft.com/office/drawing/2014/main" id="{5BFC511A-FE09-7E49-804F-FFDCEDB254FC}"/>
                </a:ext>
              </a:extLst>
            </p:cNvPr>
            <p:cNvSpPr/>
            <p:nvPr/>
          </p:nvSpPr>
          <p:spPr>
            <a:xfrm>
              <a:off x="3485356" y="3150127"/>
              <a:ext cx="7054085" cy="726811"/>
            </a:xfrm>
            <a:custGeom>
              <a:avLst/>
              <a:gdLst>
                <a:gd name="connsiteX0" fmla="*/ 0 w 3575539"/>
                <a:gd name="connsiteY0" fmla="*/ 0 h 341601"/>
                <a:gd name="connsiteX1" fmla="*/ 668216 w 3575539"/>
                <a:gd name="connsiteY1" fmla="*/ 281354 h 341601"/>
                <a:gd name="connsiteX2" fmla="*/ 3575539 w 3575539"/>
                <a:gd name="connsiteY2" fmla="*/ 339969 h 341601"/>
              </a:gdLst>
              <a:ahLst/>
              <a:cxnLst>
                <a:cxn ang="0">
                  <a:pos x="connsiteX0" y="connsiteY0"/>
                </a:cxn>
                <a:cxn ang="0">
                  <a:pos x="connsiteX1" y="connsiteY1"/>
                </a:cxn>
                <a:cxn ang="0">
                  <a:pos x="connsiteX2" y="connsiteY2"/>
                </a:cxn>
              </a:cxnLst>
              <a:rect l="l" t="t" r="r" b="b"/>
              <a:pathLst>
                <a:path w="3575539" h="341601">
                  <a:moveTo>
                    <a:pt x="0" y="0"/>
                  </a:moveTo>
                  <a:cubicBezTo>
                    <a:pt x="36146" y="112346"/>
                    <a:pt x="72293" y="224693"/>
                    <a:pt x="668216" y="281354"/>
                  </a:cubicBezTo>
                  <a:cubicBezTo>
                    <a:pt x="1264139" y="338015"/>
                    <a:pt x="2649416" y="345830"/>
                    <a:pt x="3575539" y="339969"/>
                  </a:cubicBezTo>
                </a:path>
              </a:pathLst>
            </a:custGeom>
            <a:noFill/>
            <a:ln w="381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grpSp>
      <p:sp>
        <p:nvSpPr>
          <p:cNvPr id="39" name="灯片编号占位符 7">
            <a:extLst>
              <a:ext uri="{FF2B5EF4-FFF2-40B4-BE49-F238E27FC236}">
                <a16:creationId xmlns:a16="http://schemas.microsoft.com/office/drawing/2014/main" id="{C37DF139-495D-6D4A-A009-A9E7F7C7FA0F}"/>
              </a:ext>
            </a:extLst>
          </p:cNvPr>
          <p:cNvSpPr>
            <a:spLocks noGrp="1"/>
          </p:cNvSpPr>
          <p:nvPr>
            <p:ph type="sldNum" sz="quarter" idx="2"/>
          </p:nvPr>
        </p:nvSpPr>
        <p:spPr>
          <a:xfrm>
            <a:off x="11080144" y="6404292"/>
            <a:ext cx="273657" cy="269241"/>
          </a:xfrm>
        </p:spPr>
        <p:txBody>
          <a:bodyPr/>
          <a:lstStyle/>
          <a:p>
            <a:fld id="{86CB4B4D-7CA3-9044-876B-883B54F8677D}" type="slidenum">
              <a:rPr lang="en-US" altLang="zh-CN" smtClean="0"/>
              <a:t>9</a:t>
            </a:fld>
            <a:endParaRPr lang="zh-CN" altLang="en-US"/>
          </a:p>
        </p:txBody>
      </p:sp>
      <p:grpSp>
        <p:nvGrpSpPr>
          <p:cNvPr id="3" name="组合 2">
            <a:extLst>
              <a:ext uri="{FF2B5EF4-FFF2-40B4-BE49-F238E27FC236}">
                <a16:creationId xmlns:a16="http://schemas.microsoft.com/office/drawing/2014/main" id="{78624207-4C69-744C-B4EB-640BFBF80BB4}"/>
              </a:ext>
            </a:extLst>
          </p:cNvPr>
          <p:cNvGrpSpPr/>
          <p:nvPr/>
        </p:nvGrpSpPr>
        <p:grpSpPr>
          <a:xfrm>
            <a:off x="9724804" y="4590177"/>
            <a:ext cx="1282723" cy="1107614"/>
            <a:chOff x="9724804" y="4735142"/>
            <a:chExt cx="1282723" cy="1107614"/>
          </a:xfrm>
        </p:grpSpPr>
        <p:pic>
          <p:nvPicPr>
            <p:cNvPr id="31" name="Picture 6" descr="Wireshark Foundation · GitHub">
              <a:extLst>
                <a:ext uri="{FF2B5EF4-FFF2-40B4-BE49-F238E27FC236}">
                  <a16:creationId xmlns:a16="http://schemas.microsoft.com/office/drawing/2014/main" id="{ECB577FA-57AD-7845-A784-5833EF87A024}"/>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0013999" y="4735142"/>
              <a:ext cx="601465" cy="601465"/>
            </a:xfrm>
            <a:prstGeom prst="rect">
              <a:avLst/>
            </a:prstGeom>
            <a:noFill/>
            <a:extLst>
              <a:ext uri="{909E8E84-426E-40DD-AFC4-6F175D3DCCD1}">
                <a14:hiddenFill xmlns:a14="http://schemas.microsoft.com/office/drawing/2010/main">
                  <a:solidFill>
                    <a:srgbClr val="FFFFFF"/>
                  </a:solidFill>
                </a14:hiddenFill>
              </a:ext>
            </a:extLst>
          </p:spPr>
        </p:pic>
        <p:sp>
          <p:nvSpPr>
            <p:cNvPr id="32" name="文本框 31">
              <a:extLst>
                <a:ext uri="{FF2B5EF4-FFF2-40B4-BE49-F238E27FC236}">
                  <a16:creationId xmlns:a16="http://schemas.microsoft.com/office/drawing/2014/main" id="{F62A47AA-C5AA-414C-894E-460276841375}"/>
                </a:ext>
              </a:extLst>
            </p:cNvPr>
            <p:cNvSpPr txBox="1"/>
            <p:nvPr/>
          </p:nvSpPr>
          <p:spPr>
            <a:xfrm>
              <a:off x="9724804" y="5442646"/>
              <a:ext cx="1282723" cy="400110"/>
            </a:xfrm>
            <a:prstGeom prst="rect">
              <a:avLst/>
            </a:prstGeom>
            <a:noFill/>
          </p:spPr>
          <p:txBody>
            <a:bodyPr wrap="none" rtlCol="0">
              <a:spAutoFit/>
            </a:bodyPr>
            <a:lstStyle/>
            <a:p>
              <a:r>
                <a:rPr kumimoji="1" lang="en-US" altLang="zh-CN" sz="2000" b="1" dirty="0">
                  <a:latin typeface="Calibri" panose="020F0502020204030204" pitchFamily="34" charset="0"/>
                  <a:cs typeface="Calibri" panose="020F0502020204030204" pitchFamily="34" charset="0"/>
                </a:rPr>
                <a:t>Wireshark</a:t>
              </a:r>
              <a:endParaRPr kumimoji="1" lang="zh-CN" altLang="en-US" sz="2000" b="1" dirty="0">
                <a:latin typeface="Calibri" panose="020F0502020204030204" pitchFamily="34" charset="0"/>
                <a:cs typeface="Calibri" panose="020F0502020204030204" pitchFamily="34" charset="0"/>
              </a:endParaRPr>
            </a:p>
          </p:txBody>
        </p:sp>
      </p:grpSp>
      <p:sp>
        <p:nvSpPr>
          <p:cNvPr id="4" name="文本框 3">
            <a:extLst>
              <a:ext uri="{FF2B5EF4-FFF2-40B4-BE49-F238E27FC236}">
                <a16:creationId xmlns:a16="http://schemas.microsoft.com/office/drawing/2014/main" id="{443D330D-1370-2F48-8909-48E88C003DC1}"/>
              </a:ext>
            </a:extLst>
          </p:cNvPr>
          <p:cNvSpPr txBox="1"/>
          <p:nvPr/>
        </p:nvSpPr>
        <p:spPr>
          <a:xfrm>
            <a:off x="3622343" y="3103945"/>
            <a:ext cx="2567367" cy="369330"/>
          </a:xfrm>
          <a:prstGeom prst="rect">
            <a:avLst/>
          </a:prstGeom>
          <a:solidFill>
            <a:srgbClr val="FFFFF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US" altLang="zh-CN" sz="1800" b="0" i="0" u="none" strike="noStrike" cap="none" spc="0" normalizeH="0" baseline="0" dirty="0">
                <a:ln>
                  <a:noFill/>
                </a:ln>
                <a:solidFill>
                  <a:srgbClr val="FF0000"/>
                </a:solidFill>
                <a:effectLst/>
                <a:uFillTx/>
                <a:latin typeface="Helvetica" pitchFamily="2" charset="0"/>
                <a:sym typeface="等线"/>
              </a:rPr>
              <a:t>A Flood of OSDP Traffic</a:t>
            </a:r>
            <a:endParaRPr kumimoji="0" lang="zh-CN" altLang="en-US" sz="1800" b="0" i="0" u="none" strike="noStrike" cap="none" spc="0" normalizeH="0" baseline="0" dirty="0">
              <a:ln>
                <a:noFill/>
              </a:ln>
              <a:solidFill>
                <a:srgbClr val="FF0000"/>
              </a:solidFill>
              <a:effectLst/>
              <a:uFillTx/>
              <a:latin typeface="Helvetica" pitchFamily="2" charset="0"/>
              <a:sym typeface="等线"/>
            </a:endParaRPr>
          </a:p>
        </p:txBody>
      </p:sp>
      <p:pic>
        <p:nvPicPr>
          <p:cNvPr id="33" name="内容占位符 6" descr="图表, 折线图&#10;&#10;描述已自动生成">
            <a:extLst>
              <a:ext uri="{FF2B5EF4-FFF2-40B4-BE49-F238E27FC236}">
                <a16:creationId xmlns:a16="http://schemas.microsoft.com/office/drawing/2014/main" id="{0D703F42-2EF7-2440-8F63-44D3A97CEB9F}"/>
              </a:ext>
            </a:extLst>
          </p:cNvPr>
          <p:cNvPicPr>
            <a:picLocks noChangeAspect="1"/>
          </p:cNvPicPr>
          <p:nvPr/>
        </p:nvPicPr>
        <p:blipFill>
          <a:blip r:embed="rId24"/>
          <a:stretch>
            <a:fillRect/>
          </a:stretch>
        </p:blipFill>
        <p:spPr>
          <a:xfrm>
            <a:off x="4206161" y="4357251"/>
            <a:ext cx="5220035" cy="222378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pic>
      <p:pic>
        <p:nvPicPr>
          <p:cNvPr id="41" name="图片 40">
            <a:extLst>
              <a:ext uri="{FF2B5EF4-FFF2-40B4-BE49-F238E27FC236}">
                <a16:creationId xmlns:a16="http://schemas.microsoft.com/office/drawing/2014/main" id="{6B861799-4782-1743-B27E-E965F734093D}"/>
              </a:ext>
            </a:extLst>
          </p:cNvPr>
          <p:cNvPicPr>
            <a:picLocks noChangeAspect="1"/>
          </p:cNvPicPr>
          <p:nvPr/>
        </p:nvPicPr>
        <p:blipFill>
          <a:blip r:embed="rId25"/>
          <a:srcRect/>
          <a:stretch/>
        </p:blipFill>
        <p:spPr>
          <a:xfrm>
            <a:off x="3825625" y="1359912"/>
            <a:ext cx="3947349" cy="1612939"/>
          </a:xfrm>
          <a:prstGeom prst="rect">
            <a:avLst/>
          </a:prstGeom>
          <a:ln>
            <a:noFill/>
          </a:ln>
          <a:effectLst>
            <a:outerShdw blurRad="292100" dist="139700" dir="2700000" algn="tl" rotWithShape="0">
              <a:srgbClr val="333333">
                <a:alpha val="65000"/>
              </a:srgbClr>
            </a:outerShdw>
          </a:effectLst>
        </p:spPr>
      </p:pic>
      <p:cxnSp>
        <p:nvCxnSpPr>
          <p:cNvPr id="6" name="直线箭头连接符 5">
            <a:extLst>
              <a:ext uri="{FF2B5EF4-FFF2-40B4-BE49-F238E27FC236}">
                <a16:creationId xmlns:a16="http://schemas.microsoft.com/office/drawing/2014/main" id="{E41E9DDE-32B6-E641-AC75-34B4DF71ADB8}"/>
              </a:ext>
            </a:extLst>
          </p:cNvPr>
          <p:cNvCxnSpPr>
            <a:cxnSpLocks/>
          </p:cNvCxnSpPr>
          <p:nvPr/>
        </p:nvCxnSpPr>
        <p:spPr>
          <a:xfrm flipH="1" flipV="1">
            <a:off x="6876831" y="3051140"/>
            <a:ext cx="825610" cy="1708700"/>
          </a:xfrm>
          <a:prstGeom prst="straightConnector1">
            <a:avLst/>
          </a:prstGeom>
          <a:noFill/>
          <a:ln w="25400" cap="flat">
            <a:solidFill>
              <a:srgbClr val="FF0000"/>
            </a:solidFill>
            <a:prstDash val="dash"/>
            <a:miter lim="800000"/>
            <a:tailEnd type="arrow"/>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66753145"/>
      </p:ext>
    </p:extLst>
  </p:cSld>
  <p:clrMapOvr>
    <a:masterClrMapping/>
  </p:clrMapOvr>
  <p:transition spd="med"/>
</p:sld>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Helvetica"/>
        <a:ea typeface="Helvetica"/>
        <a:cs typeface="Helvetica"/>
      </a:majorFont>
      <a:minorFont>
        <a:latin typeface="等线"/>
        <a:ea typeface="等线"/>
        <a:cs typeface="等线"/>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主题​​">
      <a:majorFont>
        <a:latin typeface="Helvetica"/>
        <a:ea typeface="Helvetica"/>
        <a:cs typeface="Helvetica"/>
      </a:majorFont>
      <a:minorFont>
        <a:latin typeface="等线"/>
        <a:ea typeface="等线"/>
        <a:cs typeface="等线"/>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等线"/>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11061</TotalTime>
  <Words>12856</Words>
  <Application>Microsoft Office PowerPoint</Application>
  <PresentationFormat>Widescreen</PresentationFormat>
  <Paragraphs>1505</Paragraphs>
  <Slides>61</Slides>
  <Notes>61</Notes>
  <HiddenSlides>0</HiddenSlides>
  <MMClips>0</MMClips>
  <ScaleCrop>false</ScaleCrop>
  <HeadingPairs>
    <vt:vector size="6" baseType="variant">
      <vt:variant>
        <vt:lpstr>Fonts Used</vt:lpstr>
      </vt:variant>
      <vt:variant>
        <vt:i4>21</vt:i4>
      </vt:variant>
      <vt:variant>
        <vt:lpstr>Theme</vt:lpstr>
      </vt:variant>
      <vt:variant>
        <vt:i4>1</vt:i4>
      </vt:variant>
      <vt:variant>
        <vt:lpstr>Slide Titles</vt:lpstr>
      </vt:variant>
      <vt:variant>
        <vt:i4>61</vt:i4>
      </vt:variant>
    </vt:vector>
  </HeadingPairs>
  <TitlesOfParts>
    <vt:vector size="83" baseType="lpstr">
      <vt:lpstr>Ayuthaya</vt:lpstr>
      <vt:lpstr>Bradley Hand</vt:lpstr>
      <vt:lpstr>Chalkboard</vt:lpstr>
      <vt:lpstr>DengXian</vt:lpstr>
      <vt:lpstr>DengXian Light</vt:lpstr>
      <vt:lpstr>LibertineMathMI</vt:lpstr>
      <vt:lpstr>LinLibertineT</vt:lpstr>
      <vt:lpstr>Microsoft YaHei</vt:lpstr>
      <vt:lpstr>Söhne</vt:lpstr>
      <vt:lpstr>STHupo</vt:lpstr>
      <vt:lpstr>Trattatello</vt:lpstr>
      <vt:lpstr>txmiaX</vt:lpstr>
      <vt:lpstr>txsyb</vt:lpstr>
      <vt:lpstr>txsys</vt:lpstr>
      <vt:lpstr>Arial</vt:lpstr>
      <vt:lpstr>Calibri</vt:lpstr>
      <vt:lpstr>Cambria Math</vt:lpstr>
      <vt:lpstr>Comic Sans MS</vt:lpstr>
      <vt:lpstr>Helvetica</vt:lpstr>
      <vt:lpstr>Times New Roman</vt:lpstr>
      <vt:lpstr>Wingdings</vt:lpstr>
      <vt:lpstr>Office 主题​​</vt:lpstr>
      <vt:lpstr>ParDiff: Practical Static Differential Analysis of Network Protocol Parsers</vt:lpstr>
      <vt:lpstr>Protocol Reverse Engineering</vt:lpstr>
      <vt:lpstr>Protocol Reverse Engineering</vt:lpstr>
      <vt:lpstr>Protocol Reverse Engineering</vt:lpstr>
      <vt:lpstr>Protocol Reverse Engineering</vt:lpstr>
      <vt:lpstr>Application I: Network Traffic Auditing</vt:lpstr>
      <vt:lpstr>Application I: Network Traffic Auditing</vt:lpstr>
      <vt:lpstr>Application I: Network Traffic Auditing</vt:lpstr>
      <vt:lpstr>Application I: Network Traffic Auditing</vt:lpstr>
      <vt:lpstr>Application I: Network Traffic Auditing</vt:lpstr>
      <vt:lpstr>Application II: Network Fuzzing (NetLifter@CCS’23)</vt:lpstr>
      <vt:lpstr>Application II: Network Fuzzing (NetLifter@CCS’23)</vt:lpstr>
      <vt:lpstr>Application II: Network Fuzzing (NetLifter@CCS’23)</vt:lpstr>
      <vt:lpstr>Application II: Network Fuzzing (NetLifter@CCS’23)</vt:lpstr>
      <vt:lpstr>Application III: ParDiff@OOPSLA24 - parser differential analysis</vt:lpstr>
      <vt:lpstr>Application III: ParDiff@OOPSLA24 - parser differential analysis</vt:lpstr>
      <vt:lpstr>Application III: ParDiff@OOPSLA24 - parser differential analysis</vt:lpstr>
      <vt:lpstr>Existing Works for (Protocol) Format Reverse Engineering </vt:lpstr>
      <vt:lpstr>Existing Works for (Protocol) Format Reverse Engineering</vt:lpstr>
      <vt:lpstr>Existing Works for Format Reverse Engineering</vt:lpstr>
      <vt:lpstr>Existing Works for Format Reverse Engineering</vt:lpstr>
      <vt:lpstr>Existing Works for Format Reverse Engineering</vt:lpstr>
      <vt:lpstr>Existing Works for Format Reverse Engineering</vt:lpstr>
      <vt:lpstr>Existing Works for Format Reverse Engineering</vt:lpstr>
      <vt:lpstr>Existing Works for Format Reverse Engineering</vt:lpstr>
      <vt:lpstr>Observation - I</vt:lpstr>
      <vt:lpstr>Observation - I</vt:lpstr>
      <vt:lpstr>Observation - I</vt:lpstr>
      <vt:lpstr>Observation - I</vt:lpstr>
      <vt:lpstr>Observation - I</vt:lpstr>
      <vt:lpstr>Observation - I</vt:lpstr>
      <vt:lpstr>Observation - I</vt:lpstr>
      <vt:lpstr>Observation - II</vt:lpstr>
      <vt:lpstr>Observation - II</vt:lpstr>
      <vt:lpstr>Observation - II</vt:lpstr>
      <vt:lpstr>Observation - II</vt:lpstr>
      <vt:lpstr>Observation - II</vt:lpstr>
      <vt:lpstr>Observation - II</vt:lpstr>
      <vt:lpstr>Observation - II</vt:lpstr>
      <vt:lpstr>Challenge - I</vt:lpstr>
      <vt:lpstr>Challenge - I</vt:lpstr>
      <vt:lpstr>Challenge - I</vt:lpstr>
      <vt:lpstr>Challenge - I</vt:lpstr>
      <vt:lpstr>Challenge - I</vt:lpstr>
      <vt:lpstr>Challenge - II</vt:lpstr>
      <vt:lpstr>Challenge - II</vt:lpstr>
      <vt:lpstr>Challenge - II</vt:lpstr>
      <vt:lpstr>Challenge - II</vt:lpstr>
      <vt:lpstr>Challenge - II</vt:lpstr>
      <vt:lpstr>Challenge - II</vt:lpstr>
      <vt:lpstr>Challenge - II</vt:lpstr>
      <vt:lpstr>Challenge - II</vt:lpstr>
      <vt:lpstr>Challenges in Lifted Format Specification Differential Analysis</vt:lpstr>
      <vt:lpstr>ParDiff Solution: Transforming Lifted Specs to Ordered SFAs</vt:lpstr>
      <vt:lpstr>ParDiff Solution: Transforming Lifted Specs to Ordered SFAs</vt:lpstr>
      <vt:lpstr>ParDiff Solution: Synced Bi-simulation</vt:lpstr>
      <vt:lpstr>Summary</vt:lpstr>
      <vt:lpstr>Summary</vt:lpstr>
      <vt:lpstr>Summary</vt:lpstr>
      <vt:lpstr>Future Work</vt:lpstr>
      <vt:lpstr>THANKS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Next Generation Software  Security Analysis</dc:title>
  <dc:creator>Xiangyu Zhang</dc:creator>
  <cp:lastModifiedBy>Xiangyu Zhang</cp:lastModifiedBy>
  <cp:revision>890</cp:revision>
  <dcterms:modified xsi:type="dcterms:W3CDTF">2024-05-23T21:25:52Z</dcterms:modified>
</cp:coreProperties>
</file>