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61" r:id="rId2"/>
    <p:sldId id="257" r:id="rId3"/>
    <p:sldId id="258" r:id="rId4"/>
    <p:sldId id="448" r:id="rId5"/>
    <p:sldId id="465" r:id="rId6"/>
    <p:sldId id="264" r:id="rId7"/>
    <p:sldId id="265" r:id="rId8"/>
    <p:sldId id="373" r:id="rId9"/>
    <p:sldId id="374" r:id="rId10"/>
    <p:sldId id="266" r:id="rId11"/>
    <p:sldId id="267" r:id="rId12"/>
    <p:sldId id="268" r:id="rId13"/>
    <p:sldId id="404" r:id="rId14"/>
    <p:sldId id="472" r:id="rId15"/>
    <p:sldId id="279" r:id="rId16"/>
    <p:sldId id="288" r:id="rId17"/>
    <p:sldId id="312" r:id="rId18"/>
    <p:sldId id="457" r:id="rId19"/>
    <p:sldId id="466" r:id="rId20"/>
    <p:sldId id="467" r:id="rId21"/>
    <p:sldId id="317" r:id="rId22"/>
    <p:sldId id="468" r:id="rId23"/>
    <p:sldId id="413" r:id="rId24"/>
    <p:sldId id="452" r:id="rId25"/>
    <p:sldId id="460" r:id="rId26"/>
    <p:sldId id="389" r:id="rId27"/>
    <p:sldId id="390" r:id="rId28"/>
    <p:sldId id="391" r:id="rId29"/>
    <p:sldId id="392" r:id="rId30"/>
    <p:sldId id="347" r:id="rId31"/>
    <p:sldId id="453" r:id="rId32"/>
    <p:sldId id="427" r:id="rId33"/>
    <p:sldId id="416" r:id="rId34"/>
    <p:sldId id="469" r:id="rId35"/>
    <p:sldId id="417" r:id="rId36"/>
    <p:sldId id="418" r:id="rId37"/>
    <p:sldId id="419" r:id="rId38"/>
    <p:sldId id="420" r:id="rId39"/>
    <p:sldId id="421" r:id="rId40"/>
    <p:sldId id="422" r:id="rId41"/>
    <p:sldId id="435" r:id="rId42"/>
    <p:sldId id="426" r:id="rId43"/>
    <p:sldId id="423" r:id="rId44"/>
    <p:sldId id="470" r:id="rId45"/>
    <p:sldId id="424" r:id="rId46"/>
    <p:sldId id="428" r:id="rId47"/>
    <p:sldId id="429" r:id="rId48"/>
    <p:sldId id="431" r:id="rId49"/>
    <p:sldId id="430" r:id="rId50"/>
    <p:sldId id="454" r:id="rId51"/>
    <p:sldId id="471" r:id="rId52"/>
    <p:sldId id="464" r:id="rId53"/>
    <p:sldId id="436" r:id="rId54"/>
    <p:sldId id="432" r:id="rId55"/>
    <p:sldId id="445" r:id="rId56"/>
    <p:sldId id="461" r:id="rId57"/>
    <p:sldId id="462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BBCCC0-D43B-908E-6181-F96E94DC2AA5}" v="203" dt="2024-05-23T13:15:13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BFAB4-F525-483D-B1E2-5194F30A1785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EFE0B-93A9-4F7F-A5B6-A714478F6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50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Remove chunk extension and trailer stuff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51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ats to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255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ats to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5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416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ats to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50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Move ats to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508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499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540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Internet Companies such as Akamai, Cloudflare, AWS maintains attack rules. It is good for both existing and new attack vectors.</a:t>
            </a:r>
          </a:p>
          <a:p>
            <a:r>
              <a:rPr lang="en-US" dirty="0"/>
              <a:t>No need to change the application.</a:t>
            </a:r>
          </a:p>
          <a:p>
            <a:r>
              <a:rPr lang="en-US" dirty="0"/>
              <a:t>Better protection against DoS attacks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918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Internet Companies such as Akamai, Cloudflare, AWS maintains attack rules. It is good for both existing and new attack vectors.</a:t>
            </a:r>
          </a:p>
          <a:p>
            <a:r>
              <a:rPr lang="en-US" dirty="0"/>
              <a:t>No need to change the application.</a:t>
            </a:r>
          </a:p>
          <a:p>
            <a:r>
              <a:rPr lang="en-US" dirty="0"/>
              <a:t>Better protection against DoS attacks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86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FE0B-93A9-4F7F-A5B6-A714478F6711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8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reverse proxy uses the same connection for the next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38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reverse proxy uses the same connection for the next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98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reverse proxy uses the same connection for the next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37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reverse proxy uses the same connection for the next request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75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56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7E54E8-3D4A-434C-A8D3-538EA81BC52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58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Bring category names and point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11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Bring category names and point together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2AA4A-7CE1-43A9-931F-25647230CD0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05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FCAC5-C306-1A71-AFFA-83F1A107E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F80F64-470F-C8F3-4A6D-752FB3F1D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A3A07-8EBE-945A-7E92-1503C76C5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AEF60-ACFE-BF01-7D3D-D523B0A9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056C1-3C5E-4B09-1FBD-A05997DF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6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689F9-40D8-B722-2823-326786C13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FD53A9-44EE-4215-AA69-DF29E4758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44BBA-25EE-048B-6463-704890B27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743DA-7B23-10DD-9AE8-CD1E7CA4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75509-0FEC-5CC7-DF45-85CC1A981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0E2B65-4163-C4BA-7424-B85F7D6F0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4D069-8879-728A-2CCA-02BC3CC23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E6957-FF5E-5AE1-F4DC-5669FB9F9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B32DC-22B4-762B-1F56-DD33A109C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375C0-467F-ECE7-D892-5D8224742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4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7D70-2959-FA24-EA24-5698E39E1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F6231-A9C1-EF63-1B81-DC1A29354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B6D3-0C98-E4D3-F94E-735710321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D8BC29-1B77-8C7A-7A57-2DCB8D24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CF35C-CCDC-B209-B908-97D1E0AB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9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F8C53-A3E0-9B52-0177-4D012C0DB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09D37-13F2-5793-34CF-ECEA89745A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18AAF-A1DB-CD72-922F-EFD792799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40DFC4-F24F-34E2-A060-9F42710E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623C21-DC49-4CAB-C1E8-54D1DE1A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1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F075-EB61-98E3-83C1-563E41009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9B0D2-D5AD-A8B2-26D4-14B7E0882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84D3E-AEC3-4B66-6386-973796745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B3988-199E-CFAA-5D96-73034AD9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248EF-D4E5-CCD4-0070-2489CAFD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E1458-42DD-23F6-04B3-E0B880E0D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53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F3890-A63B-5EE9-A064-E3D081A53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FC08A-B0C6-11A3-3A6A-E611DE80A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59EAC1-B96E-FCDB-9F48-4DAB4BB42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6AF026-0FB1-EE52-64F5-FBA0CC40A5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974B75-76B9-7043-F46B-80EBE6CEF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2CBFE-6DF5-E0B0-D947-D320E1F5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00BBC-312F-1EEA-597E-D0632C4E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BBC65E-35D3-C2AB-34B2-263BB850A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9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2AB48-294B-6995-C9AE-6DC7B2C6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675FC7-0795-5E0C-EC2C-E218A459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AACE66-4FDD-478F-5BCA-5C47789F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0E5190-DE3B-128A-6170-B6FD8F4E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6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34347-42A8-7D1C-C60E-17BDC3590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65F33A-E06F-8E3C-A4C7-83CCBFDCF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82221-901F-A062-3A77-EC851DA98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27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889A9-A78E-119D-2DDA-7E8D13224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F512-B8A9-150D-7F41-40BAF8CA5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DD28C-0878-E0C2-53F2-1DD28B198C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E7189-B216-A92A-EF72-C384B702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B42BED-1DB1-32F8-16B5-2736DE39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26334-A684-0323-E8D5-B50E79B9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3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49AA-C361-C920-1138-3B5403B33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E184CB-6260-7751-9E38-21D6AFB79B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2BD5C-569A-B6E6-2F73-9A3E17643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22E415-8C97-E99F-C557-F2DFE25A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A6A465-F90C-52F5-4635-0CD950BF0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B57645-11D0-A2FA-1370-E62B8C8F8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2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424EDC-A45D-F01D-12F8-4D730FCB7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CF690-D664-B324-140D-73D74A90BA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19A5E-CFFC-1E00-5741-07CFEB87F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2D00-6F89-48BB-BD0B-30FB35F3915F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B6604B-D6CE-6020-D19A-8CC2DA9C5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FA6F5-A34B-9222-5BFA-98EF3ED2A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A5D3F-0FB0-4985-9E48-4739924CAB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8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F4B3F-0763-1CB6-7DCD-BB54F9AF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13048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Seaford Display"/>
              </a:rPr>
              <a:t>Security Challenges of </a:t>
            </a:r>
            <a:br>
              <a:rPr lang="en-US" sz="4800" dirty="0">
                <a:latin typeface="Seaford Display"/>
              </a:rPr>
            </a:br>
            <a:r>
              <a:rPr lang="en-US" sz="4800" dirty="0">
                <a:latin typeface="Seaford Display"/>
              </a:rPr>
              <a:t>Parsing Differentials on the Web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CC3F8-0DC9-DDF3-93E9-D742FB2D2C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>
                <a:latin typeface="Seaford Display" panose="00000500000000000000" pitchFamily="2" charset="0"/>
              </a:rPr>
              <a:t>Bahruz</a:t>
            </a:r>
            <a:r>
              <a:rPr lang="en-US" dirty="0">
                <a:latin typeface="Seaford Display" panose="00000500000000000000" pitchFamily="2" charset="0"/>
              </a:rPr>
              <a:t> </a:t>
            </a:r>
            <a:r>
              <a:rPr lang="en-US" dirty="0" err="1">
                <a:latin typeface="Seaford Display" panose="00000500000000000000" pitchFamily="2" charset="0"/>
              </a:rPr>
              <a:t>Jabiyev</a:t>
            </a:r>
            <a:endParaRPr lang="en-US" dirty="0">
              <a:latin typeface="Seaford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931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2522A70-0E89-4C34-B286-303A7D8C80C6}"/>
              </a:ext>
            </a:extLst>
          </p:cNvPr>
          <p:cNvSpPr/>
          <p:nvPr/>
        </p:nvSpPr>
        <p:spPr>
          <a:xfrm>
            <a:off x="3674671" y="3073413"/>
            <a:ext cx="1870667" cy="17682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21D5DD-7144-4B8B-ACD3-703459205B07}"/>
              </a:ext>
            </a:extLst>
          </p:cNvPr>
          <p:cNvSpPr/>
          <p:nvPr/>
        </p:nvSpPr>
        <p:spPr>
          <a:xfrm>
            <a:off x="3682021" y="2597915"/>
            <a:ext cx="21945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2024B76-C82A-4103-A242-03D13C3B794C}"/>
              </a:ext>
            </a:extLst>
          </p:cNvPr>
          <p:cNvSpPr/>
          <p:nvPr/>
        </p:nvSpPr>
        <p:spPr>
          <a:xfrm>
            <a:off x="8404439" y="3073413"/>
            <a:ext cx="1870667" cy="152856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748E05F-312D-487E-848A-B6171EDA1ED2}"/>
              </a:ext>
            </a:extLst>
          </p:cNvPr>
          <p:cNvSpPr/>
          <p:nvPr/>
        </p:nvSpPr>
        <p:spPr>
          <a:xfrm>
            <a:off x="8436523" y="2341818"/>
            <a:ext cx="31089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38200" y="1825625"/>
            <a:ext cx="316036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Transfer-Encoding: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chunked</a:t>
            </a:r>
          </a:p>
          <a:p>
            <a:r>
              <a:rPr lang="en-US" sz="1600" dirty="0">
                <a:latin typeface="Consolas"/>
                <a:cs typeface="Courier New"/>
              </a:rPr>
              <a:t>Content-Length: 39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6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</a:p>
          <a:p>
            <a:r>
              <a:rPr lang="en-US" sz="1600" dirty="0">
                <a:latin typeface="Consolas"/>
                <a:cs typeface="Courier New"/>
              </a:rPr>
              <a:t>A</a:t>
            </a:r>
            <a:r>
              <a:rPr lang="en-US" sz="400" dirty="0">
                <a:latin typeface="Consolas"/>
                <a:cs typeface="Courier New"/>
              </a:rPr>
              <a:t> </a:t>
            </a:r>
            <a:endParaRPr lang="en-US" sz="1600" dirty="0">
              <a:latin typeface="Consolas"/>
              <a:cs typeface="Courier New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</a:p>
          <a:p>
            <a:b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/>
                <a:cs typeface="Courier New"/>
              </a:rPr>
              <a:t>AAAAAAAAAA</a:t>
            </a:r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DE2E2A-4E62-4A29-942B-C8676629D0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545338" y="2971800"/>
            <a:ext cx="1101324" cy="914400"/>
          </a:xfrm>
          <a:prstGeom prst="rect">
            <a:avLst/>
          </a:prstGeom>
        </p:spPr>
      </p:pic>
      <p:pic>
        <p:nvPicPr>
          <p:cNvPr id="17" name="Picture 16" descr="A picture containing diagram&#10;&#10;Description automatically generated">
            <a:extLst>
              <a:ext uri="{FF2B5EF4-FFF2-40B4-BE49-F238E27FC236}">
                <a16:creationId xmlns:a16="http://schemas.microsoft.com/office/drawing/2014/main" id="{429350F8-5179-46D6-BFBD-E92ECA6C7C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67973" y="2971800"/>
            <a:ext cx="1101325" cy="9144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DF8999A-B192-499C-8488-9A759CB57FE9}"/>
              </a:ext>
            </a:extLst>
          </p:cNvPr>
          <p:cNvSpPr txBox="1"/>
          <p:nvPr/>
        </p:nvSpPr>
        <p:spPr>
          <a:xfrm>
            <a:off x="10193336" y="2636590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Origin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62220E-5659-4D65-B927-D3DCB52E15B9}"/>
              </a:ext>
            </a:extLst>
          </p:cNvPr>
          <p:cNvSpPr txBox="1"/>
          <p:nvPr/>
        </p:nvSpPr>
        <p:spPr>
          <a:xfrm>
            <a:off x="5228915" y="2636590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B9CCFFB-00BB-4EE0-8BDA-6A936D2E6641}"/>
              </a:ext>
            </a:extLst>
          </p:cNvPr>
          <p:cNvSpPr txBox="1"/>
          <p:nvPr/>
        </p:nvSpPr>
        <p:spPr>
          <a:xfrm>
            <a:off x="8419429" y="4503242"/>
            <a:ext cx="186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AAAAAAAAAA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210CE443-A3B4-D12D-1592-C8DCA0D4FE80}"/>
              </a:ext>
            </a:extLst>
          </p:cNvPr>
          <p:cNvGrpSpPr/>
          <p:nvPr/>
        </p:nvGrpSpPr>
        <p:grpSpPr>
          <a:xfrm>
            <a:off x="135356" y="3078480"/>
            <a:ext cx="594570" cy="640174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96B8004-0C21-F995-9670-2C58EE1BE79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CAAF22C-9542-96C3-B750-A7A54265B5E6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0539E32-48C4-3EB1-EF9A-408D5BCE0AAC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3A41C3A-FD87-FA0C-C5BA-79E66BA419A8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CE973F9-8069-4B8C-E27F-1186B12DE2E3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D954E84-8167-5D90-0DBF-0A99C2D8EFF2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973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0 L 0.2306 0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6 0 L 0.62174 0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16" grpId="0" animBg="1"/>
      <p:bldP spid="16" grpId="1" animBg="1"/>
      <p:bldP spid="24" grpId="0" animBg="1"/>
      <p:bldP spid="24" grpId="1" animBg="1"/>
      <p:bldP spid="25" grpId="0" animBg="1"/>
      <p:bldP spid="25" grpId="1" animBg="1"/>
      <p:bldP spid="29" grpId="0"/>
      <p:bldP spid="29" grpId="1"/>
      <p:bldP spid="29" grpId="2"/>
      <p:bldP spid="20" grpId="0"/>
      <p:bldP spid="21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38200" y="2450328"/>
            <a:ext cx="3160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GET /blog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DE2E2A-4E62-4A29-942B-C8676629D0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545338" y="2971800"/>
            <a:ext cx="1101324" cy="914400"/>
          </a:xfrm>
          <a:prstGeom prst="rect">
            <a:avLst/>
          </a:prstGeom>
        </p:spPr>
      </p:pic>
      <p:pic>
        <p:nvPicPr>
          <p:cNvPr id="17" name="Picture 16" descr="A picture containing diagram&#10;&#10;Description automatically generated">
            <a:extLst>
              <a:ext uri="{FF2B5EF4-FFF2-40B4-BE49-F238E27FC236}">
                <a16:creationId xmlns:a16="http://schemas.microsoft.com/office/drawing/2014/main" id="{429350F8-5179-46D6-BFBD-E92ECA6C7C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67973" y="2971800"/>
            <a:ext cx="1101325" cy="9144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B9CCFFB-00BB-4EE0-8BDA-6A936D2E6641}"/>
              </a:ext>
            </a:extLst>
          </p:cNvPr>
          <p:cNvSpPr txBox="1"/>
          <p:nvPr/>
        </p:nvSpPr>
        <p:spPr>
          <a:xfrm>
            <a:off x="7298552" y="2450328"/>
            <a:ext cx="186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AAAAAAAAAA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8CAC61-F863-401D-A1D3-C8BE5C1E92CF}"/>
              </a:ext>
            </a:extLst>
          </p:cNvPr>
          <p:cNvSpPr txBox="1"/>
          <p:nvPr/>
        </p:nvSpPr>
        <p:spPr>
          <a:xfrm>
            <a:off x="8419429" y="4503242"/>
            <a:ext cx="18650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AAAAAAAAAA</a:t>
            </a:r>
          </a:p>
        </p:txBody>
      </p:sp>
      <p:grpSp>
        <p:nvGrpSpPr>
          <p:cNvPr id="4" name="Graphic 2" descr="Angel face outline outline">
            <a:extLst>
              <a:ext uri="{FF2B5EF4-FFF2-40B4-BE49-F238E27FC236}">
                <a16:creationId xmlns:a16="http://schemas.microsoft.com/office/drawing/2014/main" id="{D0A6E38E-F443-3DF6-EB80-81A069DE8002}"/>
              </a:ext>
            </a:extLst>
          </p:cNvPr>
          <p:cNvGrpSpPr/>
          <p:nvPr/>
        </p:nvGrpSpPr>
        <p:grpSpPr>
          <a:xfrm>
            <a:off x="167382" y="3086100"/>
            <a:ext cx="579120" cy="632460"/>
            <a:chOff x="167382" y="3086100"/>
            <a:chExt cx="579120" cy="632460"/>
          </a:xfrm>
          <a:solidFill>
            <a:srgbClr val="000000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4F65C1F-A7CC-19B3-53DC-C04487B7FF81}"/>
                </a:ext>
              </a:extLst>
            </p:cNvPr>
            <p:cNvSpPr/>
            <p:nvPr/>
          </p:nvSpPr>
          <p:spPr>
            <a:xfrm>
              <a:off x="205482" y="3086100"/>
              <a:ext cx="502920" cy="112775"/>
            </a:xfrm>
            <a:custGeom>
              <a:avLst/>
              <a:gdLst>
                <a:gd name="connsiteX0" fmla="*/ 449580 w 502920"/>
                <a:gd name="connsiteY0" fmla="*/ 101346 h 112775"/>
                <a:gd name="connsiteX1" fmla="*/ 462534 w 502920"/>
                <a:gd name="connsiteY1" fmla="*/ 112776 h 112775"/>
                <a:gd name="connsiteX2" fmla="*/ 502920 w 502920"/>
                <a:gd name="connsiteY2" fmla="*/ 72390 h 112775"/>
                <a:gd name="connsiteX3" fmla="*/ 251460 w 502920"/>
                <a:gd name="connsiteY3" fmla="*/ 0 h 112775"/>
                <a:gd name="connsiteX4" fmla="*/ 0 w 502920"/>
                <a:gd name="connsiteY4" fmla="*/ 72390 h 112775"/>
                <a:gd name="connsiteX5" fmla="*/ 40386 w 502920"/>
                <a:gd name="connsiteY5" fmla="*/ 112776 h 112775"/>
                <a:gd name="connsiteX6" fmla="*/ 53340 w 502920"/>
                <a:gd name="connsiteY6" fmla="*/ 101346 h 112775"/>
                <a:gd name="connsiteX7" fmla="*/ 15240 w 502920"/>
                <a:gd name="connsiteY7" fmla="*/ 72390 h 112775"/>
                <a:gd name="connsiteX8" fmla="*/ 251460 w 502920"/>
                <a:gd name="connsiteY8" fmla="*/ 15240 h 112775"/>
                <a:gd name="connsiteX9" fmla="*/ 487680 w 502920"/>
                <a:gd name="connsiteY9" fmla="*/ 72390 h 112775"/>
                <a:gd name="connsiteX10" fmla="*/ 449580 w 502920"/>
                <a:gd name="connsiteY10" fmla="*/ 101346 h 11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2920" h="112775">
                  <a:moveTo>
                    <a:pt x="449580" y="101346"/>
                  </a:moveTo>
                  <a:cubicBezTo>
                    <a:pt x="454152" y="105156"/>
                    <a:pt x="457962" y="108966"/>
                    <a:pt x="462534" y="112776"/>
                  </a:cubicBezTo>
                  <a:cubicBezTo>
                    <a:pt x="487680" y="102108"/>
                    <a:pt x="502920" y="88392"/>
                    <a:pt x="502920" y="72390"/>
                  </a:cubicBezTo>
                  <a:cubicBezTo>
                    <a:pt x="502920" y="25146"/>
                    <a:pt x="373380" y="0"/>
                    <a:pt x="251460" y="0"/>
                  </a:cubicBezTo>
                  <a:cubicBezTo>
                    <a:pt x="129540" y="0"/>
                    <a:pt x="0" y="25146"/>
                    <a:pt x="0" y="72390"/>
                  </a:cubicBezTo>
                  <a:cubicBezTo>
                    <a:pt x="0" y="88392"/>
                    <a:pt x="15240" y="102108"/>
                    <a:pt x="40386" y="112776"/>
                  </a:cubicBezTo>
                  <a:cubicBezTo>
                    <a:pt x="44958" y="108966"/>
                    <a:pt x="48768" y="105156"/>
                    <a:pt x="53340" y="101346"/>
                  </a:cubicBezTo>
                  <a:cubicBezTo>
                    <a:pt x="28956" y="91440"/>
                    <a:pt x="15240" y="81534"/>
                    <a:pt x="15240" y="72390"/>
                  </a:cubicBezTo>
                  <a:cubicBezTo>
                    <a:pt x="15240" y="48768"/>
                    <a:pt x="105156" y="15240"/>
                    <a:pt x="251460" y="15240"/>
                  </a:cubicBezTo>
                  <a:cubicBezTo>
                    <a:pt x="397764" y="15240"/>
                    <a:pt x="487680" y="48768"/>
                    <a:pt x="487680" y="72390"/>
                  </a:cubicBezTo>
                  <a:cubicBezTo>
                    <a:pt x="487680" y="81534"/>
                    <a:pt x="474726" y="92202"/>
                    <a:pt x="449580" y="101346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1DD14D5-05EC-2585-2124-A0F59A6FDB33}"/>
                </a:ext>
              </a:extLst>
            </p:cNvPr>
            <p:cNvSpPr/>
            <p:nvPr/>
          </p:nvSpPr>
          <p:spPr>
            <a:xfrm>
              <a:off x="167382" y="3139440"/>
              <a:ext cx="579120" cy="579120"/>
            </a:xfrm>
            <a:custGeom>
              <a:avLst/>
              <a:gdLst>
                <a:gd name="connsiteX0" fmla="*/ 289560 w 579120"/>
                <a:gd name="connsiteY0" fmla="*/ 579120 h 579120"/>
                <a:gd name="connsiteX1" fmla="*/ 579120 w 579120"/>
                <a:gd name="connsiteY1" fmla="*/ 289560 h 579120"/>
                <a:gd name="connsiteX2" fmla="*/ 289560 w 579120"/>
                <a:gd name="connsiteY2" fmla="*/ 0 h 579120"/>
                <a:gd name="connsiteX3" fmla="*/ 0 w 579120"/>
                <a:gd name="connsiteY3" fmla="*/ 289560 h 579120"/>
                <a:gd name="connsiteX4" fmla="*/ 289560 w 579120"/>
                <a:gd name="connsiteY4" fmla="*/ 579120 h 579120"/>
                <a:gd name="connsiteX5" fmla="*/ 289560 w 579120"/>
                <a:gd name="connsiteY5" fmla="*/ 15240 h 579120"/>
                <a:gd name="connsiteX6" fmla="*/ 563880 w 579120"/>
                <a:gd name="connsiteY6" fmla="*/ 289560 h 579120"/>
                <a:gd name="connsiteX7" fmla="*/ 289560 w 579120"/>
                <a:gd name="connsiteY7" fmla="*/ 563880 h 579120"/>
                <a:gd name="connsiteX8" fmla="*/ 15240 w 579120"/>
                <a:gd name="connsiteY8" fmla="*/ 289560 h 579120"/>
                <a:gd name="connsiteX9" fmla="*/ 289560 w 579120"/>
                <a:gd name="connsiteY9" fmla="*/ 15240 h 57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9120" h="579120">
                  <a:moveTo>
                    <a:pt x="289560" y="579120"/>
                  </a:moveTo>
                  <a:cubicBezTo>
                    <a:pt x="449580" y="579120"/>
                    <a:pt x="579120" y="449580"/>
                    <a:pt x="579120" y="289560"/>
                  </a:cubicBezTo>
                  <a:cubicBezTo>
                    <a:pt x="579120" y="129540"/>
                    <a:pt x="449580" y="0"/>
                    <a:pt x="289560" y="0"/>
                  </a:cubicBezTo>
                  <a:cubicBezTo>
                    <a:pt x="129540" y="0"/>
                    <a:pt x="0" y="129540"/>
                    <a:pt x="0" y="289560"/>
                  </a:cubicBezTo>
                  <a:cubicBezTo>
                    <a:pt x="0" y="449580"/>
                    <a:pt x="129540" y="579120"/>
                    <a:pt x="289560" y="579120"/>
                  </a:cubicBezTo>
                  <a:close/>
                  <a:moveTo>
                    <a:pt x="289560" y="15240"/>
                  </a:moveTo>
                  <a:cubicBezTo>
                    <a:pt x="441198" y="15240"/>
                    <a:pt x="563880" y="137922"/>
                    <a:pt x="563880" y="289560"/>
                  </a:cubicBezTo>
                  <a:cubicBezTo>
                    <a:pt x="563880" y="441198"/>
                    <a:pt x="441198" y="563880"/>
                    <a:pt x="289560" y="563880"/>
                  </a:cubicBezTo>
                  <a:cubicBezTo>
                    <a:pt x="137922" y="563880"/>
                    <a:pt x="15240" y="441198"/>
                    <a:pt x="15240" y="289560"/>
                  </a:cubicBezTo>
                  <a:cubicBezTo>
                    <a:pt x="15240" y="137922"/>
                    <a:pt x="137922" y="15240"/>
                    <a:pt x="289560" y="15240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1563528-7C30-8864-B7B0-FCD548F11C82}"/>
                </a:ext>
              </a:extLst>
            </p:cNvPr>
            <p:cNvSpPr/>
            <p:nvPr/>
          </p:nvSpPr>
          <p:spPr>
            <a:xfrm>
              <a:off x="307022" y="3536025"/>
              <a:ext cx="300069" cy="84054"/>
            </a:xfrm>
            <a:custGeom>
              <a:avLst/>
              <a:gdLst>
                <a:gd name="connsiteX0" fmla="*/ 13521 w 300069"/>
                <a:gd name="connsiteY0" fmla="*/ 2702 h 84054"/>
                <a:gd name="connsiteX1" fmla="*/ 2853 w 300069"/>
                <a:gd name="connsiteY1" fmla="*/ 1940 h 84054"/>
                <a:gd name="connsiteX2" fmla="*/ 1329 w 300069"/>
                <a:gd name="connsiteY2" fmla="*/ 12608 h 84054"/>
                <a:gd name="connsiteX3" fmla="*/ 268791 w 300069"/>
                <a:gd name="connsiteY3" fmla="*/ 42326 h 84054"/>
                <a:gd name="connsiteX4" fmla="*/ 298509 w 300069"/>
                <a:gd name="connsiteY4" fmla="*/ 12608 h 84054"/>
                <a:gd name="connsiteX5" fmla="*/ 296985 w 300069"/>
                <a:gd name="connsiteY5" fmla="*/ 1940 h 84054"/>
                <a:gd name="connsiteX6" fmla="*/ 286317 w 300069"/>
                <a:gd name="connsiteY6" fmla="*/ 3464 h 84054"/>
                <a:gd name="connsiteX7" fmla="*/ 40953 w 300069"/>
                <a:gd name="connsiteY7" fmla="*/ 30134 h 84054"/>
                <a:gd name="connsiteX8" fmla="*/ 13521 w 300069"/>
                <a:gd name="connsiteY8" fmla="*/ 2702 h 84054"/>
                <a:gd name="connsiteX9" fmla="*/ 13521 w 300069"/>
                <a:gd name="connsiteY9" fmla="*/ 2702 h 84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054">
                  <a:moveTo>
                    <a:pt x="13521" y="2702"/>
                  </a:moveTo>
                  <a:cubicBezTo>
                    <a:pt x="10473" y="-346"/>
                    <a:pt x="5901" y="-1108"/>
                    <a:pt x="2853" y="1940"/>
                  </a:cubicBezTo>
                  <a:cubicBezTo>
                    <a:pt x="-195" y="4226"/>
                    <a:pt x="-957" y="8798"/>
                    <a:pt x="1329" y="12608"/>
                  </a:cubicBezTo>
                  <a:cubicBezTo>
                    <a:pt x="66861" y="94904"/>
                    <a:pt x="186495" y="107858"/>
                    <a:pt x="268791" y="42326"/>
                  </a:cubicBezTo>
                  <a:cubicBezTo>
                    <a:pt x="279459" y="33182"/>
                    <a:pt x="289365" y="23276"/>
                    <a:pt x="298509" y="12608"/>
                  </a:cubicBezTo>
                  <a:cubicBezTo>
                    <a:pt x="300795" y="9560"/>
                    <a:pt x="300795" y="4226"/>
                    <a:pt x="296985" y="1940"/>
                  </a:cubicBezTo>
                  <a:cubicBezTo>
                    <a:pt x="293937" y="-346"/>
                    <a:pt x="288603" y="-346"/>
                    <a:pt x="286317" y="3464"/>
                  </a:cubicBezTo>
                  <a:cubicBezTo>
                    <a:pt x="226119" y="78140"/>
                    <a:pt x="116391" y="90332"/>
                    <a:pt x="40953" y="30134"/>
                  </a:cubicBezTo>
                  <a:cubicBezTo>
                    <a:pt x="30285" y="21752"/>
                    <a:pt x="21141" y="12608"/>
                    <a:pt x="13521" y="2702"/>
                  </a:cubicBezTo>
                  <a:lnTo>
                    <a:pt x="13521" y="2702"/>
                  </a:ln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8E571FC-F72F-D488-F085-B3663725F9A5}"/>
                </a:ext>
              </a:extLst>
            </p:cNvPr>
            <p:cNvSpPr/>
            <p:nvPr/>
          </p:nvSpPr>
          <p:spPr>
            <a:xfrm>
              <a:off x="276963" y="3345908"/>
              <a:ext cx="138975" cy="60701"/>
            </a:xfrm>
            <a:custGeom>
              <a:avLst/>
              <a:gdLst>
                <a:gd name="connsiteX0" fmla="*/ 5480 w 138975"/>
                <a:gd name="connsiteY0" fmla="*/ 60231 h 60701"/>
                <a:gd name="connsiteX1" fmla="*/ 14624 w 138975"/>
                <a:gd name="connsiteY1" fmla="*/ 54897 h 60701"/>
                <a:gd name="connsiteX2" fmla="*/ 14624 w 138975"/>
                <a:gd name="connsiteY2" fmla="*/ 54897 h 60701"/>
                <a:gd name="connsiteX3" fmla="*/ 86252 w 138975"/>
                <a:gd name="connsiteY3" fmla="*/ 16797 h 60701"/>
                <a:gd name="connsiteX4" fmla="*/ 124352 w 138975"/>
                <a:gd name="connsiteY4" fmla="*/ 54897 h 60701"/>
                <a:gd name="connsiteX5" fmla="*/ 133496 w 138975"/>
                <a:gd name="connsiteY5" fmla="*/ 60231 h 60701"/>
                <a:gd name="connsiteX6" fmla="*/ 138830 w 138975"/>
                <a:gd name="connsiteY6" fmla="*/ 51087 h 60701"/>
                <a:gd name="connsiteX7" fmla="*/ 138830 w 138975"/>
                <a:gd name="connsiteY7" fmla="*/ 51087 h 60701"/>
                <a:gd name="connsiteX8" fmla="*/ 48152 w 138975"/>
                <a:gd name="connsiteY8" fmla="*/ 3081 h 60701"/>
                <a:gd name="connsiteX9" fmla="*/ 146 w 138975"/>
                <a:gd name="connsiteY9" fmla="*/ 51087 h 60701"/>
                <a:gd name="connsiteX10" fmla="*/ 5480 w 138975"/>
                <a:gd name="connsiteY10" fmla="*/ 60231 h 6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975" h="60701">
                  <a:moveTo>
                    <a:pt x="5480" y="60231"/>
                  </a:moveTo>
                  <a:cubicBezTo>
                    <a:pt x="9290" y="61755"/>
                    <a:pt x="13862" y="59469"/>
                    <a:pt x="14624" y="54897"/>
                  </a:cubicBezTo>
                  <a:cubicBezTo>
                    <a:pt x="14624" y="54897"/>
                    <a:pt x="14624" y="54897"/>
                    <a:pt x="14624" y="54897"/>
                  </a:cubicBezTo>
                  <a:cubicBezTo>
                    <a:pt x="23768" y="24417"/>
                    <a:pt x="55772" y="7653"/>
                    <a:pt x="86252" y="16797"/>
                  </a:cubicBezTo>
                  <a:cubicBezTo>
                    <a:pt x="104540" y="22131"/>
                    <a:pt x="118256" y="36609"/>
                    <a:pt x="124352" y="54897"/>
                  </a:cubicBezTo>
                  <a:cubicBezTo>
                    <a:pt x="125876" y="58707"/>
                    <a:pt x="129686" y="60993"/>
                    <a:pt x="133496" y="60231"/>
                  </a:cubicBezTo>
                  <a:cubicBezTo>
                    <a:pt x="137306" y="59469"/>
                    <a:pt x="139592" y="54897"/>
                    <a:pt x="138830" y="51087"/>
                  </a:cubicBezTo>
                  <a:cubicBezTo>
                    <a:pt x="138830" y="51087"/>
                    <a:pt x="138830" y="51087"/>
                    <a:pt x="138830" y="51087"/>
                  </a:cubicBezTo>
                  <a:cubicBezTo>
                    <a:pt x="127400" y="12987"/>
                    <a:pt x="86252" y="-8349"/>
                    <a:pt x="48152" y="3081"/>
                  </a:cubicBezTo>
                  <a:cubicBezTo>
                    <a:pt x="25292" y="9939"/>
                    <a:pt x="7004" y="28227"/>
                    <a:pt x="146" y="51087"/>
                  </a:cubicBezTo>
                  <a:cubicBezTo>
                    <a:pt x="-616" y="54135"/>
                    <a:pt x="1670" y="58707"/>
                    <a:pt x="5480" y="60231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3B8A520-40FF-E9C9-B9B2-935BD2FA6383}"/>
                </a:ext>
              </a:extLst>
            </p:cNvPr>
            <p:cNvSpPr/>
            <p:nvPr/>
          </p:nvSpPr>
          <p:spPr>
            <a:xfrm>
              <a:off x="497944" y="3345908"/>
              <a:ext cx="138975" cy="60701"/>
            </a:xfrm>
            <a:custGeom>
              <a:avLst/>
              <a:gdLst>
                <a:gd name="connsiteX0" fmla="*/ 5480 w 138975"/>
                <a:gd name="connsiteY0" fmla="*/ 60231 h 60701"/>
                <a:gd name="connsiteX1" fmla="*/ 14624 w 138975"/>
                <a:gd name="connsiteY1" fmla="*/ 54897 h 60701"/>
                <a:gd name="connsiteX2" fmla="*/ 14624 w 138975"/>
                <a:gd name="connsiteY2" fmla="*/ 54897 h 60701"/>
                <a:gd name="connsiteX3" fmla="*/ 86252 w 138975"/>
                <a:gd name="connsiteY3" fmla="*/ 16797 h 60701"/>
                <a:gd name="connsiteX4" fmla="*/ 124352 w 138975"/>
                <a:gd name="connsiteY4" fmla="*/ 54897 h 60701"/>
                <a:gd name="connsiteX5" fmla="*/ 133496 w 138975"/>
                <a:gd name="connsiteY5" fmla="*/ 60231 h 60701"/>
                <a:gd name="connsiteX6" fmla="*/ 138830 w 138975"/>
                <a:gd name="connsiteY6" fmla="*/ 51087 h 60701"/>
                <a:gd name="connsiteX7" fmla="*/ 138830 w 138975"/>
                <a:gd name="connsiteY7" fmla="*/ 51087 h 60701"/>
                <a:gd name="connsiteX8" fmla="*/ 48152 w 138975"/>
                <a:gd name="connsiteY8" fmla="*/ 3081 h 60701"/>
                <a:gd name="connsiteX9" fmla="*/ 146 w 138975"/>
                <a:gd name="connsiteY9" fmla="*/ 51087 h 60701"/>
                <a:gd name="connsiteX10" fmla="*/ 5480 w 138975"/>
                <a:gd name="connsiteY10" fmla="*/ 60231 h 6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975" h="60701">
                  <a:moveTo>
                    <a:pt x="5480" y="60231"/>
                  </a:moveTo>
                  <a:cubicBezTo>
                    <a:pt x="9290" y="61755"/>
                    <a:pt x="13862" y="59469"/>
                    <a:pt x="14624" y="54897"/>
                  </a:cubicBezTo>
                  <a:cubicBezTo>
                    <a:pt x="14624" y="54897"/>
                    <a:pt x="14624" y="54897"/>
                    <a:pt x="14624" y="54897"/>
                  </a:cubicBezTo>
                  <a:cubicBezTo>
                    <a:pt x="23768" y="24417"/>
                    <a:pt x="55772" y="7653"/>
                    <a:pt x="86252" y="16797"/>
                  </a:cubicBezTo>
                  <a:cubicBezTo>
                    <a:pt x="104540" y="22131"/>
                    <a:pt x="118256" y="36609"/>
                    <a:pt x="124352" y="54897"/>
                  </a:cubicBezTo>
                  <a:cubicBezTo>
                    <a:pt x="125876" y="58707"/>
                    <a:pt x="129686" y="60993"/>
                    <a:pt x="133496" y="60231"/>
                  </a:cubicBezTo>
                  <a:cubicBezTo>
                    <a:pt x="137306" y="58707"/>
                    <a:pt x="139592" y="54897"/>
                    <a:pt x="138830" y="51087"/>
                  </a:cubicBezTo>
                  <a:cubicBezTo>
                    <a:pt x="138830" y="51087"/>
                    <a:pt x="138830" y="51087"/>
                    <a:pt x="138830" y="51087"/>
                  </a:cubicBezTo>
                  <a:cubicBezTo>
                    <a:pt x="127400" y="12987"/>
                    <a:pt x="86252" y="-8349"/>
                    <a:pt x="48152" y="3081"/>
                  </a:cubicBezTo>
                  <a:cubicBezTo>
                    <a:pt x="25292" y="9939"/>
                    <a:pt x="7004" y="28227"/>
                    <a:pt x="146" y="51087"/>
                  </a:cubicBezTo>
                  <a:cubicBezTo>
                    <a:pt x="-616" y="54135"/>
                    <a:pt x="1670" y="58707"/>
                    <a:pt x="5480" y="60231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5C9F42B-DDF3-E71B-94CC-7DE65FFF1EC6}"/>
              </a:ext>
            </a:extLst>
          </p:cNvPr>
          <p:cNvCxnSpPr>
            <a:cxnSpLocks/>
          </p:cNvCxnSpPr>
          <p:nvPr/>
        </p:nvCxnSpPr>
        <p:spPr>
          <a:xfrm>
            <a:off x="7047829" y="3429000"/>
            <a:ext cx="2743200" cy="0"/>
          </a:xfrm>
          <a:prstGeom prst="straightConnector1">
            <a:avLst/>
          </a:prstGeom>
          <a:ln w="63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54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4.07407E-6 L 0.2306 -4.07407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06 -4.07407E-6 L 0.62174 -4.07407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28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419955" y="2448537"/>
            <a:ext cx="31603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GET /blog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DE2E2A-4E62-4A29-942B-C8676629D0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545338" y="2971800"/>
            <a:ext cx="1101324" cy="914400"/>
          </a:xfrm>
          <a:prstGeom prst="rect">
            <a:avLst/>
          </a:prstGeom>
        </p:spPr>
      </p:pic>
      <p:pic>
        <p:nvPicPr>
          <p:cNvPr id="17" name="Picture 16" descr="A picture containing diagram&#10;&#10;Description automatically generated">
            <a:extLst>
              <a:ext uri="{FF2B5EF4-FFF2-40B4-BE49-F238E27FC236}">
                <a16:creationId xmlns:a16="http://schemas.microsoft.com/office/drawing/2014/main" id="{429350F8-5179-46D6-BFBD-E92ECA6C7C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67973" y="2971800"/>
            <a:ext cx="1101325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FBD27F-5135-4335-A966-6A7E779A0EBF}"/>
              </a:ext>
            </a:extLst>
          </p:cNvPr>
          <p:cNvSpPr txBox="1"/>
          <p:nvPr/>
        </p:nvSpPr>
        <p:spPr>
          <a:xfrm>
            <a:off x="8079220" y="2201881"/>
            <a:ext cx="2686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GET /smuggled HTTP/1.1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1D3E76-DC2F-49F0-8891-A91991D3DE8C}"/>
              </a:ext>
            </a:extLst>
          </p:cNvPr>
          <p:cNvSpPr txBox="1"/>
          <p:nvPr/>
        </p:nvSpPr>
        <p:spPr>
          <a:xfrm>
            <a:off x="8419954" y="1770081"/>
            <a:ext cx="26865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GET /smuggled HTTP/1.1</a:t>
            </a: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  <a:b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495950-97D5-4228-B06A-2C74E75FFFE4}"/>
              </a:ext>
            </a:extLst>
          </p:cNvPr>
          <p:cNvSpPr txBox="1"/>
          <p:nvPr/>
        </p:nvSpPr>
        <p:spPr>
          <a:xfrm>
            <a:off x="8078062" y="2450592"/>
            <a:ext cx="5531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X:X</a:t>
            </a:r>
          </a:p>
        </p:txBody>
      </p:sp>
      <p:grpSp>
        <p:nvGrpSpPr>
          <p:cNvPr id="4" name="Graphic 2" descr="Angel face outline outline">
            <a:extLst>
              <a:ext uri="{FF2B5EF4-FFF2-40B4-BE49-F238E27FC236}">
                <a16:creationId xmlns:a16="http://schemas.microsoft.com/office/drawing/2014/main" id="{54279129-54CF-6E1A-8DF6-2670FCA7C465}"/>
              </a:ext>
            </a:extLst>
          </p:cNvPr>
          <p:cNvGrpSpPr/>
          <p:nvPr/>
        </p:nvGrpSpPr>
        <p:grpSpPr>
          <a:xfrm>
            <a:off x="167382" y="3086100"/>
            <a:ext cx="579120" cy="632460"/>
            <a:chOff x="167382" y="3086100"/>
            <a:chExt cx="579120" cy="632460"/>
          </a:xfrm>
          <a:solidFill>
            <a:srgbClr val="000000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EB26FA1-BC47-E00F-1188-6A6A7AE60343}"/>
                </a:ext>
              </a:extLst>
            </p:cNvPr>
            <p:cNvSpPr/>
            <p:nvPr/>
          </p:nvSpPr>
          <p:spPr>
            <a:xfrm>
              <a:off x="205482" y="3086100"/>
              <a:ext cx="502920" cy="112775"/>
            </a:xfrm>
            <a:custGeom>
              <a:avLst/>
              <a:gdLst>
                <a:gd name="connsiteX0" fmla="*/ 449580 w 502920"/>
                <a:gd name="connsiteY0" fmla="*/ 101346 h 112775"/>
                <a:gd name="connsiteX1" fmla="*/ 462534 w 502920"/>
                <a:gd name="connsiteY1" fmla="*/ 112776 h 112775"/>
                <a:gd name="connsiteX2" fmla="*/ 502920 w 502920"/>
                <a:gd name="connsiteY2" fmla="*/ 72390 h 112775"/>
                <a:gd name="connsiteX3" fmla="*/ 251460 w 502920"/>
                <a:gd name="connsiteY3" fmla="*/ 0 h 112775"/>
                <a:gd name="connsiteX4" fmla="*/ 0 w 502920"/>
                <a:gd name="connsiteY4" fmla="*/ 72390 h 112775"/>
                <a:gd name="connsiteX5" fmla="*/ 40386 w 502920"/>
                <a:gd name="connsiteY5" fmla="*/ 112776 h 112775"/>
                <a:gd name="connsiteX6" fmla="*/ 53340 w 502920"/>
                <a:gd name="connsiteY6" fmla="*/ 101346 h 112775"/>
                <a:gd name="connsiteX7" fmla="*/ 15240 w 502920"/>
                <a:gd name="connsiteY7" fmla="*/ 72390 h 112775"/>
                <a:gd name="connsiteX8" fmla="*/ 251460 w 502920"/>
                <a:gd name="connsiteY8" fmla="*/ 15240 h 112775"/>
                <a:gd name="connsiteX9" fmla="*/ 487680 w 502920"/>
                <a:gd name="connsiteY9" fmla="*/ 72390 h 112775"/>
                <a:gd name="connsiteX10" fmla="*/ 449580 w 502920"/>
                <a:gd name="connsiteY10" fmla="*/ 101346 h 11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02920" h="112775">
                  <a:moveTo>
                    <a:pt x="449580" y="101346"/>
                  </a:moveTo>
                  <a:cubicBezTo>
                    <a:pt x="454152" y="105156"/>
                    <a:pt x="457962" y="108966"/>
                    <a:pt x="462534" y="112776"/>
                  </a:cubicBezTo>
                  <a:cubicBezTo>
                    <a:pt x="487680" y="102108"/>
                    <a:pt x="502920" y="88392"/>
                    <a:pt x="502920" y="72390"/>
                  </a:cubicBezTo>
                  <a:cubicBezTo>
                    <a:pt x="502920" y="25146"/>
                    <a:pt x="373380" y="0"/>
                    <a:pt x="251460" y="0"/>
                  </a:cubicBezTo>
                  <a:cubicBezTo>
                    <a:pt x="129540" y="0"/>
                    <a:pt x="0" y="25146"/>
                    <a:pt x="0" y="72390"/>
                  </a:cubicBezTo>
                  <a:cubicBezTo>
                    <a:pt x="0" y="88392"/>
                    <a:pt x="15240" y="102108"/>
                    <a:pt x="40386" y="112776"/>
                  </a:cubicBezTo>
                  <a:cubicBezTo>
                    <a:pt x="44958" y="108966"/>
                    <a:pt x="48768" y="105156"/>
                    <a:pt x="53340" y="101346"/>
                  </a:cubicBezTo>
                  <a:cubicBezTo>
                    <a:pt x="28956" y="91440"/>
                    <a:pt x="15240" y="81534"/>
                    <a:pt x="15240" y="72390"/>
                  </a:cubicBezTo>
                  <a:cubicBezTo>
                    <a:pt x="15240" y="48768"/>
                    <a:pt x="105156" y="15240"/>
                    <a:pt x="251460" y="15240"/>
                  </a:cubicBezTo>
                  <a:cubicBezTo>
                    <a:pt x="397764" y="15240"/>
                    <a:pt x="487680" y="48768"/>
                    <a:pt x="487680" y="72390"/>
                  </a:cubicBezTo>
                  <a:cubicBezTo>
                    <a:pt x="487680" y="81534"/>
                    <a:pt x="474726" y="92202"/>
                    <a:pt x="449580" y="101346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37AA601-7748-263D-78C0-B2626B1E659C}"/>
                </a:ext>
              </a:extLst>
            </p:cNvPr>
            <p:cNvSpPr/>
            <p:nvPr/>
          </p:nvSpPr>
          <p:spPr>
            <a:xfrm>
              <a:off x="167382" y="3139440"/>
              <a:ext cx="579120" cy="579120"/>
            </a:xfrm>
            <a:custGeom>
              <a:avLst/>
              <a:gdLst>
                <a:gd name="connsiteX0" fmla="*/ 289560 w 579120"/>
                <a:gd name="connsiteY0" fmla="*/ 579120 h 579120"/>
                <a:gd name="connsiteX1" fmla="*/ 579120 w 579120"/>
                <a:gd name="connsiteY1" fmla="*/ 289560 h 579120"/>
                <a:gd name="connsiteX2" fmla="*/ 289560 w 579120"/>
                <a:gd name="connsiteY2" fmla="*/ 0 h 579120"/>
                <a:gd name="connsiteX3" fmla="*/ 0 w 579120"/>
                <a:gd name="connsiteY3" fmla="*/ 289560 h 579120"/>
                <a:gd name="connsiteX4" fmla="*/ 289560 w 579120"/>
                <a:gd name="connsiteY4" fmla="*/ 579120 h 579120"/>
                <a:gd name="connsiteX5" fmla="*/ 289560 w 579120"/>
                <a:gd name="connsiteY5" fmla="*/ 15240 h 579120"/>
                <a:gd name="connsiteX6" fmla="*/ 563880 w 579120"/>
                <a:gd name="connsiteY6" fmla="*/ 289560 h 579120"/>
                <a:gd name="connsiteX7" fmla="*/ 289560 w 579120"/>
                <a:gd name="connsiteY7" fmla="*/ 563880 h 579120"/>
                <a:gd name="connsiteX8" fmla="*/ 15240 w 579120"/>
                <a:gd name="connsiteY8" fmla="*/ 289560 h 579120"/>
                <a:gd name="connsiteX9" fmla="*/ 289560 w 579120"/>
                <a:gd name="connsiteY9" fmla="*/ 15240 h 579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9120" h="579120">
                  <a:moveTo>
                    <a:pt x="289560" y="579120"/>
                  </a:moveTo>
                  <a:cubicBezTo>
                    <a:pt x="449580" y="579120"/>
                    <a:pt x="579120" y="449580"/>
                    <a:pt x="579120" y="289560"/>
                  </a:cubicBezTo>
                  <a:cubicBezTo>
                    <a:pt x="579120" y="129540"/>
                    <a:pt x="449580" y="0"/>
                    <a:pt x="289560" y="0"/>
                  </a:cubicBezTo>
                  <a:cubicBezTo>
                    <a:pt x="129540" y="0"/>
                    <a:pt x="0" y="129540"/>
                    <a:pt x="0" y="289560"/>
                  </a:cubicBezTo>
                  <a:cubicBezTo>
                    <a:pt x="0" y="449580"/>
                    <a:pt x="129540" y="579120"/>
                    <a:pt x="289560" y="579120"/>
                  </a:cubicBezTo>
                  <a:close/>
                  <a:moveTo>
                    <a:pt x="289560" y="15240"/>
                  </a:moveTo>
                  <a:cubicBezTo>
                    <a:pt x="441198" y="15240"/>
                    <a:pt x="563880" y="137922"/>
                    <a:pt x="563880" y="289560"/>
                  </a:cubicBezTo>
                  <a:cubicBezTo>
                    <a:pt x="563880" y="441198"/>
                    <a:pt x="441198" y="563880"/>
                    <a:pt x="289560" y="563880"/>
                  </a:cubicBezTo>
                  <a:cubicBezTo>
                    <a:pt x="137922" y="563880"/>
                    <a:pt x="15240" y="441198"/>
                    <a:pt x="15240" y="289560"/>
                  </a:cubicBezTo>
                  <a:cubicBezTo>
                    <a:pt x="15240" y="137922"/>
                    <a:pt x="137922" y="15240"/>
                    <a:pt x="289560" y="15240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73E7F79-D7A1-59B3-C680-DD813A8A7275}"/>
                </a:ext>
              </a:extLst>
            </p:cNvPr>
            <p:cNvSpPr/>
            <p:nvPr/>
          </p:nvSpPr>
          <p:spPr>
            <a:xfrm>
              <a:off x="307022" y="3536025"/>
              <a:ext cx="300069" cy="84054"/>
            </a:xfrm>
            <a:custGeom>
              <a:avLst/>
              <a:gdLst>
                <a:gd name="connsiteX0" fmla="*/ 13521 w 300069"/>
                <a:gd name="connsiteY0" fmla="*/ 2702 h 84054"/>
                <a:gd name="connsiteX1" fmla="*/ 2853 w 300069"/>
                <a:gd name="connsiteY1" fmla="*/ 1940 h 84054"/>
                <a:gd name="connsiteX2" fmla="*/ 1329 w 300069"/>
                <a:gd name="connsiteY2" fmla="*/ 12608 h 84054"/>
                <a:gd name="connsiteX3" fmla="*/ 268791 w 300069"/>
                <a:gd name="connsiteY3" fmla="*/ 42326 h 84054"/>
                <a:gd name="connsiteX4" fmla="*/ 298509 w 300069"/>
                <a:gd name="connsiteY4" fmla="*/ 12608 h 84054"/>
                <a:gd name="connsiteX5" fmla="*/ 296985 w 300069"/>
                <a:gd name="connsiteY5" fmla="*/ 1940 h 84054"/>
                <a:gd name="connsiteX6" fmla="*/ 286317 w 300069"/>
                <a:gd name="connsiteY6" fmla="*/ 3464 h 84054"/>
                <a:gd name="connsiteX7" fmla="*/ 40953 w 300069"/>
                <a:gd name="connsiteY7" fmla="*/ 30134 h 84054"/>
                <a:gd name="connsiteX8" fmla="*/ 13521 w 300069"/>
                <a:gd name="connsiteY8" fmla="*/ 2702 h 84054"/>
                <a:gd name="connsiteX9" fmla="*/ 13521 w 300069"/>
                <a:gd name="connsiteY9" fmla="*/ 2702 h 84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054">
                  <a:moveTo>
                    <a:pt x="13521" y="2702"/>
                  </a:moveTo>
                  <a:cubicBezTo>
                    <a:pt x="10473" y="-346"/>
                    <a:pt x="5901" y="-1108"/>
                    <a:pt x="2853" y="1940"/>
                  </a:cubicBezTo>
                  <a:cubicBezTo>
                    <a:pt x="-195" y="4226"/>
                    <a:pt x="-957" y="8798"/>
                    <a:pt x="1329" y="12608"/>
                  </a:cubicBezTo>
                  <a:cubicBezTo>
                    <a:pt x="66861" y="94904"/>
                    <a:pt x="186495" y="107858"/>
                    <a:pt x="268791" y="42326"/>
                  </a:cubicBezTo>
                  <a:cubicBezTo>
                    <a:pt x="279459" y="33182"/>
                    <a:pt x="289365" y="23276"/>
                    <a:pt x="298509" y="12608"/>
                  </a:cubicBezTo>
                  <a:cubicBezTo>
                    <a:pt x="300795" y="9560"/>
                    <a:pt x="300795" y="4226"/>
                    <a:pt x="296985" y="1940"/>
                  </a:cubicBezTo>
                  <a:cubicBezTo>
                    <a:pt x="293937" y="-346"/>
                    <a:pt x="288603" y="-346"/>
                    <a:pt x="286317" y="3464"/>
                  </a:cubicBezTo>
                  <a:cubicBezTo>
                    <a:pt x="226119" y="78140"/>
                    <a:pt x="116391" y="90332"/>
                    <a:pt x="40953" y="30134"/>
                  </a:cubicBezTo>
                  <a:cubicBezTo>
                    <a:pt x="30285" y="21752"/>
                    <a:pt x="21141" y="12608"/>
                    <a:pt x="13521" y="2702"/>
                  </a:cubicBezTo>
                  <a:lnTo>
                    <a:pt x="13521" y="2702"/>
                  </a:ln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441CC5B-119A-909E-CD1B-D4FD39A1C961}"/>
                </a:ext>
              </a:extLst>
            </p:cNvPr>
            <p:cNvSpPr/>
            <p:nvPr/>
          </p:nvSpPr>
          <p:spPr>
            <a:xfrm>
              <a:off x="276963" y="3345908"/>
              <a:ext cx="138975" cy="60701"/>
            </a:xfrm>
            <a:custGeom>
              <a:avLst/>
              <a:gdLst>
                <a:gd name="connsiteX0" fmla="*/ 5480 w 138975"/>
                <a:gd name="connsiteY0" fmla="*/ 60231 h 60701"/>
                <a:gd name="connsiteX1" fmla="*/ 14624 w 138975"/>
                <a:gd name="connsiteY1" fmla="*/ 54897 h 60701"/>
                <a:gd name="connsiteX2" fmla="*/ 14624 w 138975"/>
                <a:gd name="connsiteY2" fmla="*/ 54897 h 60701"/>
                <a:gd name="connsiteX3" fmla="*/ 86252 w 138975"/>
                <a:gd name="connsiteY3" fmla="*/ 16797 h 60701"/>
                <a:gd name="connsiteX4" fmla="*/ 124352 w 138975"/>
                <a:gd name="connsiteY4" fmla="*/ 54897 h 60701"/>
                <a:gd name="connsiteX5" fmla="*/ 133496 w 138975"/>
                <a:gd name="connsiteY5" fmla="*/ 60231 h 60701"/>
                <a:gd name="connsiteX6" fmla="*/ 138830 w 138975"/>
                <a:gd name="connsiteY6" fmla="*/ 51087 h 60701"/>
                <a:gd name="connsiteX7" fmla="*/ 138830 w 138975"/>
                <a:gd name="connsiteY7" fmla="*/ 51087 h 60701"/>
                <a:gd name="connsiteX8" fmla="*/ 48152 w 138975"/>
                <a:gd name="connsiteY8" fmla="*/ 3081 h 60701"/>
                <a:gd name="connsiteX9" fmla="*/ 146 w 138975"/>
                <a:gd name="connsiteY9" fmla="*/ 51087 h 60701"/>
                <a:gd name="connsiteX10" fmla="*/ 5480 w 138975"/>
                <a:gd name="connsiteY10" fmla="*/ 60231 h 6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975" h="60701">
                  <a:moveTo>
                    <a:pt x="5480" y="60231"/>
                  </a:moveTo>
                  <a:cubicBezTo>
                    <a:pt x="9290" y="61755"/>
                    <a:pt x="13862" y="59469"/>
                    <a:pt x="14624" y="54897"/>
                  </a:cubicBezTo>
                  <a:cubicBezTo>
                    <a:pt x="14624" y="54897"/>
                    <a:pt x="14624" y="54897"/>
                    <a:pt x="14624" y="54897"/>
                  </a:cubicBezTo>
                  <a:cubicBezTo>
                    <a:pt x="23768" y="24417"/>
                    <a:pt x="55772" y="7653"/>
                    <a:pt x="86252" y="16797"/>
                  </a:cubicBezTo>
                  <a:cubicBezTo>
                    <a:pt x="104540" y="22131"/>
                    <a:pt x="118256" y="36609"/>
                    <a:pt x="124352" y="54897"/>
                  </a:cubicBezTo>
                  <a:cubicBezTo>
                    <a:pt x="125876" y="58707"/>
                    <a:pt x="129686" y="60993"/>
                    <a:pt x="133496" y="60231"/>
                  </a:cubicBezTo>
                  <a:cubicBezTo>
                    <a:pt x="137306" y="59469"/>
                    <a:pt x="139592" y="54897"/>
                    <a:pt x="138830" y="51087"/>
                  </a:cubicBezTo>
                  <a:cubicBezTo>
                    <a:pt x="138830" y="51087"/>
                    <a:pt x="138830" y="51087"/>
                    <a:pt x="138830" y="51087"/>
                  </a:cubicBezTo>
                  <a:cubicBezTo>
                    <a:pt x="127400" y="12987"/>
                    <a:pt x="86252" y="-8349"/>
                    <a:pt x="48152" y="3081"/>
                  </a:cubicBezTo>
                  <a:cubicBezTo>
                    <a:pt x="25292" y="9939"/>
                    <a:pt x="7004" y="28227"/>
                    <a:pt x="146" y="51087"/>
                  </a:cubicBezTo>
                  <a:cubicBezTo>
                    <a:pt x="-616" y="54135"/>
                    <a:pt x="1670" y="58707"/>
                    <a:pt x="5480" y="60231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9E88E39-7B2A-0A27-162B-B34594523419}"/>
                </a:ext>
              </a:extLst>
            </p:cNvPr>
            <p:cNvSpPr/>
            <p:nvPr/>
          </p:nvSpPr>
          <p:spPr>
            <a:xfrm>
              <a:off x="497944" y="3345908"/>
              <a:ext cx="138975" cy="60701"/>
            </a:xfrm>
            <a:custGeom>
              <a:avLst/>
              <a:gdLst>
                <a:gd name="connsiteX0" fmla="*/ 5480 w 138975"/>
                <a:gd name="connsiteY0" fmla="*/ 60231 h 60701"/>
                <a:gd name="connsiteX1" fmla="*/ 14624 w 138975"/>
                <a:gd name="connsiteY1" fmla="*/ 54897 h 60701"/>
                <a:gd name="connsiteX2" fmla="*/ 14624 w 138975"/>
                <a:gd name="connsiteY2" fmla="*/ 54897 h 60701"/>
                <a:gd name="connsiteX3" fmla="*/ 86252 w 138975"/>
                <a:gd name="connsiteY3" fmla="*/ 16797 h 60701"/>
                <a:gd name="connsiteX4" fmla="*/ 124352 w 138975"/>
                <a:gd name="connsiteY4" fmla="*/ 54897 h 60701"/>
                <a:gd name="connsiteX5" fmla="*/ 133496 w 138975"/>
                <a:gd name="connsiteY5" fmla="*/ 60231 h 60701"/>
                <a:gd name="connsiteX6" fmla="*/ 138830 w 138975"/>
                <a:gd name="connsiteY6" fmla="*/ 51087 h 60701"/>
                <a:gd name="connsiteX7" fmla="*/ 138830 w 138975"/>
                <a:gd name="connsiteY7" fmla="*/ 51087 h 60701"/>
                <a:gd name="connsiteX8" fmla="*/ 48152 w 138975"/>
                <a:gd name="connsiteY8" fmla="*/ 3081 h 60701"/>
                <a:gd name="connsiteX9" fmla="*/ 146 w 138975"/>
                <a:gd name="connsiteY9" fmla="*/ 51087 h 60701"/>
                <a:gd name="connsiteX10" fmla="*/ 5480 w 138975"/>
                <a:gd name="connsiteY10" fmla="*/ 60231 h 60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8975" h="60701">
                  <a:moveTo>
                    <a:pt x="5480" y="60231"/>
                  </a:moveTo>
                  <a:cubicBezTo>
                    <a:pt x="9290" y="61755"/>
                    <a:pt x="13862" y="59469"/>
                    <a:pt x="14624" y="54897"/>
                  </a:cubicBezTo>
                  <a:cubicBezTo>
                    <a:pt x="14624" y="54897"/>
                    <a:pt x="14624" y="54897"/>
                    <a:pt x="14624" y="54897"/>
                  </a:cubicBezTo>
                  <a:cubicBezTo>
                    <a:pt x="23768" y="24417"/>
                    <a:pt x="55772" y="7653"/>
                    <a:pt x="86252" y="16797"/>
                  </a:cubicBezTo>
                  <a:cubicBezTo>
                    <a:pt x="104540" y="22131"/>
                    <a:pt x="118256" y="36609"/>
                    <a:pt x="124352" y="54897"/>
                  </a:cubicBezTo>
                  <a:cubicBezTo>
                    <a:pt x="125876" y="58707"/>
                    <a:pt x="129686" y="60993"/>
                    <a:pt x="133496" y="60231"/>
                  </a:cubicBezTo>
                  <a:cubicBezTo>
                    <a:pt x="137306" y="58707"/>
                    <a:pt x="139592" y="54897"/>
                    <a:pt x="138830" y="51087"/>
                  </a:cubicBezTo>
                  <a:cubicBezTo>
                    <a:pt x="138830" y="51087"/>
                    <a:pt x="138830" y="51087"/>
                    <a:pt x="138830" y="51087"/>
                  </a:cubicBezTo>
                  <a:cubicBezTo>
                    <a:pt x="127400" y="12987"/>
                    <a:pt x="86252" y="-8349"/>
                    <a:pt x="48152" y="3081"/>
                  </a:cubicBezTo>
                  <a:cubicBezTo>
                    <a:pt x="25292" y="9939"/>
                    <a:pt x="7004" y="28227"/>
                    <a:pt x="146" y="51087"/>
                  </a:cubicBezTo>
                  <a:cubicBezTo>
                    <a:pt x="-616" y="54135"/>
                    <a:pt x="1670" y="58707"/>
                    <a:pt x="5480" y="60231"/>
                  </a:cubicBezTo>
                  <a:close/>
                </a:path>
              </a:pathLst>
            </a:custGeom>
            <a:solidFill>
              <a:srgbClr val="000000"/>
            </a:solidFill>
            <a:ln w="7541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E82808E-B878-04A8-2E9A-910EA4F8FF04}"/>
              </a:ext>
            </a:extLst>
          </p:cNvPr>
          <p:cNvCxnSpPr>
            <a:cxnSpLocks/>
          </p:cNvCxnSpPr>
          <p:nvPr/>
        </p:nvCxnSpPr>
        <p:spPr>
          <a:xfrm>
            <a:off x="7047829" y="3429000"/>
            <a:ext cx="2743200" cy="0"/>
          </a:xfrm>
          <a:prstGeom prst="straightConnector1">
            <a:avLst/>
          </a:prstGeom>
          <a:ln w="63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73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Attacks</a:t>
            </a: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6DC50E14-EFEE-438F-9C75-74B7FA0EF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Seaford Display" panose="00000500000000000000" pitchFamily="2" charset="0"/>
              </a:rPr>
              <a:t>Response Queue Poisoning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Seaford Display" panose="00000500000000000000" pitchFamily="2" charset="0"/>
              </a:rPr>
              <a:t>Google, Atlassian</a:t>
            </a:r>
          </a:p>
          <a:p>
            <a:r>
              <a:rPr lang="en-US" dirty="0">
                <a:latin typeface="Seaford Display" panose="00000500000000000000" pitchFamily="2" charset="0"/>
              </a:rPr>
              <a:t>Request Hijacking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Seaford Display" panose="00000500000000000000" pitchFamily="2" charset="0"/>
              </a:rPr>
              <a:t>Trello, Slack</a:t>
            </a:r>
            <a:endParaRPr lang="en-US" dirty="0">
              <a:latin typeface="Seaford Display" panose="00000500000000000000" pitchFamily="2" charset="0"/>
            </a:endParaRPr>
          </a:p>
          <a:p>
            <a:r>
              <a:rPr lang="en-US" dirty="0">
                <a:latin typeface="Seaford Display" panose="00000500000000000000" pitchFamily="2" charset="0"/>
              </a:rPr>
              <a:t>Web Cache Poisoning</a:t>
            </a:r>
          </a:p>
          <a:p>
            <a:pPr lvl="1"/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Seaford Display" panose="00000500000000000000" pitchFamily="2" charset="0"/>
              </a:rPr>
              <a:t>Paypal</a:t>
            </a:r>
            <a:endParaRPr lang="en-US" dirty="0">
              <a:latin typeface="Seaford Display" panose="00000500000000000000" pitchFamily="2" charset="0"/>
            </a:endParaRPr>
          </a:p>
          <a:p>
            <a:r>
              <a:rPr lang="en-US" dirty="0">
                <a:latin typeface="Seaford Display"/>
              </a:rPr>
              <a:t>Several other attacks</a:t>
            </a:r>
          </a:p>
          <a:p>
            <a:r>
              <a:rPr lang="en-US" dirty="0">
                <a:latin typeface="Seaford Display"/>
              </a:rPr>
              <a:t>TLS does not help</a:t>
            </a:r>
          </a:p>
        </p:txBody>
      </p:sp>
    </p:spTree>
    <p:extLst>
      <p:ext uri="{BB962C8B-B14F-4D97-AF65-F5344CB8AC3E}">
        <p14:creationId xmlns:p14="http://schemas.microsoft.com/office/powerpoint/2010/main" val="98386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/>
              </a:rPr>
              <a:t>T-</a:t>
            </a:r>
            <a:r>
              <a:rPr lang="en-US" dirty="0" err="1">
                <a:latin typeface="Seaford Display"/>
              </a:rPr>
              <a:t>Reqs</a:t>
            </a:r>
            <a:endParaRPr lang="en-US" dirty="0" err="1">
              <a:solidFill>
                <a:schemeClr val="bg1">
                  <a:lumMod val="75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6DC50E14-EFEE-438F-9C75-74B7FA0EF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Seaford Display"/>
              </a:rPr>
              <a:t>Methodology for searching discrepancies</a:t>
            </a:r>
          </a:p>
          <a:p>
            <a:r>
              <a:rPr lang="en-US" dirty="0">
                <a:latin typeface="Seaford Display"/>
              </a:rPr>
              <a:t>Grammar-based HTTP </a:t>
            </a:r>
            <a:r>
              <a:rPr lang="en-US" err="1">
                <a:latin typeface="Seaford Display"/>
              </a:rPr>
              <a:t>fuzzer</a:t>
            </a:r>
            <a:endParaRPr lang="en-US">
              <a:latin typeface="Seaford Display"/>
            </a:endParaRPr>
          </a:p>
          <a:p>
            <a:r>
              <a:rPr lang="en-US" dirty="0">
                <a:latin typeface="Seaford Display"/>
              </a:rPr>
              <a:t>Experiments</a:t>
            </a:r>
          </a:p>
          <a:p>
            <a:pPr lvl="1"/>
            <a:r>
              <a:rPr lang="en-US" dirty="0">
                <a:latin typeface="Seaford Display"/>
              </a:rPr>
              <a:t>Request Line</a:t>
            </a:r>
          </a:p>
          <a:p>
            <a:pPr lvl="1"/>
            <a:r>
              <a:rPr lang="en-US" dirty="0">
                <a:latin typeface="Seaford Display"/>
              </a:rPr>
              <a:t>Request Headers</a:t>
            </a:r>
          </a:p>
          <a:p>
            <a:pPr lvl="1"/>
            <a:r>
              <a:rPr lang="en-US" dirty="0">
                <a:latin typeface="Seaford Display"/>
              </a:rPr>
              <a:t>Request Body</a:t>
            </a:r>
          </a:p>
        </p:txBody>
      </p:sp>
    </p:spTree>
    <p:extLst>
      <p:ext uri="{BB962C8B-B14F-4D97-AF65-F5344CB8AC3E}">
        <p14:creationId xmlns:p14="http://schemas.microsoft.com/office/powerpoint/2010/main" val="310989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D5D3-2A65-4E4B-A04C-CD9351A9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/>
              </a:rPr>
              <a:t>T-</a:t>
            </a:r>
            <a:r>
              <a:rPr lang="en-US" dirty="0" err="1">
                <a:latin typeface="Seaford Display"/>
              </a:rPr>
              <a:t>Reqs</a:t>
            </a:r>
            <a:r>
              <a:rPr lang="en-US" dirty="0">
                <a:latin typeface="Seaford Display"/>
              </a:rPr>
              <a:t>: Systematic Search for Discrepancies</a:t>
            </a:r>
          </a:p>
        </p:txBody>
      </p:sp>
      <p:pic>
        <p:nvPicPr>
          <p:cNvPr id="10" name="Content Placeholder 9" descr="Diagram&#10;&#10;Description automatically generated">
            <a:extLst>
              <a:ext uri="{FF2B5EF4-FFF2-40B4-BE49-F238E27FC236}">
                <a16:creationId xmlns:a16="http://schemas.microsoft.com/office/drawing/2014/main" id="{5EC17A20-8F7A-4D8F-87C5-E7DDB2CE8E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345" y="1828006"/>
            <a:ext cx="8555529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blob:null/c2b08ba9-f01a-45fe-92ce-2e652464d5da">
            <a:extLst>
              <a:ext uri="{FF2B5EF4-FFF2-40B4-BE49-F238E27FC236}">
                <a16:creationId xmlns:a16="http://schemas.microsoft.com/office/drawing/2014/main" id="{650DF46F-7CE3-4F88-90D3-B83E080DF96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0" y="328613"/>
            <a:ext cx="12192000" cy="620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5D0CBB-A37E-4E19-ADCA-EE639E021B75}"/>
              </a:ext>
            </a:extLst>
          </p:cNvPr>
          <p:cNvSpPr/>
          <p:nvPr/>
        </p:nvSpPr>
        <p:spPr>
          <a:xfrm>
            <a:off x="2559210" y="1813717"/>
            <a:ext cx="3441700" cy="13255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108AC6-3AF6-43B0-BCC3-2D10B5B26A32}"/>
              </a:ext>
            </a:extLst>
          </p:cNvPr>
          <p:cNvSpPr/>
          <p:nvPr/>
        </p:nvSpPr>
        <p:spPr>
          <a:xfrm>
            <a:off x="6088742" y="1825624"/>
            <a:ext cx="3386527" cy="131127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DE0B29-5578-4A39-A594-03AD5B42E5DE}"/>
              </a:ext>
            </a:extLst>
          </p:cNvPr>
          <p:cNvSpPr/>
          <p:nvPr/>
        </p:nvSpPr>
        <p:spPr>
          <a:xfrm>
            <a:off x="838200" y="1825624"/>
            <a:ext cx="1656442" cy="131127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E3074B0-F138-4805-AC6C-CE559A21AF89}"/>
              </a:ext>
            </a:extLst>
          </p:cNvPr>
          <p:cNvSpPr/>
          <p:nvPr/>
        </p:nvSpPr>
        <p:spPr>
          <a:xfrm rot="5400000">
            <a:off x="7138022" y="3454647"/>
            <a:ext cx="2642168" cy="201353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7F0B80-46F3-400F-A06D-872AB1B63FDA}"/>
              </a:ext>
            </a:extLst>
          </p:cNvPr>
          <p:cNvSpPr/>
          <p:nvPr/>
        </p:nvSpPr>
        <p:spPr>
          <a:xfrm>
            <a:off x="4026967" y="4293623"/>
            <a:ext cx="3441700" cy="14462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EF1424-933F-47BF-9914-5EEC9E002495}"/>
              </a:ext>
            </a:extLst>
          </p:cNvPr>
          <p:cNvSpPr/>
          <p:nvPr/>
        </p:nvSpPr>
        <p:spPr>
          <a:xfrm>
            <a:off x="845776" y="4469836"/>
            <a:ext cx="3132203" cy="144621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Seaford Display" panose="000005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0383F4B-2210-43E8-AD18-2150889A651F}"/>
              </a:ext>
            </a:extLst>
          </p:cNvPr>
          <p:cNvSpPr txBox="1"/>
          <p:nvPr/>
        </p:nvSpPr>
        <p:spPr>
          <a:xfrm>
            <a:off x="9808450" y="200514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Apache httpd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C99F5A-C5F7-4574-AA41-F55B80A04331}"/>
              </a:ext>
            </a:extLst>
          </p:cNvPr>
          <p:cNvSpPr txBox="1"/>
          <p:nvPr/>
        </p:nvSpPr>
        <p:spPr>
          <a:xfrm>
            <a:off x="9808449" y="237090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NGINX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D1CEFC-8917-4F5A-B189-39FA85558286}"/>
              </a:ext>
            </a:extLst>
          </p:cNvPr>
          <p:cNvSpPr txBox="1"/>
          <p:nvPr/>
        </p:nvSpPr>
        <p:spPr>
          <a:xfrm>
            <a:off x="9808448" y="2736662"/>
            <a:ext cx="2216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Apache Tomcat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D839B6-39C2-4E49-A458-649981A2FEE9}"/>
              </a:ext>
            </a:extLst>
          </p:cNvPr>
          <p:cNvSpPr txBox="1"/>
          <p:nvPr/>
        </p:nvSpPr>
        <p:spPr>
          <a:xfrm>
            <a:off x="9808449" y="310242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ATS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177760-4FB6-4138-9EE7-5439B12C8B17}"/>
              </a:ext>
            </a:extLst>
          </p:cNvPr>
          <p:cNvSpPr txBox="1"/>
          <p:nvPr/>
        </p:nvSpPr>
        <p:spPr>
          <a:xfrm>
            <a:off x="9808449" y="346818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Seaford Display" panose="00000500000000000000" pitchFamily="2" charset="0"/>
              </a:rPr>
              <a:t>HAProxy</a:t>
            </a:r>
            <a:endParaRPr lang="en-US" sz="2000" dirty="0">
              <a:latin typeface="Seaford Display" panose="00000500000000000000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60A9897-56E6-4D04-ACE8-C95186CCF981}"/>
              </a:ext>
            </a:extLst>
          </p:cNvPr>
          <p:cNvSpPr txBox="1"/>
          <p:nvPr/>
        </p:nvSpPr>
        <p:spPr>
          <a:xfrm>
            <a:off x="9808448" y="383394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Squid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3993B93-E419-4385-AFF6-EA08374FBB92}"/>
              </a:ext>
            </a:extLst>
          </p:cNvPr>
          <p:cNvSpPr txBox="1"/>
          <p:nvPr/>
        </p:nvSpPr>
        <p:spPr>
          <a:xfrm>
            <a:off x="9808448" y="419970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Varnish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3E3DCC-CFD9-4A6F-9644-325A1E05DB6B}"/>
              </a:ext>
            </a:extLst>
          </p:cNvPr>
          <p:cNvSpPr txBox="1"/>
          <p:nvPr/>
        </p:nvSpPr>
        <p:spPr>
          <a:xfrm>
            <a:off x="9808448" y="456546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Akamai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D543C5A-F9F4-4C0A-A5F6-B6219DA9A092}"/>
              </a:ext>
            </a:extLst>
          </p:cNvPr>
          <p:cNvSpPr txBox="1"/>
          <p:nvPr/>
        </p:nvSpPr>
        <p:spPr>
          <a:xfrm>
            <a:off x="9808447" y="493122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Cloudflare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D8FDA9D-BC66-422E-BE0E-3A859C6F2998}"/>
              </a:ext>
            </a:extLst>
          </p:cNvPr>
          <p:cNvSpPr txBox="1"/>
          <p:nvPr/>
        </p:nvSpPr>
        <p:spPr>
          <a:xfrm>
            <a:off x="9808446" y="5296982"/>
            <a:ext cx="16052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Seaford Display" panose="00000500000000000000" pitchFamily="2" charset="0"/>
              </a:rPr>
              <a:t>CloudFront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F1A2C9-F5A0-16A3-CDF5-B1CEB84D8EFA}"/>
              </a:ext>
            </a:extLst>
          </p:cNvPr>
          <p:cNvSpPr txBox="1"/>
          <p:nvPr/>
        </p:nvSpPr>
        <p:spPr>
          <a:xfrm>
            <a:off x="567770" y="3136772"/>
            <a:ext cx="165644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Apache httpd</a:t>
            </a:r>
          </a:p>
          <a:p>
            <a:pPr algn="ctr"/>
            <a:endParaRPr lang="en-US" sz="12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GET /</a:t>
            </a:r>
            <a:r>
              <a:rPr lang="en-US" sz="1200" dirty="0" err="1">
                <a:latin typeface="Consolas" panose="020B0609020204030204" pitchFamily="49" charset="0"/>
                <a:cs typeface="Courier New" panose="02070309020205020404" pitchFamily="49" charset="0"/>
              </a:rPr>
              <a:t>abc</a:t>
            </a:r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 HTTP/1.1</a:t>
            </a:r>
          </a:p>
          <a:p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Host: </a:t>
            </a:r>
            <a:r>
              <a:rPr lang="en-US" sz="1200" dirty="0" err="1">
                <a:latin typeface="Consolas" panose="020B0609020204030204" pitchFamily="49" charset="0"/>
                <a:cs typeface="Courier New" panose="02070309020205020404" pitchFamily="49" charset="0"/>
              </a:rPr>
              <a:t>abc</a:t>
            </a:r>
            <a:endParaRPr lang="en-US" sz="12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64036E-F31D-C4E9-EA8B-633D075615D9}"/>
              </a:ext>
            </a:extLst>
          </p:cNvPr>
          <p:cNvSpPr txBox="1"/>
          <p:nvPr/>
        </p:nvSpPr>
        <p:spPr>
          <a:xfrm>
            <a:off x="2273201" y="3136772"/>
            <a:ext cx="165644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NGINX</a:t>
            </a:r>
          </a:p>
          <a:p>
            <a:pPr algn="ctr"/>
            <a:endParaRPr lang="en-US" sz="1200" dirty="0">
              <a:solidFill>
                <a:srgbClr val="FF0000"/>
              </a:solidFill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GET /</a:t>
            </a:r>
            <a:r>
              <a:rPr lang="en-US" sz="1200" dirty="0" err="1">
                <a:latin typeface="Consolas" panose="020B0609020204030204" pitchFamily="49" charset="0"/>
                <a:cs typeface="Courier New" panose="02070309020205020404" pitchFamily="49" charset="0"/>
              </a:rPr>
              <a:t>abc</a:t>
            </a:r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 HTTP/1.1</a:t>
            </a:r>
          </a:p>
          <a:p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Host: </a:t>
            </a:r>
            <a:r>
              <a:rPr lang="en-US" sz="1200" dirty="0" err="1">
                <a:latin typeface="Consolas" panose="020B0609020204030204" pitchFamily="49" charset="0"/>
                <a:cs typeface="Courier New" panose="02070309020205020404" pitchFamily="49" charset="0"/>
              </a:rPr>
              <a:t>abc</a:t>
            </a:r>
            <a:endParaRPr lang="en-US" sz="12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nsolas" panose="020B0609020204030204" pitchFamily="49" charset="0"/>
                <a:cs typeface="Courier New" panose="02070309020205020404" pitchFamily="49" charset="0"/>
              </a:rPr>
              <a:t>Content-Length: 4</a:t>
            </a:r>
          </a:p>
          <a:p>
            <a:endParaRPr lang="en-US" sz="12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highlight>
                  <a:srgbClr val="FFFF00"/>
                </a:highlight>
                <a:latin typeface="Consolas" panose="020B0609020204030204" pitchFamily="49" charset="0"/>
                <a:cs typeface="Courier New" panose="02070309020205020404" pitchFamily="49" charset="0"/>
              </a:rPr>
              <a:t>BBBB</a:t>
            </a:r>
          </a:p>
        </p:txBody>
      </p:sp>
    </p:spTree>
    <p:extLst>
      <p:ext uri="{BB962C8B-B14F-4D97-AF65-F5344CB8AC3E}">
        <p14:creationId xmlns:p14="http://schemas.microsoft.com/office/powerpoint/2010/main" val="387178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82A66E8-69DF-4DF3-9AF1-CF6D8AAED921}"/>
              </a:ext>
            </a:extLst>
          </p:cNvPr>
          <p:cNvSpPr/>
          <p:nvPr/>
        </p:nvSpPr>
        <p:spPr>
          <a:xfrm>
            <a:off x="992427" y="1890940"/>
            <a:ext cx="2525688" cy="4389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5AD5D3-2A65-4E4B-A04C-CD9351A9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673EC-B833-4F5F-B1F7-52CA22A16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376" y="1890940"/>
            <a:ext cx="4228212" cy="4351338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Request Line</a:t>
            </a:r>
          </a:p>
          <a:p>
            <a:r>
              <a:rPr lang="en-US" dirty="0">
                <a:latin typeface="Seaford Display" panose="00000500000000000000" pitchFamily="2" charset="0"/>
              </a:rPr>
              <a:t>Request Headers</a:t>
            </a:r>
          </a:p>
          <a:p>
            <a:r>
              <a:rPr lang="en-US" dirty="0">
                <a:latin typeface="Seaford Display" panose="00000500000000000000" pitchFamily="2" charset="0"/>
              </a:rPr>
              <a:t>Request Body</a:t>
            </a:r>
          </a:p>
        </p:txBody>
      </p:sp>
    </p:spTree>
    <p:extLst>
      <p:ext uri="{BB962C8B-B14F-4D97-AF65-F5344CB8AC3E}">
        <p14:creationId xmlns:p14="http://schemas.microsoft.com/office/powerpoint/2010/main" val="195736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61CF25F-BA7F-4D68-A028-0F178A019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16722AC-0470-4252-AA8A-32E2D14074D5}"/>
              </a:ext>
            </a:extLst>
          </p:cNvPr>
          <p:cNvGraphicFramePr>
            <a:graphicFrameLocks noGrp="1"/>
          </p:cNvGraphicFramePr>
          <p:nvPr/>
        </p:nvGraphicFramePr>
        <p:xfrm>
          <a:off x="7781835" y="499851"/>
          <a:ext cx="4108974" cy="29311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06939">
                  <a:extLst>
                    <a:ext uri="{9D8B030D-6E8A-4147-A177-3AD203B41FA5}">
                      <a16:colId xmlns:a16="http://schemas.microsoft.com/office/drawing/2014/main" val="974488259"/>
                    </a:ext>
                  </a:extLst>
                </a:gridCol>
                <a:gridCol w="2402035">
                  <a:extLst>
                    <a:ext uri="{9D8B030D-6E8A-4147-A177-3AD203B41FA5}">
                      <a16:colId xmlns:a16="http://schemas.microsoft.com/office/drawing/2014/main" val="4025662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Request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209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Distorted Protocol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TTP/1.1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683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Mangled</a:t>
                      </a:r>
                    </a:p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Method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.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/ HTTP/0.9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969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Method Version</a:t>
                      </a:r>
                    </a:p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Comb.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DELETE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/ HTTP/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0.9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475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Multiple Mutations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onsolas" panose="020B0609020204030204" pitchFamily="49" charset="0"/>
                        </a:rPr>
                        <a:t>GET / HT</a:t>
                      </a:r>
                      <a:r>
                        <a:rPr lang="pt-BR" sz="1600" strike="sngStrike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</a:t>
                      </a:r>
                      <a:r>
                        <a:rPr lang="pt-BR" sz="1600" dirty="0">
                          <a:latin typeface="Consolas" panose="020B0609020204030204" pitchFamily="49" charset="0"/>
                        </a:rPr>
                        <a:t>P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pt-BR" sz="1600" dirty="0">
                          <a:latin typeface="Consolas" panose="020B0609020204030204" pitchFamily="49" charset="0"/>
                        </a:rPr>
                        <a:t>/1.1</a:t>
                      </a:r>
                      <a:endParaRPr lang="en-US" sz="16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6355774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0C22AFB-BA04-45F5-9F9B-5449CE9F62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8" t="94168" r="30762"/>
          <a:stretch/>
        </p:blipFill>
        <p:spPr>
          <a:xfrm>
            <a:off x="3902529" y="6204858"/>
            <a:ext cx="1469571" cy="3559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629A65-BEE0-425A-AE47-3067CC5ED8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30765" r="95520" b="45960"/>
          <a:stretch/>
        </p:blipFill>
        <p:spPr>
          <a:xfrm>
            <a:off x="301191" y="2334986"/>
            <a:ext cx="302966" cy="14205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2AC1CC-9BFA-4ED4-A144-E368689301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1" t="34510" r="81484" b="58802"/>
          <a:stretch/>
        </p:blipFill>
        <p:spPr>
          <a:xfrm>
            <a:off x="1077686" y="2563587"/>
            <a:ext cx="559888" cy="4082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0D7FA41-71ED-4585-BD41-470A18C244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51" t="83467" r="43182" b="5832"/>
          <a:stretch/>
        </p:blipFill>
        <p:spPr>
          <a:xfrm>
            <a:off x="3657600" y="5551715"/>
            <a:ext cx="800100" cy="6531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045443-394A-4023-ABC1-747E3CC2D0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10" t="32157" r="39324" b="57142"/>
          <a:stretch/>
        </p:blipFill>
        <p:spPr>
          <a:xfrm>
            <a:off x="3941717" y="2419916"/>
            <a:ext cx="800100" cy="6531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837C3D-8773-40AE-A874-A2A9B53DF5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5" r="6367" b="82343"/>
          <a:stretch/>
        </p:blipFill>
        <p:spPr>
          <a:xfrm>
            <a:off x="1637574" y="457201"/>
            <a:ext cx="5530669" cy="10776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0CE3D20-D648-4377-806A-451CD3E5E9CC}"/>
              </a:ext>
            </a:extLst>
          </p:cNvPr>
          <p:cNvSpPr/>
          <p:nvPr/>
        </p:nvSpPr>
        <p:spPr>
          <a:xfrm>
            <a:off x="3647698" y="5581694"/>
            <a:ext cx="224851" cy="2542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DEB08E-E328-4C9E-BFDF-4DB363950BEB}"/>
              </a:ext>
            </a:extLst>
          </p:cNvPr>
          <p:cNvSpPr/>
          <p:nvPr/>
        </p:nvSpPr>
        <p:spPr>
          <a:xfrm>
            <a:off x="7766843" y="1534887"/>
            <a:ext cx="4108974" cy="52670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EB488-9C69-4917-BB4A-73D17C6DC81F}"/>
              </a:ext>
            </a:extLst>
          </p:cNvPr>
          <p:cNvSpPr/>
          <p:nvPr/>
        </p:nvSpPr>
        <p:spPr>
          <a:xfrm>
            <a:off x="7766843" y="2061593"/>
            <a:ext cx="4108974" cy="81109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4B9FFF-4211-4BF0-95D8-9F1368D200BB}"/>
              </a:ext>
            </a:extLst>
          </p:cNvPr>
          <p:cNvSpPr/>
          <p:nvPr/>
        </p:nvSpPr>
        <p:spPr>
          <a:xfrm>
            <a:off x="7763734" y="2872693"/>
            <a:ext cx="4108974" cy="81109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54CD5E-4ABE-45A6-876A-9F273406FD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CC5ABD-A7D7-493B-94B2-4E622DBC543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5" t="57347" r="67246" b="36022"/>
          <a:stretch/>
        </p:blipFill>
        <p:spPr>
          <a:xfrm>
            <a:off x="7763734" y="953524"/>
            <a:ext cx="359764" cy="40473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D43252-8602-4B64-97C9-6426E747163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26" t="50861" r="18253" b="43183"/>
          <a:stretch/>
        </p:blipFill>
        <p:spPr>
          <a:xfrm>
            <a:off x="7778726" y="1582052"/>
            <a:ext cx="344774" cy="3635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D4F4C6-762F-40FA-A4D1-5ECE53308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65" t="51698" r="26360" b="42899"/>
          <a:stretch/>
        </p:blipFill>
        <p:spPr>
          <a:xfrm>
            <a:off x="7808705" y="2278153"/>
            <a:ext cx="314793" cy="32978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FDD6604-9AEC-4B67-A601-0DB248C0B87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37" t="23665" r="20566" b="73142"/>
          <a:stretch/>
        </p:blipFill>
        <p:spPr>
          <a:xfrm>
            <a:off x="7848678" y="3045278"/>
            <a:ext cx="234846" cy="19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29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13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61CF25F-BA7F-4D68-A028-0F178A019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16722AC-0470-4252-AA8A-32E2D1407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101916"/>
              </p:ext>
            </p:extLst>
          </p:nvPr>
        </p:nvGraphicFramePr>
        <p:xfrm>
          <a:off x="7781835" y="499851"/>
          <a:ext cx="4108974" cy="29311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06939">
                  <a:extLst>
                    <a:ext uri="{9D8B030D-6E8A-4147-A177-3AD203B41FA5}">
                      <a16:colId xmlns:a16="http://schemas.microsoft.com/office/drawing/2014/main" val="974488259"/>
                    </a:ext>
                  </a:extLst>
                </a:gridCol>
                <a:gridCol w="2402035">
                  <a:extLst>
                    <a:ext uri="{9D8B030D-6E8A-4147-A177-3AD203B41FA5}">
                      <a16:colId xmlns:a16="http://schemas.microsoft.com/office/drawing/2014/main" val="40256621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Mutation Ctg.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Request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209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Distorted Protocol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 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TTP/1.1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683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Mangled</a:t>
                      </a:r>
                    </a:p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Method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.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/ HTTP/0.9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1969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Method Version</a:t>
                      </a:r>
                    </a:p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Comb.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DELETE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/ HTTP/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0.9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475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Multiple Mutations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onsolas" panose="020B0609020204030204" pitchFamily="49" charset="0"/>
                        </a:rPr>
                        <a:t>GET / HT</a:t>
                      </a:r>
                      <a:r>
                        <a:rPr lang="pt-BR" sz="1600" strike="sngStrike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T</a:t>
                      </a:r>
                      <a:r>
                        <a:rPr lang="pt-BR" sz="1600" dirty="0">
                          <a:latin typeface="Consolas" panose="020B0609020204030204" pitchFamily="49" charset="0"/>
                        </a:rPr>
                        <a:t>P</a:t>
                      </a:r>
                      <a:r>
                        <a:rPr lang="pt-BR" sz="16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pt-BR" sz="1600" dirty="0">
                          <a:latin typeface="Consolas" panose="020B0609020204030204" pitchFamily="49" charset="0"/>
                        </a:rPr>
                        <a:t>/1.1</a:t>
                      </a:r>
                      <a:endParaRPr lang="en-US" sz="1600" dirty="0">
                        <a:latin typeface="Consolas" panose="020B0609020204030204" pitchFamily="49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63557743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0C22AFB-BA04-45F5-9F9B-5449CE9F62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8" t="94168" r="30762"/>
          <a:stretch/>
        </p:blipFill>
        <p:spPr>
          <a:xfrm>
            <a:off x="3902529" y="6204858"/>
            <a:ext cx="1469571" cy="3559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629A65-BEE0-425A-AE47-3067CC5ED8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" t="30765" r="95520" b="45960"/>
          <a:stretch/>
        </p:blipFill>
        <p:spPr>
          <a:xfrm>
            <a:off x="301191" y="2334986"/>
            <a:ext cx="302966" cy="142058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12AC1CC-9BFA-4ED4-A144-E368689301D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1" t="34510" r="81484" b="58802"/>
          <a:stretch/>
        </p:blipFill>
        <p:spPr>
          <a:xfrm>
            <a:off x="1077686" y="2563587"/>
            <a:ext cx="559888" cy="4082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0D7FA41-71ED-4585-BD41-470A18C244E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51" t="83467" r="43182" b="5832"/>
          <a:stretch/>
        </p:blipFill>
        <p:spPr>
          <a:xfrm>
            <a:off x="3657600" y="5551715"/>
            <a:ext cx="800100" cy="6531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3045443-394A-4023-ABC1-747E3CC2D0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10" t="32157" r="39324" b="57142"/>
          <a:stretch/>
        </p:blipFill>
        <p:spPr>
          <a:xfrm>
            <a:off x="3941717" y="2419916"/>
            <a:ext cx="800100" cy="6531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837C3D-8773-40AE-A874-A2A9B53DF5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5" r="6367" b="82343"/>
          <a:stretch/>
        </p:blipFill>
        <p:spPr>
          <a:xfrm>
            <a:off x="1637574" y="457201"/>
            <a:ext cx="5530669" cy="107768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0CE3D20-D648-4377-806A-451CD3E5E9CC}"/>
              </a:ext>
            </a:extLst>
          </p:cNvPr>
          <p:cNvSpPr/>
          <p:nvPr/>
        </p:nvSpPr>
        <p:spPr>
          <a:xfrm>
            <a:off x="3647698" y="5581694"/>
            <a:ext cx="224851" cy="2542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54CD5E-4ABE-45A6-876A-9F273406FD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CC5ABD-A7D7-493B-94B2-4E622DBC543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85" t="57347" r="67246" b="36022"/>
          <a:stretch/>
        </p:blipFill>
        <p:spPr>
          <a:xfrm>
            <a:off x="7763734" y="953524"/>
            <a:ext cx="359764" cy="40473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D43252-8602-4B64-97C9-6426E747163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26" t="50861" r="18253" b="43183"/>
          <a:stretch/>
        </p:blipFill>
        <p:spPr>
          <a:xfrm>
            <a:off x="7778726" y="1582052"/>
            <a:ext cx="344774" cy="3635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1D4F4C6-762F-40FA-A4D1-5ECE533088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65" t="51698" r="26360" b="42899"/>
          <a:stretch/>
        </p:blipFill>
        <p:spPr>
          <a:xfrm>
            <a:off x="7808705" y="2278153"/>
            <a:ext cx="314793" cy="32978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FDD6604-9AEC-4B67-A601-0DB248C0B87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37" t="23665" r="20566" b="73142"/>
          <a:stretch/>
        </p:blipFill>
        <p:spPr>
          <a:xfrm>
            <a:off x="7848678" y="3045278"/>
            <a:ext cx="234846" cy="19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13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"/>
                                      </p:to>
                                    </p:set>
                                    <p:animEffect filter="image" prLst="opacity: 0.2">
                                      <p:cBhvr rctx="IE">
                                        <p:cTn id="7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5091A-C946-415F-84C3-5598A17CC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2585"/>
            <a:ext cx="10515600" cy="581437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D0B0C-18EE-8658-234A-4BFE72742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A6794A9-BB37-E421-D3D8-6D7F82183F35}"/>
              </a:ext>
            </a:extLst>
          </p:cNvPr>
          <p:cNvSpPr txBox="1"/>
          <p:nvPr/>
        </p:nvSpPr>
        <p:spPr>
          <a:xfrm>
            <a:off x="271446" y="1984633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Line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3EA410-F3A2-0BD5-93A4-4BD0E40E7208}"/>
              </a:ext>
            </a:extLst>
          </p:cNvPr>
          <p:cNvSpPr txBox="1"/>
          <p:nvPr/>
        </p:nvSpPr>
        <p:spPr>
          <a:xfrm>
            <a:off x="5018671" y="358755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Headers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39CD8A-6BDB-AFA5-8FE3-2476D54D4E33}"/>
              </a:ext>
            </a:extLst>
          </p:cNvPr>
          <p:cNvSpPr txBox="1"/>
          <p:nvPr/>
        </p:nvSpPr>
        <p:spPr>
          <a:xfrm>
            <a:off x="5018671" y="3584623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Body</a:t>
            </a:r>
          </a:p>
        </p:txBody>
      </p:sp>
      <p:pic>
        <p:nvPicPr>
          <p:cNvPr id="17" name="Picture 16" descr="A graph with different colored dots and stars&#10;&#10;Description automatically generated">
            <a:extLst>
              <a:ext uri="{FF2B5EF4-FFF2-40B4-BE49-F238E27FC236}">
                <a16:creationId xmlns:a16="http://schemas.microsoft.com/office/drawing/2014/main" id="{3A6FDC09-3496-9A21-3D4A-CDD077321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74560" y="375920"/>
            <a:ext cx="2928505" cy="29641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3493E5E-FE48-531F-91CF-B28B4DAEA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5663" y="3588707"/>
            <a:ext cx="3566649" cy="299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12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D4E3A-9C24-E6E7-360C-DC3BD026C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Web Content Delivery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3E2D21F-B823-9B1C-1E84-014401CAC2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222" y="1690688"/>
            <a:ext cx="4253571" cy="101275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D3D869-BCCA-F7C5-E045-F60A0730E2EB}"/>
              </a:ext>
            </a:extLst>
          </p:cNvPr>
          <p:cNvSpPr txBox="1"/>
          <p:nvPr/>
        </p:nvSpPr>
        <p:spPr>
          <a:xfrm>
            <a:off x="2890405" y="2222178"/>
            <a:ext cx="18155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eaford Display" panose="00000500000000000000" pitchFamily="2" charset="0"/>
              </a:rPr>
              <a:t>www.google.com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6B4EBA-7C07-FFCC-EABA-955D8BAAEDFB}"/>
              </a:ext>
            </a:extLst>
          </p:cNvPr>
          <p:cNvSpPr/>
          <p:nvPr/>
        </p:nvSpPr>
        <p:spPr>
          <a:xfrm>
            <a:off x="2707524" y="2254295"/>
            <a:ext cx="182881" cy="274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F5956A-2934-FD27-5C92-24947C4DF0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361"/>
          <a:stretch/>
        </p:blipFill>
        <p:spPr>
          <a:xfrm>
            <a:off x="2929057" y="2647767"/>
            <a:ext cx="6267450" cy="209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950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5091A-C946-415F-84C3-5598A17CC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2585"/>
            <a:ext cx="10515600" cy="581437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2D0B0C-18EE-8658-234A-4BFE72742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" y="457200"/>
            <a:ext cx="7362735" cy="61036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88A6164-A493-A2F7-D265-9239C073C9CE}"/>
              </a:ext>
            </a:extLst>
          </p:cNvPr>
          <p:cNvSpPr/>
          <p:nvPr/>
        </p:nvSpPr>
        <p:spPr>
          <a:xfrm>
            <a:off x="2113280" y="1991360"/>
            <a:ext cx="4074159" cy="3027680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6794A9-BB37-E421-D3D8-6D7F82183F35}"/>
              </a:ext>
            </a:extLst>
          </p:cNvPr>
          <p:cNvSpPr txBox="1"/>
          <p:nvPr/>
        </p:nvSpPr>
        <p:spPr>
          <a:xfrm>
            <a:off x="3350761" y="1546222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Line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74C536-F65E-753E-6F83-6E25F6389FEE}"/>
              </a:ext>
            </a:extLst>
          </p:cNvPr>
          <p:cNvSpPr/>
          <p:nvPr/>
        </p:nvSpPr>
        <p:spPr>
          <a:xfrm>
            <a:off x="6756399" y="365760"/>
            <a:ext cx="4074159" cy="3027680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3EA410-F3A2-0BD5-93A4-4BD0E40E7208}"/>
              </a:ext>
            </a:extLst>
          </p:cNvPr>
          <p:cNvSpPr txBox="1"/>
          <p:nvPr/>
        </p:nvSpPr>
        <p:spPr>
          <a:xfrm>
            <a:off x="8004041" y="-69218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Headers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0D07F7D-145F-6E4A-A66C-A139D505C069}"/>
              </a:ext>
            </a:extLst>
          </p:cNvPr>
          <p:cNvSpPr/>
          <p:nvPr/>
        </p:nvSpPr>
        <p:spPr>
          <a:xfrm>
            <a:off x="6746238" y="3769360"/>
            <a:ext cx="4074159" cy="3027680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39CD8A-6BDB-AFA5-8FE3-2476D54D4E33}"/>
              </a:ext>
            </a:extLst>
          </p:cNvPr>
          <p:cNvSpPr txBox="1"/>
          <p:nvPr/>
        </p:nvSpPr>
        <p:spPr>
          <a:xfrm>
            <a:off x="8004041" y="3344542"/>
            <a:ext cx="16060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Seaford Display"/>
                <a:cs typeface="Courier New"/>
              </a:rPr>
              <a:t>Request Body</a:t>
            </a:r>
          </a:p>
        </p:txBody>
      </p:sp>
      <p:pic>
        <p:nvPicPr>
          <p:cNvPr id="17" name="Picture 16" descr="A graph with different colored dots and stars&#10;&#10;Description automatically generated">
            <a:extLst>
              <a:ext uri="{FF2B5EF4-FFF2-40B4-BE49-F238E27FC236}">
                <a16:creationId xmlns:a16="http://schemas.microsoft.com/office/drawing/2014/main" id="{3A6FDC09-3496-9A21-3D4A-CDD077321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74560" y="375920"/>
            <a:ext cx="2928505" cy="29641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3493E5E-FE48-531F-91CF-B28B4DAEA1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54868" y="3766159"/>
            <a:ext cx="3566649" cy="2992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3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C569-B7C4-4A09-BD1D-E2A7433E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/>
              </a:rPr>
              <a:t>Vendors' Actions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651C4-AA56-473B-96E0-A12472ED0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Seaford Display"/>
              </a:rPr>
              <a:t>Vendors confirmed the attacks and assigned CVEs</a:t>
            </a:r>
            <a:endParaRPr lang="en-US" dirty="0">
              <a:latin typeface="Calibri"/>
              <a:cs typeface="Calibri"/>
            </a:endParaRPr>
          </a:p>
          <a:p>
            <a:r>
              <a:rPr lang="en-US" dirty="0">
                <a:latin typeface="Seaford Display"/>
              </a:rPr>
              <a:t>Some</a:t>
            </a:r>
            <a:r>
              <a:rPr lang="en-US" dirty="0">
                <a:latin typeface="Seaford Display"/>
                <a:cs typeface="Calibri"/>
              </a:rPr>
              <a:t> </a:t>
            </a:r>
            <a:r>
              <a:rPr lang="en-US" dirty="0">
                <a:latin typeface="Seaford Display"/>
              </a:rPr>
              <a:t>of </a:t>
            </a:r>
            <a:r>
              <a:rPr lang="en-US" dirty="0">
                <a:latin typeface="Seaford Display"/>
                <a:cs typeface="Calibri"/>
              </a:rPr>
              <a:t>them took months to fix, some were not fixed at all</a:t>
            </a:r>
            <a:endParaRPr lang="en-US" dirty="0">
              <a:latin typeface="Seaford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14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C569-B7C4-4A09-BD1D-E2A7433E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/>
              </a:rPr>
              <a:t>Disclosure</a:t>
            </a:r>
            <a:endParaRPr lang="en-US" dirty="0">
              <a:latin typeface="Seaford Display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651C4-AA56-473B-96E0-A12472ED0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Apache Tomcat and Traffic Server assigned CVE numbers</a:t>
            </a:r>
          </a:p>
          <a:p>
            <a:r>
              <a:rPr lang="en-US" dirty="0">
                <a:latin typeface="Seaford Display" panose="00000500000000000000" pitchFamily="2" charset="0"/>
              </a:rPr>
              <a:t>NGINX implemented hardening measures</a:t>
            </a:r>
          </a:p>
          <a:p>
            <a:r>
              <a:rPr lang="en-US" dirty="0">
                <a:latin typeface="Seaford Display" panose="00000500000000000000" pitchFamily="2" charset="0"/>
              </a:rPr>
              <a:t>CloudFront discovered holes in their defense</a:t>
            </a:r>
          </a:p>
          <a:p>
            <a:r>
              <a:rPr lang="en-US" dirty="0">
                <a:latin typeface="Seaford Display" panose="00000500000000000000" pitchFamily="2" charset="0"/>
              </a:rPr>
              <a:t>Akamai coordinated a response with the co-author</a:t>
            </a:r>
          </a:p>
          <a:p>
            <a:r>
              <a:rPr lang="en-US" dirty="0">
                <a:latin typeface="Seaford Display" panose="00000500000000000000" pitchFamily="2" charset="0"/>
              </a:rPr>
              <a:t>Apache Traffic Server developers added T-</a:t>
            </a:r>
            <a:r>
              <a:rPr lang="en-US" dirty="0" err="1">
                <a:latin typeface="Seaford Display" panose="00000500000000000000" pitchFamily="2" charset="0"/>
              </a:rPr>
              <a:t>Reqs</a:t>
            </a:r>
            <a:r>
              <a:rPr lang="en-US" dirty="0">
                <a:latin typeface="Seaford Display" panose="00000500000000000000" pitchFamily="2" charset="0"/>
              </a:rPr>
              <a:t> to their toolset</a:t>
            </a:r>
          </a:p>
        </p:txBody>
      </p:sp>
    </p:spTree>
    <p:extLst>
      <p:ext uri="{BB962C8B-B14F-4D97-AF65-F5344CB8AC3E}">
        <p14:creationId xmlns:p14="http://schemas.microsoft.com/office/powerpoint/2010/main" val="409675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8F9B4B-7D71-5A61-340B-8AD56E942FC0}"/>
              </a:ext>
            </a:extLst>
          </p:cNvPr>
          <p:cNvSpPr txBox="1"/>
          <p:nvPr/>
        </p:nvSpPr>
        <p:spPr>
          <a:xfrm>
            <a:off x="1306996" y="2644170"/>
            <a:ext cx="9578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Seaford" panose="00000500000000000000" pitchFamily="2" charset="0"/>
              </a:rPr>
              <a:t>Body parsing discrepancies</a:t>
            </a:r>
            <a:r>
              <a:rPr lang="en-US" sz="3200" b="1" dirty="0">
                <a:latin typeface="Seaford" panose="00000500000000000000" pitchFamily="2" charset="0"/>
              </a:rPr>
              <a:t> are quite common, and they may lead to fundamentally new cyber attacks.</a:t>
            </a:r>
          </a:p>
        </p:txBody>
      </p:sp>
    </p:spTree>
    <p:extLst>
      <p:ext uri="{BB962C8B-B14F-4D97-AF65-F5344CB8AC3E}">
        <p14:creationId xmlns:p14="http://schemas.microsoft.com/office/powerpoint/2010/main" val="2384332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C569-B7C4-4A09-BD1D-E2A7433E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Guided Differential Fuzzing for Discrepancies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2651C4-AA56-473B-96E0-A12472ED0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Approach for Guided Differential Fuzzing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Guide the input selection for more code-coverage</a:t>
            </a:r>
          </a:p>
          <a:p>
            <a:r>
              <a:rPr lang="en-US" dirty="0">
                <a:latin typeface="Seaford Display" panose="00000500000000000000" pitchFamily="2" charset="0"/>
              </a:rPr>
              <a:t>Holistic Search Method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Search for discrepancies in every part of an HTTP request, not just the body</a:t>
            </a:r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399A3F74-0D72-16A4-BF20-1F3D927BB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675735"/>
              </p:ext>
            </p:extLst>
          </p:nvPr>
        </p:nvGraphicFramePr>
        <p:xfrm>
          <a:off x="1104207" y="3719195"/>
          <a:ext cx="5700916" cy="27736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459480">
                  <a:extLst>
                    <a:ext uri="{9D8B030D-6E8A-4147-A177-3AD203B41FA5}">
                      <a16:colId xmlns:a16="http://schemas.microsoft.com/office/drawing/2014/main" val="974488259"/>
                    </a:ext>
                  </a:extLst>
                </a:gridCol>
                <a:gridCol w="1115568">
                  <a:extLst>
                    <a:ext uri="{9D8B030D-6E8A-4147-A177-3AD203B41FA5}">
                      <a16:colId xmlns:a16="http://schemas.microsoft.com/office/drawing/2014/main" val="4025662134"/>
                    </a:ext>
                  </a:extLst>
                </a:gridCol>
                <a:gridCol w="1125868">
                  <a:extLst>
                    <a:ext uri="{9D8B030D-6E8A-4147-A177-3AD203B41FA5}">
                      <a16:colId xmlns:a16="http://schemas.microsoft.com/office/drawing/2014/main" val="16033180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Server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6209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Apache httpd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2.4.54</a:t>
                      </a:r>
                      <a:endParaRPr lang="en-US" sz="2000" dirty="0">
                        <a:solidFill>
                          <a:srgbClr val="FF0000"/>
                        </a:solidFill>
                        <a:latin typeface="Seaford Display" panose="00000500000000000000" pitchFamily="2" charset="0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683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NGINX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1.22.1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969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H2O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2.2.6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523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Apache Traffic Server (ATS)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Seaford Display" panose="00000500000000000000" pitchFamily="2" charset="0"/>
                        </a:rPr>
                        <a:t>10.0.0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C++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1365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>
                          <a:latin typeface="Seaford Display" panose="00000500000000000000" pitchFamily="2" charset="0"/>
                        </a:rPr>
                        <a:t>HAProxy</a:t>
                      </a:r>
                      <a:endParaRPr lang="en-US" sz="2000" dirty="0">
                        <a:latin typeface="Seaford Display" panose="00000500000000000000" pitchFamily="2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2.7.1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475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Envoy Proxy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Seaford Display" panose="00000500000000000000" pitchFamily="2" charset="0"/>
                        </a:rPr>
                        <a:t>1.24.1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Seaford Display" panose="00000500000000000000" pitchFamily="2" charset="0"/>
                        </a:rPr>
                        <a:t>C++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317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687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4C569-B7C4-4A09-BD1D-E2A7433E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URI Discrepancy Instances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1C91FE4D-EE52-5D1A-D371-DF9D3DD97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02100"/>
              </p:ext>
            </p:extLst>
          </p:nvPr>
        </p:nvGraphicFramePr>
        <p:xfrm>
          <a:off x="113611" y="1843088"/>
          <a:ext cx="11970328" cy="174263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759528">
                  <a:extLst>
                    <a:ext uri="{9D8B030D-6E8A-4147-A177-3AD203B41FA5}">
                      <a16:colId xmlns:a16="http://schemas.microsoft.com/office/drawing/2014/main" val="974488259"/>
                    </a:ext>
                  </a:extLst>
                </a:gridCol>
                <a:gridCol w="1648691">
                  <a:extLst>
                    <a:ext uri="{9D8B030D-6E8A-4147-A177-3AD203B41FA5}">
                      <a16:colId xmlns:a16="http://schemas.microsoft.com/office/drawing/2014/main" val="4025662134"/>
                    </a:ext>
                  </a:extLst>
                </a:gridCol>
                <a:gridCol w="1662545">
                  <a:extLst>
                    <a:ext uri="{9D8B030D-6E8A-4147-A177-3AD203B41FA5}">
                      <a16:colId xmlns:a16="http://schemas.microsoft.com/office/drawing/2014/main" val="1569326611"/>
                    </a:ext>
                  </a:extLst>
                </a:gridCol>
                <a:gridCol w="1773382">
                  <a:extLst>
                    <a:ext uri="{9D8B030D-6E8A-4147-A177-3AD203B41FA5}">
                      <a16:colId xmlns:a16="http://schemas.microsoft.com/office/drawing/2014/main" val="2279495745"/>
                    </a:ext>
                  </a:extLst>
                </a:gridCol>
                <a:gridCol w="1717963">
                  <a:extLst>
                    <a:ext uri="{9D8B030D-6E8A-4147-A177-3AD203B41FA5}">
                      <a16:colId xmlns:a16="http://schemas.microsoft.com/office/drawing/2014/main" val="2670246072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3693435282"/>
                    </a:ext>
                  </a:extLst>
                </a:gridCol>
                <a:gridCol w="1662546">
                  <a:extLst>
                    <a:ext uri="{9D8B030D-6E8A-4147-A177-3AD203B41FA5}">
                      <a16:colId xmlns:a16="http://schemas.microsoft.com/office/drawing/2014/main" val="2902823938"/>
                    </a:ext>
                  </a:extLst>
                </a:gridCol>
              </a:tblGrid>
              <a:tr h="5843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 Input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Apache httpd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NGINX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onsolas" panose="020B0609020204030204" pitchFamily="49" charset="0"/>
                        </a:rPr>
                        <a:t>H2O</a:t>
                      </a:r>
                      <a:endParaRPr lang="en-US" sz="1600" dirty="0">
                        <a:latin typeface="Consolas" panose="020B0609020204030204" pitchFamily="49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ATS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latin typeface="Consolas" panose="020B0609020204030204" pitchFamily="49" charset="0"/>
                        </a:rPr>
                        <a:t>HAProxy</a:t>
                      </a:r>
                      <a:endParaRPr lang="en-US" sz="1600" dirty="0">
                        <a:latin typeface="Consolas" panose="020B0609020204030204" pitchFamily="49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onsolas" panose="020B0609020204030204" pitchFamily="49" charset="0"/>
                        </a:rPr>
                        <a:t>Envoy Proxy</a:t>
                      </a: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6209206"/>
                  </a:ext>
                </a:extLst>
              </a:tr>
              <a:tr h="374214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http: H/1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</a:t>
                      </a:r>
                      <a:r>
                        <a:rPr lang="en-US" sz="1600" dirty="0">
                          <a:solidFill>
                            <a:srgbClr val="0070C0"/>
                          </a:solidFill>
                          <a:highlight>
                            <a:srgbClr val="C0C0C0"/>
                          </a:highlight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H/1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Bad Request</a:t>
                      </a:r>
                    </a:p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Error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</a:t>
                      </a:r>
                      <a:r>
                        <a:rPr lang="en-US" sz="1600" dirty="0">
                          <a:solidFill>
                            <a:srgbClr val="0070C0"/>
                          </a:solidFill>
                          <a:highlight>
                            <a:srgbClr val="C0C0C0"/>
                          </a:highlight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http: H/1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Connection</a:t>
                      </a:r>
                    </a:p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Reset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Bad Request</a:t>
                      </a:r>
                    </a:p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Error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Bad Request</a:t>
                      </a:r>
                    </a:p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Error</a:t>
                      </a:r>
                    </a:p>
                  </a:txBody>
                  <a:tcPr marL="45720" marR="4572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523850"/>
                  </a:ext>
                </a:extLst>
              </a:tr>
              <a:tr h="374214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/%2f H/1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70C0"/>
                          </a:solidFill>
                          <a:highlight>
                            <a:srgbClr val="C0C0C0"/>
                          </a:highlight>
                          <a:latin typeface="Consolas" panose="020B0609020204030204" pitchFamily="49" charset="0"/>
                        </a:rPr>
                        <a:t>Not Found</a:t>
                      </a:r>
                    </a:p>
                    <a:p>
                      <a:pPr algn="l"/>
                      <a:r>
                        <a:rPr lang="en-US" sz="1600" dirty="0">
                          <a:solidFill>
                            <a:srgbClr val="0070C0"/>
                          </a:solidFill>
                          <a:highlight>
                            <a:srgbClr val="C0C0C0"/>
                          </a:highlight>
                          <a:latin typeface="Consolas" panose="020B0609020204030204" pitchFamily="49" charset="0"/>
                        </a:rPr>
                        <a:t>Error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</a:t>
                      </a:r>
                      <a:r>
                        <a:rPr lang="en-US" sz="1600" dirty="0">
                          <a:solidFill>
                            <a:srgbClr val="0070C0"/>
                          </a:solidFill>
                          <a:highlight>
                            <a:srgbClr val="C0C0C0"/>
                          </a:highlight>
                          <a:latin typeface="Consolas" panose="020B0609020204030204" pitchFamily="49" charset="0"/>
                        </a:rPr>
                        <a:t>/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 H/1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/%2f H/1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/%2f H/1</a:t>
                      </a: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/%2f H/1</a:t>
                      </a:r>
                      <a:endParaRPr lang="en-US" sz="1600" strike="sngStrike" dirty="0">
                        <a:solidFill>
                          <a:srgbClr val="FF0000"/>
                        </a:solidFill>
                        <a:highlight>
                          <a:srgbClr val="C0C0C0"/>
                        </a:highlight>
                        <a:latin typeface="Consolas" panose="020B0609020204030204" pitchFamily="49" charset="0"/>
                      </a:endParaRPr>
                    </a:p>
                  </a:txBody>
                  <a:tcPr marL="45720" marR="4572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onsolas" panose="020B0609020204030204" pitchFamily="49" charset="0"/>
                        </a:rPr>
                        <a:t>GET /%2f</a:t>
                      </a:r>
                      <a:r>
                        <a:rPr lang="en-US" sz="10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sz="1600" dirty="0">
                          <a:latin typeface="Consolas" panose="020B0609020204030204" pitchFamily="49" charset="0"/>
                        </a:rPr>
                        <a:t>H/1</a:t>
                      </a:r>
                    </a:p>
                  </a:txBody>
                  <a:tcPr marL="0" marR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98489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0D6F704B-AB3B-D30B-B8DE-ADF3FAF1DEBC}"/>
              </a:ext>
            </a:extLst>
          </p:cNvPr>
          <p:cNvSpPr/>
          <p:nvPr/>
        </p:nvSpPr>
        <p:spPr>
          <a:xfrm>
            <a:off x="108061" y="2498272"/>
            <a:ext cx="1662545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431D3A-F82E-354B-2C25-AA7DC3641193}"/>
              </a:ext>
            </a:extLst>
          </p:cNvPr>
          <p:cNvSpPr/>
          <p:nvPr/>
        </p:nvSpPr>
        <p:spPr>
          <a:xfrm>
            <a:off x="1706873" y="2498272"/>
            <a:ext cx="1662545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C7277B-E779-A799-CDC1-6FDA9DE970BB}"/>
              </a:ext>
            </a:extLst>
          </p:cNvPr>
          <p:cNvSpPr/>
          <p:nvPr/>
        </p:nvSpPr>
        <p:spPr>
          <a:xfrm>
            <a:off x="3363868" y="2498272"/>
            <a:ext cx="1662545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2E97CF-17BB-C274-71E4-EF06C2ED3DE0}"/>
              </a:ext>
            </a:extLst>
          </p:cNvPr>
          <p:cNvSpPr/>
          <p:nvPr/>
        </p:nvSpPr>
        <p:spPr>
          <a:xfrm>
            <a:off x="5026413" y="2498272"/>
            <a:ext cx="1889776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7DC4ED-B40D-99A8-7638-BE829E167BB8}"/>
              </a:ext>
            </a:extLst>
          </p:cNvPr>
          <p:cNvSpPr/>
          <p:nvPr/>
        </p:nvSpPr>
        <p:spPr>
          <a:xfrm>
            <a:off x="6803948" y="2498272"/>
            <a:ext cx="4916997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82A61-35EB-A678-918D-EA1CB484503E}"/>
              </a:ext>
            </a:extLst>
          </p:cNvPr>
          <p:cNvSpPr/>
          <p:nvPr/>
        </p:nvSpPr>
        <p:spPr>
          <a:xfrm>
            <a:off x="108060" y="3082471"/>
            <a:ext cx="1662545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F26FC5-F759-5FE6-DCAC-E6E8524FB284}"/>
              </a:ext>
            </a:extLst>
          </p:cNvPr>
          <p:cNvSpPr/>
          <p:nvPr/>
        </p:nvSpPr>
        <p:spPr>
          <a:xfrm>
            <a:off x="1770605" y="3049220"/>
            <a:ext cx="1662545" cy="5032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B18DC1-71EC-6AFF-AEC1-6A17170D0FC1}"/>
              </a:ext>
            </a:extLst>
          </p:cNvPr>
          <p:cNvSpPr/>
          <p:nvPr/>
        </p:nvSpPr>
        <p:spPr>
          <a:xfrm>
            <a:off x="3434516" y="3082471"/>
            <a:ext cx="1662545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8F2E31-5F85-C1E0-91CB-B7295695A965}"/>
              </a:ext>
            </a:extLst>
          </p:cNvPr>
          <p:cNvSpPr/>
          <p:nvPr/>
        </p:nvSpPr>
        <p:spPr>
          <a:xfrm>
            <a:off x="5097061" y="3082471"/>
            <a:ext cx="6623884" cy="432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13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B70BE-28C7-F25D-6B4D-BA34F8742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704" y="2766218"/>
            <a:ext cx="11224592" cy="1325563"/>
          </a:xfrm>
        </p:spPr>
        <p:txBody>
          <a:bodyPr/>
          <a:lstStyle/>
          <a:p>
            <a:pPr algn="ctr"/>
            <a:r>
              <a:rPr lang="en-US" dirty="0">
                <a:latin typeface="Seaford Display" panose="00000500000000000000" pitchFamily="2" charset="0"/>
              </a:rPr>
              <a:t>Additional Attacks</a:t>
            </a:r>
          </a:p>
        </p:txBody>
      </p:sp>
    </p:spTree>
    <p:extLst>
      <p:ext uri="{BB962C8B-B14F-4D97-AF65-F5344CB8AC3E}">
        <p14:creationId xmlns:p14="http://schemas.microsoft.com/office/powerpoint/2010/main" val="20091360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516E-4DAE-0D7C-C736-11975D57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4148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Cache Poisoning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388B61B-AF8E-27B1-CC3C-FA9FC24F9F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489885" y="3541656"/>
            <a:ext cx="1101324" cy="914400"/>
          </a:xfrm>
          <a:prstGeom prst="rect">
            <a:avLst/>
          </a:prstGeom>
        </p:spPr>
      </p:pic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7D4C7B23-B9E1-2DFF-18BB-7CA266B70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12520" y="3541656"/>
            <a:ext cx="1101325" cy="9144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D3AB1-9555-96D7-9275-350DB577FA20}"/>
              </a:ext>
            </a:extLst>
          </p:cNvPr>
          <p:cNvCxnSpPr>
            <a:cxnSpLocks/>
          </p:cNvCxnSpPr>
          <p:nvPr/>
        </p:nvCxnSpPr>
        <p:spPr>
          <a:xfrm>
            <a:off x="1812192" y="4067033"/>
            <a:ext cx="27705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BE2DA65-2A44-7B04-4B1C-F397B829DE21}"/>
              </a:ext>
            </a:extLst>
          </p:cNvPr>
          <p:cNvSpPr txBox="1"/>
          <p:nvPr/>
        </p:nvSpPr>
        <p:spPr>
          <a:xfrm>
            <a:off x="6759175" y="2854878"/>
            <a:ext cx="277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%2fhome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72C03A-DCC0-1CAC-BD17-F525F3F1D847}"/>
              </a:ext>
            </a:extLst>
          </p:cNvPr>
          <p:cNvCxnSpPr>
            <a:cxnSpLocks/>
          </p:cNvCxnSpPr>
          <p:nvPr/>
        </p:nvCxnSpPr>
        <p:spPr>
          <a:xfrm>
            <a:off x="6949440" y="4067033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Content Placeholder 19" descr="Devil face outline outline">
            <a:extLst>
              <a:ext uri="{FF2B5EF4-FFF2-40B4-BE49-F238E27FC236}">
                <a16:creationId xmlns:a16="http://schemas.microsoft.com/office/drawing/2014/main" id="{3FE9CABB-7292-22CC-4AA8-FCBBCCAE00E3}"/>
              </a:ext>
            </a:extLst>
          </p:cNvPr>
          <p:cNvGrpSpPr/>
          <p:nvPr/>
        </p:nvGrpSpPr>
        <p:grpSpPr>
          <a:xfrm>
            <a:off x="414016" y="3601732"/>
            <a:ext cx="743213" cy="800218"/>
            <a:chOff x="414016" y="3601732"/>
            <a:chExt cx="743213" cy="800218"/>
          </a:xfrm>
          <a:solidFill>
            <a:srgbClr val="000000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DA2C005-8F64-BE54-09E3-D2D5AE6FDDEE}"/>
                </a:ext>
              </a:extLst>
            </p:cNvPr>
            <p:cNvSpPr/>
            <p:nvPr/>
          </p:nvSpPr>
          <p:spPr>
            <a:xfrm>
              <a:off x="566169" y="3850051"/>
              <a:ext cx="160722" cy="66525"/>
            </a:xfrm>
            <a:custGeom>
              <a:avLst/>
              <a:gdLst>
                <a:gd name="connsiteX0" fmla="*/ 47808 w 160722"/>
                <a:gd name="connsiteY0" fmla="*/ 18380 h 66525"/>
                <a:gd name="connsiteX1" fmla="*/ 144010 w 160722"/>
                <a:gd name="connsiteY1" fmla="*/ 63148 h 66525"/>
                <a:gd name="connsiteX2" fmla="*/ 157345 w 160722"/>
                <a:gd name="connsiteY2" fmla="*/ 64100 h 66525"/>
                <a:gd name="connsiteX3" fmla="*/ 158297 w 160722"/>
                <a:gd name="connsiteY3" fmla="*/ 50765 h 66525"/>
                <a:gd name="connsiteX4" fmla="*/ 158297 w 160722"/>
                <a:gd name="connsiteY4" fmla="*/ 50765 h 66525"/>
                <a:gd name="connsiteX5" fmla="*/ 6850 w 160722"/>
                <a:gd name="connsiteY5" fmla="*/ 5998 h 66525"/>
                <a:gd name="connsiteX6" fmla="*/ 183 w 160722"/>
                <a:gd name="connsiteY6" fmla="*/ 18380 h 66525"/>
                <a:gd name="connsiteX7" fmla="*/ 11613 w 160722"/>
                <a:gd name="connsiteY7" fmla="*/ 25048 h 66525"/>
                <a:gd name="connsiteX8" fmla="*/ 47808 w 160722"/>
                <a:gd name="connsiteY8" fmla="*/ 18380 h 6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722" h="66525">
                  <a:moveTo>
                    <a:pt x="47808" y="18380"/>
                  </a:moveTo>
                  <a:cubicBezTo>
                    <a:pt x="84955" y="18380"/>
                    <a:pt x="120197" y="34573"/>
                    <a:pt x="144010" y="63148"/>
                  </a:cubicBezTo>
                  <a:cubicBezTo>
                    <a:pt x="147820" y="66958"/>
                    <a:pt x="153535" y="67910"/>
                    <a:pt x="157345" y="64100"/>
                  </a:cubicBezTo>
                  <a:cubicBezTo>
                    <a:pt x="161155" y="60290"/>
                    <a:pt x="162108" y="54575"/>
                    <a:pt x="158297" y="50765"/>
                  </a:cubicBezTo>
                  <a:lnTo>
                    <a:pt x="158297" y="50765"/>
                  </a:lnTo>
                  <a:cubicBezTo>
                    <a:pt x="121150" y="6950"/>
                    <a:pt x="62095" y="-10195"/>
                    <a:pt x="6850" y="5998"/>
                  </a:cubicBezTo>
                  <a:cubicBezTo>
                    <a:pt x="2088" y="7903"/>
                    <a:pt x="-770" y="12665"/>
                    <a:pt x="183" y="18380"/>
                  </a:cubicBezTo>
                  <a:cubicBezTo>
                    <a:pt x="2088" y="23143"/>
                    <a:pt x="6850" y="26000"/>
                    <a:pt x="11613" y="25048"/>
                  </a:cubicBezTo>
                  <a:cubicBezTo>
                    <a:pt x="23995" y="20285"/>
                    <a:pt x="36377" y="18380"/>
                    <a:pt x="47808" y="1838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02FAFB2-E7F6-FE6A-C957-336A99551849}"/>
                </a:ext>
              </a:extLst>
            </p:cNvPr>
            <p:cNvSpPr/>
            <p:nvPr/>
          </p:nvSpPr>
          <p:spPr>
            <a:xfrm>
              <a:off x="575877" y="3932249"/>
              <a:ext cx="114300" cy="114300"/>
            </a:xfrm>
            <a:custGeom>
              <a:avLst/>
              <a:gdLst>
                <a:gd name="connsiteX0" fmla="*/ 114300 w 114300"/>
                <a:gd name="connsiteY0" fmla="*/ 57150 h 114300"/>
                <a:gd name="connsiteX1" fmla="*/ 57150 w 114300"/>
                <a:gd name="connsiteY1" fmla="*/ 0 h 114300"/>
                <a:gd name="connsiteX2" fmla="*/ 0 w 114300"/>
                <a:gd name="connsiteY2" fmla="*/ 57150 h 114300"/>
                <a:gd name="connsiteX3" fmla="*/ 57150 w 114300"/>
                <a:gd name="connsiteY3" fmla="*/ 114300 h 114300"/>
                <a:gd name="connsiteX4" fmla="*/ 114300 w 114300"/>
                <a:gd name="connsiteY4" fmla="*/ 57150 h 114300"/>
                <a:gd name="connsiteX5" fmla="*/ 19050 w 114300"/>
                <a:gd name="connsiteY5" fmla="*/ 57150 h 114300"/>
                <a:gd name="connsiteX6" fmla="*/ 57150 w 114300"/>
                <a:gd name="connsiteY6" fmla="*/ 19050 h 114300"/>
                <a:gd name="connsiteX7" fmla="*/ 95250 w 114300"/>
                <a:gd name="connsiteY7" fmla="*/ 57150 h 114300"/>
                <a:gd name="connsiteX8" fmla="*/ 57150 w 114300"/>
                <a:gd name="connsiteY8" fmla="*/ 95250 h 114300"/>
                <a:gd name="connsiteX9" fmla="*/ 19050 w 114300"/>
                <a:gd name="connsiteY9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" h="114300">
                  <a:moveTo>
                    <a:pt x="114300" y="57150"/>
                  </a:moveTo>
                  <a:cubicBezTo>
                    <a:pt x="114300" y="25718"/>
                    <a:pt x="88582" y="0"/>
                    <a:pt x="57150" y="0"/>
                  </a:cubicBez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2" y="114300"/>
                    <a:pt x="114300" y="88582"/>
                    <a:pt x="114300" y="57150"/>
                  </a:cubicBezTo>
                  <a:close/>
                  <a:moveTo>
                    <a:pt x="19050" y="57150"/>
                  </a:move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36195" y="95250"/>
                    <a:pt x="19050" y="78105"/>
                    <a:pt x="19050" y="571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F7C40F2-2CF4-E329-3B03-2404896A1284}"/>
                </a:ext>
              </a:extLst>
            </p:cNvPr>
            <p:cNvSpPr/>
            <p:nvPr/>
          </p:nvSpPr>
          <p:spPr>
            <a:xfrm>
              <a:off x="843961" y="3849230"/>
              <a:ext cx="160184" cy="66006"/>
            </a:xfrm>
            <a:custGeom>
              <a:avLst/>
              <a:gdLst>
                <a:gd name="connsiteX0" fmla="*/ 153873 w 160184"/>
                <a:gd name="connsiteY0" fmla="*/ 5867 h 66006"/>
                <a:gd name="connsiteX1" fmla="*/ 2425 w 160184"/>
                <a:gd name="connsiteY1" fmla="*/ 50634 h 66006"/>
                <a:gd name="connsiteX2" fmla="*/ 3378 w 160184"/>
                <a:gd name="connsiteY2" fmla="*/ 63969 h 66006"/>
                <a:gd name="connsiteX3" fmla="*/ 16713 w 160184"/>
                <a:gd name="connsiteY3" fmla="*/ 63017 h 66006"/>
                <a:gd name="connsiteX4" fmla="*/ 148158 w 160184"/>
                <a:gd name="connsiteY4" fmla="*/ 23964 h 66006"/>
                <a:gd name="connsiteX5" fmla="*/ 159588 w 160184"/>
                <a:gd name="connsiteY5" fmla="*/ 17297 h 66006"/>
                <a:gd name="connsiteX6" fmla="*/ 153873 w 160184"/>
                <a:gd name="connsiteY6" fmla="*/ 5867 h 66006"/>
                <a:gd name="connsiteX7" fmla="*/ 153873 w 160184"/>
                <a:gd name="connsiteY7" fmla="*/ 5867 h 6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84" h="66006">
                  <a:moveTo>
                    <a:pt x="153873" y="5867"/>
                  </a:moveTo>
                  <a:cubicBezTo>
                    <a:pt x="98628" y="-10326"/>
                    <a:pt x="39573" y="7772"/>
                    <a:pt x="2425" y="50634"/>
                  </a:cubicBezTo>
                  <a:cubicBezTo>
                    <a:pt x="-1385" y="54444"/>
                    <a:pt x="-432" y="61112"/>
                    <a:pt x="3378" y="63969"/>
                  </a:cubicBezTo>
                  <a:cubicBezTo>
                    <a:pt x="7188" y="66827"/>
                    <a:pt x="13855" y="66827"/>
                    <a:pt x="16713" y="63017"/>
                  </a:cubicBezTo>
                  <a:cubicBezTo>
                    <a:pt x="49098" y="24917"/>
                    <a:pt x="100533" y="9677"/>
                    <a:pt x="148158" y="23964"/>
                  </a:cubicBezTo>
                  <a:cubicBezTo>
                    <a:pt x="152920" y="24917"/>
                    <a:pt x="158635" y="22059"/>
                    <a:pt x="159588" y="17297"/>
                  </a:cubicBezTo>
                  <a:cubicBezTo>
                    <a:pt x="161493" y="12534"/>
                    <a:pt x="158635" y="7772"/>
                    <a:pt x="153873" y="5867"/>
                  </a:cubicBezTo>
                  <a:lnTo>
                    <a:pt x="153873" y="586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E35E9E-1E5B-8457-7CA3-1A6A86B64C61}"/>
                </a:ext>
              </a:extLst>
            </p:cNvPr>
            <p:cNvSpPr/>
            <p:nvPr/>
          </p:nvSpPr>
          <p:spPr>
            <a:xfrm>
              <a:off x="880677" y="3932249"/>
              <a:ext cx="114300" cy="114300"/>
            </a:xfrm>
            <a:custGeom>
              <a:avLst/>
              <a:gdLst>
                <a:gd name="connsiteX0" fmla="*/ 57150 w 114300"/>
                <a:gd name="connsiteY0" fmla="*/ 0 h 114300"/>
                <a:gd name="connsiteX1" fmla="*/ 0 w 114300"/>
                <a:gd name="connsiteY1" fmla="*/ 57150 h 114300"/>
                <a:gd name="connsiteX2" fmla="*/ 57150 w 114300"/>
                <a:gd name="connsiteY2" fmla="*/ 114300 h 114300"/>
                <a:gd name="connsiteX3" fmla="*/ 114300 w 114300"/>
                <a:gd name="connsiteY3" fmla="*/ 57150 h 114300"/>
                <a:gd name="connsiteX4" fmla="*/ 57150 w 114300"/>
                <a:gd name="connsiteY4" fmla="*/ 0 h 114300"/>
                <a:gd name="connsiteX5" fmla="*/ 57150 w 114300"/>
                <a:gd name="connsiteY5" fmla="*/ 95250 h 114300"/>
                <a:gd name="connsiteX6" fmla="*/ 19050 w 114300"/>
                <a:gd name="connsiteY6" fmla="*/ 57150 h 114300"/>
                <a:gd name="connsiteX7" fmla="*/ 57150 w 114300"/>
                <a:gd name="connsiteY7" fmla="*/ 19050 h 114300"/>
                <a:gd name="connsiteX8" fmla="*/ 95250 w 114300"/>
                <a:gd name="connsiteY8" fmla="*/ 57150 h 114300"/>
                <a:gd name="connsiteX9" fmla="*/ 57150 w 114300"/>
                <a:gd name="connsiteY9" fmla="*/ 95250 h 114300"/>
                <a:gd name="connsiteX10" fmla="*/ 57150 w 114300"/>
                <a:gd name="connsiteY10" fmla="*/ 95250 h 114300"/>
                <a:gd name="connsiteX11" fmla="*/ 57150 w 114300"/>
                <a:gd name="connsiteY11" fmla="*/ 952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300" h="114300">
                  <a:moveTo>
                    <a:pt x="57150" y="0"/>
                  </a:move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3" y="114300"/>
                    <a:pt x="114300" y="88582"/>
                    <a:pt x="114300" y="57150"/>
                  </a:cubicBezTo>
                  <a:cubicBezTo>
                    <a:pt x="114300" y="25718"/>
                    <a:pt x="88583" y="0"/>
                    <a:pt x="57150" y="0"/>
                  </a:cubicBezTo>
                  <a:close/>
                  <a:moveTo>
                    <a:pt x="57150" y="95250"/>
                  </a:moveTo>
                  <a:cubicBezTo>
                    <a:pt x="36195" y="95250"/>
                    <a:pt x="19050" y="78105"/>
                    <a:pt x="19050" y="57150"/>
                  </a:cubicBez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57150" y="95250"/>
                    <a:pt x="57150" y="95250"/>
                    <a:pt x="57150" y="95250"/>
                  </a:cubicBezTo>
                  <a:lnTo>
                    <a:pt x="57150" y="9525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BE741D7-10A7-0947-2D43-D5016D731CF8}"/>
                </a:ext>
              </a:extLst>
            </p:cNvPr>
            <p:cNvSpPr/>
            <p:nvPr/>
          </p:nvSpPr>
          <p:spPr>
            <a:xfrm>
              <a:off x="414016" y="3601732"/>
              <a:ext cx="743213" cy="800218"/>
            </a:xfrm>
            <a:custGeom>
              <a:avLst/>
              <a:gdLst>
                <a:gd name="connsiteX0" fmla="*/ 737171 w 743213"/>
                <a:gd name="connsiteY0" fmla="*/ 92393 h 800218"/>
                <a:gd name="connsiteX1" fmla="*/ 699071 w 743213"/>
                <a:gd name="connsiteY1" fmla="*/ 8573 h 800218"/>
                <a:gd name="connsiteX2" fmla="*/ 683831 w 743213"/>
                <a:gd name="connsiteY2" fmla="*/ 0 h 800218"/>
                <a:gd name="connsiteX3" fmla="*/ 683831 w 743213"/>
                <a:gd name="connsiteY3" fmla="*/ 0 h 800218"/>
                <a:gd name="connsiteX4" fmla="*/ 678116 w 743213"/>
                <a:gd name="connsiteY4" fmla="*/ 952 h 800218"/>
                <a:gd name="connsiteX5" fmla="*/ 664781 w 743213"/>
                <a:gd name="connsiteY5" fmla="*/ 18098 h 800218"/>
                <a:gd name="connsiteX6" fmla="*/ 562863 w 743213"/>
                <a:gd name="connsiteY6" fmla="*/ 131445 h 800218"/>
                <a:gd name="connsiteX7" fmla="*/ 180911 w 743213"/>
                <a:gd name="connsiteY7" fmla="*/ 131445 h 800218"/>
                <a:gd name="connsiteX8" fmla="*/ 78993 w 743213"/>
                <a:gd name="connsiteY8" fmla="*/ 18098 h 800218"/>
                <a:gd name="connsiteX9" fmla="*/ 65658 w 743213"/>
                <a:gd name="connsiteY9" fmla="*/ 952 h 800218"/>
                <a:gd name="connsiteX10" fmla="*/ 59943 w 743213"/>
                <a:gd name="connsiteY10" fmla="*/ 0 h 800218"/>
                <a:gd name="connsiteX11" fmla="*/ 59943 w 743213"/>
                <a:gd name="connsiteY11" fmla="*/ 0 h 800218"/>
                <a:gd name="connsiteX12" fmla="*/ 44703 w 743213"/>
                <a:gd name="connsiteY12" fmla="*/ 7620 h 800218"/>
                <a:gd name="connsiteX13" fmla="*/ 6603 w 743213"/>
                <a:gd name="connsiteY13" fmla="*/ 91440 h 800218"/>
                <a:gd name="connsiteX14" fmla="*/ 47561 w 743213"/>
                <a:gd name="connsiteY14" fmla="*/ 276225 h 800218"/>
                <a:gd name="connsiteX15" fmla="*/ 209486 w 743213"/>
                <a:gd name="connsiteY15" fmla="*/ 762000 h 800218"/>
                <a:gd name="connsiteX16" fmla="*/ 695261 w 743213"/>
                <a:gd name="connsiteY16" fmla="*/ 600075 h 800218"/>
                <a:gd name="connsiteX17" fmla="*/ 695261 w 743213"/>
                <a:gd name="connsiteY17" fmla="*/ 277178 h 800218"/>
                <a:gd name="connsiteX18" fmla="*/ 737171 w 743213"/>
                <a:gd name="connsiteY18" fmla="*/ 92393 h 800218"/>
                <a:gd name="connsiteX19" fmla="*/ 675258 w 743213"/>
                <a:gd name="connsiteY19" fmla="*/ 597218 h 800218"/>
                <a:gd name="connsiteX20" fmla="*/ 213296 w 743213"/>
                <a:gd name="connsiteY20" fmla="*/ 744855 h 800218"/>
                <a:gd name="connsiteX21" fmla="*/ 65658 w 743213"/>
                <a:gd name="connsiteY21" fmla="*/ 283845 h 800218"/>
                <a:gd name="connsiteX22" fmla="*/ 70421 w 743213"/>
                <a:gd name="connsiteY22" fmla="*/ 273368 h 800218"/>
                <a:gd name="connsiteX23" fmla="*/ 61848 w 743213"/>
                <a:gd name="connsiteY23" fmla="*/ 263843 h 800218"/>
                <a:gd name="connsiteX24" fmla="*/ 24701 w 743213"/>
                <a:gd name="connsiteY24" fmla="*/ 96203 h 800218"/>
                <a:gd name="connsiteX25" fmla="*/ 58991 w 743213"/>
                <a:gd name="connsiteY25" fmla="*/ 20003 h 800218"/>
                <a:gd name="connsiteX26" fmla="*/ 58991 w 743213"/>
                <a:gd name="connsiteY26" fmla="*/ 20003 h 800218"/>
                <a:gd name="connsiteX27" fmla="*/ 58991 w 743213"/>
                <a:gd name="connsiteY27" fmla="*/ 20003 h 800218"/>
                <a:gd name="connsiteX28" fmla="*/ 176148 w 743213"/>
                <a:gd name="connsiteY28" fmla="*/ 150495 h 800218"/>
                <a:gd name="connsiteX29" fmla="*/ 183768 w 743213"/>
                <a:gd name="connsiteY29" fmla="*/ 151448 h 800218"/>
                <a:gd name="connsiteX30" fmla="*/ 190436 w 743213"/>
                <a:gd name="connsiteY30" fmla="*/ 147638 h 800218"/>
                <a:gd name="connsiteX31" fmla="*/ 552386 w 743213"/>
                <a:gd name="connsiteY31" fmla="*/ 147638 h 800218"/>
                <a:gd name="connsiteX32" fmla="*/ 559053 w 743213"/>
                <a:gd name="connsiteY32" fmla="*/ 151448 h 800218"/>
                <a:gd name="connsiteX33" fmla="*/ 566673 w 743213"/>
                <a:gd name="connsiteY33" fmla="*/ 150495 h 800218"/>
                <a:gd name="connsiteX34" fmla="*/ 683831 w 743213"/>
                <a:gd name="connsiteY34" fmla="*/ 20955 h 800218"/>
                <a:gd name="connsiteX35" fmla="*/ 683831 w 743213"/>
                <a:gd name="connsiteY35" fmla="*/ 20955 h 800218"/>
                <a:gd name="connsiteX36" fmla="*/ 683831 w 743213"/>
                <a:gd name="connsiteY36" fmla="*/ 20955 h 800218"/>
                <a:gd name="connsiteX37" fmla="*/ 684783 w 743213"/>
                <a:gd name="connsiteY37" fmla="*/ 21908 h 800218"/>
                <a:gd name="connsiteX38" fmla="*/ 719073 w 743213"/>
                <a:gd name="connsiteY38" fmla="*/ 98108 h 800218"/>
                <a:gd name="connsiteX39" fmla="*/ 681926 w 743213"/>
                <a:gd name="connsiteY39" fmla="*/ 264795 h 800218"/>
                <a:gd name="connsiteX40" fmla="*/ 673353 w 743213"/>
                <a:gd name="connsiteY40" fmla="*/ 274320 h 800218"/>
                <a:gd name="connsiteX41" fmla="*/ 678116 w 743213"/>
                <a:gd name="connsiteY41" fmla="*/ 283845 h 800218"/>
                <a:gd name="connsiteX42" fmla="*/ 675258 w 743213"/>
                <a:gd name="connsiteY42" fmla="*/ 597218 h 80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743213" h="800218">
                  <a:moveTo>
                    <a:pt x="737171" y="92393"/>
                  </a:moveTo>
                  <a:cubicBezTo>
                    <a:pt x="730503" y="61913"/>
                    <a:pt x="717168" y="33338"/>
                    <a:pt x="699071" y="8573"/>
                  </a:cubicBezTo>
                  <a:cubicBezTo>
                    <a:pt x="695261" y="2857"/>
                    <a:pt x="689546" y="0"/>
                    <a:pt x="683831" y="0"/>
                  </a:cubicBezTo>
                  <a:lnTo>
                    <a:pt x="683831" y="0"/>
                  </a:lnTo>
                  <a:cubicBezTo>
                    <a:pt x="681926" y="0"/>
                    <a:pt x="680021" y="0"/>
                    <a:pt x="678116" y="952"/>
                  </a:cubicBezTo>
                  <a:cubicBezTo>
                    <a:pt x="670496" y="2857"/>
                    <a:pt x="664781" y="9525"/>
                    <a:pt x="664781" y="18098"/>
                  </a:cubicBezTo>
                  <a:cubicBezTo>
                    <a:pt x="660971" y="74295"/>
                    <a:pt x="619061" y="120968"/>
                    <a:pt x="562863" y="131445"/>
                  </a:cubicBezTo>
                  <a:cubicBezTo>
                    <a:pt x="445706" y="59055"/>
                    <a:pt x="297116" y="59055"/>
                    <a:pt x="180911" y="131445"/>
                  </a:cubicBezTo>
                  <a:cubicBezTo>
                    <a:pt x="124713" y="121920"/>
                    <a:pt x="82803" y="75248"/>
                    <a:pt x="78993" y="18098"/>
                  </a:cubicBezTo>
                  <a:cubicBezTo>
                    <a:pt x="78041" y="10477"/>
                    <a:pt x="73278" y="3810"/>
                    <a:pt x="65658" y="952"/>
                  </a:cubicBezTo>
                  <a:cubicBezTo>
                    <a:pt x="62801" y="0"/>
                    <a:pt x="60896" y="0"/>
                    <a:pt x="59943" y="0"/>
                  </a:cubicBezTo>
                  <a:lnTo>
                    <a:pt x="59943" y="0"/>
                  </a:lnTo>
                  <a:cubicBezTo>
                    <a:pt x="54228" y="0"/>
                    <a:pt x="48513" y="2857"/>
                    <a:pt x="44703" y="7620"/>
                  </a:cubicBezTo>
                  <a:cubicBezTo>
                    <a:pt x="26606" y="32385"/>
                    <a:pt x="13271" y="60960"/>
                    <a:pt x="6603" y="91440"/>
                  </a:cubicBezTo>
                  <a:cubicBezTo>
                    <a:pt x="-10542" y="161925"/>
                    <a:pt x="6603" y="231458"/>
                    <a:pt x="47561" y="276225"/>
                  </a:cubicBezTo>
                  <a:cubicBezTo>
                    <a:pt x="-41974" y="455295"/>
                    <a:pt x="31368" y="672465"/>
                    <a:pt x="209486" y="762000"/>
                  </a:cubicBezTo>
                  <a:cubicBezTo>
                    <a:pt x="387603" y="851535"/>
                    <a:pt x="605726" y="778193"/>
                    <a:pt x="695261" y="600075"/>
                  </a:cubicBezTo>
                  <a:cubicBezTo>
                    <a:pt x="745743" y="498158"/>
                    <a:pt x="745743" y="378143"/>
                    <a:pt x="695261" y="277178"/>
                  </a:cubicBezTo>
                  <a:cubicBezTo>
                    <a:pt x="736218" y="231458"/>
                    <a:pt x="753363" y="161925"/>
                    <a:pt x="737171" y="92393"/>
                  </a:cubicBezTo>
                  <a:close/>
                  <a:moveTo>
                    <a:pt x="675258" y="597218"/>
                  </a:moveTo>
                  <a:cubicBezTo>
                    <a:pt x="588581" y="765810"/>
                    <a:pt x="381888" y="831533"/>
                    <a:pt x="213296" y="744855"/>
                  </a:cubicBezTo>
                  <a:cubicBezTo>
                    <a:pt x="44703" y="658178"/>
                    <a:pt x="-21019" y="451485"/>
                    <a:pt x="65658" y="283845"/>
                  </a:cubicBezTo>
                  <a:lnTo>
                    <a:pt x="70421" y="273368"/>
                  </a:lnTo>
                  <a:lnTo>
                    <a:pt x="61848" y="263843"/>
                  </a:lnTo>
                  <a:cubicBezTo>
                    <a:pt x="24701" y="222885"/>
                    <a:pt x="10413" y="159068"/>
                    <a:pt x="24701" y="96203"/>
                  </a:cubicBezTo>
                  <a:cubicBezTo>
                    <a:pt x="31368" y="68580"/>
                    <a:pt x="42798" y="4286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63753" y="84773"/>
                    <a:pt x="112331" y="139065"/>
                    <a:pt x="176148" y="150495"/>
                  </a:cubicBezTo>
                  <a:lnTo>
                    <a:pt x="183768" y="151448"/>
                  </a:lnTo>
                  <a:lnTo>
                    <a:pt x="190436" y="147638"/>
                  </a:lnTo>
                  <a:cubicBezTo>
                    <a:pt x="300926" y="79058"/>
                    <a:pt x="441896" y="79058"/>
                    <a:pt x="552386" y="147638"/>
                  </a:cubicBezTo>
                  <a:lnTo>
                    <a:pt x="559053" y="151448"/>
                  </a:lnTo>
                  <a:lnTo>
                    <a:pt x="566673" y="150495"/>
                  </a:lnTo>
                  <a:cubicBezTo>
                    <a:pt x="630491" y="139065"/>
                    <a:pt x="679068" y="85725"/>
                    <a:pt x="683831" y="20955"/>
                  </a:cubicBezTo>
                  <a:lnTo>
                    <a:pt x="683831" y="20955"/>
                  </a:lnTo>
                  <a:cubicBezTo>
                    <a:pt x="683831" y="20955"/>
                    <a:pt x="683831" y="20955"/>
                    <a:pt x="683831" y="20955"/>
                  </a:cubicBezTo>
                  <a:cubicBezTo>
                    <a:pt x="683831" y="20955"/>
                    <a:pt x="684783" y="21908"/>
                    <a:pt x="684783" y="21908"/>
                  </a:cubicBezTo>
                  <a:cubicBezTo>
                    <a:pt x="700976" y="44768"/>
                    <a:pt x="712406" y="70485"/>
                    <a:pt x="719073" y="98108"/>
                  </a:cubicBezTo>
                  <a:cubicBezTo>
                    <a:pt x="733361" y="160973"/>
                    <a:pt x="719073" y="224790"/>
                    <a:pt x="681926" y="264795"/>
                  </a:cubicBezTo>
                  <a:lnTo>
                    <a:pt x="673353" y="274320"/>
                  </a:lnTo>
                  <a:lnTo>
                    <a:pt x="678116" y="283845"/>
                  </a:lnTo>
                  <a:cubicBezTo>
                    <a:pt x="726693" y="381953"/>
                    <a:pt x="726693" y="499110"/>
                    <a:pt x="675258" y="597218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BBEE6E9F-8AA6-1ABA-6310-F2B9499E0B1D}"/>
                </a:ext>
              </a:extLst>
            </p:cNvPr>
            <p:cNvSpPr/>
            <p:nvPr/>
          </p:nvSpPr>
          <p:spPr>
            <a:xfrm>
              <a:off x="598028" y="4173341"/>
              <a:ext cx="375086" cy="105390"/>
            </a:xfrm>
            <a:custGeom>
              <a:avLst/>
              <a:gdLst>
                <a:gd name="connsiteX0" fmla="*/ 357897 w 375086"/>
                <a:gd name="connsiteY0" fmla="*/ 3701 h 105390"/>
                <a:gd name="connsiteX1" fmla="*/ 51191 w 375086"/>
                <a:gd name="connsiteY1" fmla="*/ 37991 h 105390"/>
                <a:gd name="connsiteX2" fmla="*/ 16901 w 375086"/>
                <a:gd name="connsiteY2" fmla="*/ 3701 h 105390"/>
                <a:gd name="connsiteX3" fmla="*/ 3566 w 375086"/>
                <a:gd name="connsiteY3" fmla="*/ 2748 h 105390"/>
                <a:gd name="connsiteX4" fmla="*/ 1661 w 375086"/>
                <a:gd name="connsiteY4" fmla="*/ 16083 h 105390"/>
                <a:gd name="connsiteX5" fmla="*/ 335989 w 375086"/>
                <a:gd name="connsiteY5" fmla="*/ 53231 h 105390"/>
                <a:gd name="connsiteX6" fmla="*/ 373136 w 375086"/>
                <a:gd name="connsiteY6" fmla="*/ 16083 h 105390"/>
                <a:gd name="connsiteX7" fmla="*/ 371232 w 375086"/>
                <a:gd name="connsiteY7" fmla="*/ 2748 h 105390"/>
                <a:gd name="connsiteX8" fmla="*/ 357897 w 375086"/>
                <a:gd name="connsiteY8" fmla="*/ 3701 h 105390"/>
                <a:gd name="connsiteX9" fmla="*/ 357897 w 375086"/>
                <a:gd name="connsiteY9" fmla="*/ 3701 h 10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390">
                  <a:moveTo>
                    <a:pt x="357897" y="3701"/>
                  </a:moveTo>
                  <a:cubicBezTo>
                    <a:pt x="282649" y="97998"/>
                    <a:pt x="145489" y="113238"/>
                    <a:pt x="51191" y="37991"/>
                  </a:cubicBezTo>
                  <a:cubicBezTo>
                    <a:pt x="38809" y="27513"/>
                    <a:pt x="27379" y="16083"/>
                    <a:pt x="16901" y="3701"/>
                  </a:cubicBezTo>
                  <a:cubicBezTo>
                    <a:pt x="13091" y="-109"/>
                    <a:pt x="7376" y="-1062"/>
                    <a:pt x="3566" y="2748"/>
                  </a:cubicBezTo>
                  <a:cubicBezTo>
                    <a:pt x="-244" y="5606"/>
                    <a:pt x="-1196" y="11321"/>
                    <a:pt x="1661" y="16083"/>
                  </a:cubicBezTo>
                  <a:cubicBezTo>
                    <a:pt x="83576" y="118953"/>
                    <a:pt x="233119" y="135146"/>
                    <a:pt x="335989" y="53231"/>
                  </a:cubicBezTo>
                  <a:cubicBezTo>
                    <a:pt x="349324" y="41801"/>
                    <a:pt x="361707" y="29418"/>
                    <a:pt x="373136" y="16083"/>
                  </a:cubicBezTo>
                  <a:cubicBezTo>
                    <a:pt x="375994" y="12273"/>
                    <a:pt x="375994" y="5606"/>
                    <a:pt x="371232" y="2748"/>
                  </a:cubicBezTo>
                  <a:cubicBezTo>
                    <a:pt x="367422" y="-1062"/>
                    <a:pt x="361707" y="-1062"/>
                    <a:pt x="357897" y="3701"/>
                  </a:cubicBezTo>
                  <a:lnTo>
                    <a:pt x="357897" y="370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0F8B319-569B-49D2-E69C-FC1F4B08D36F}"/>
              </a:ext>
            </a:extLst>
          </p:cNvPr>
          <p:cNvSpPr txBox="1"/>
          <p:nvPr/>
        </p:nvSpPr>
        <p:spPr>
          <a:xfrm>
            <a:off x="1752600" y="2854878"/>
            <a:ext cx="277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%2fhome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C3310E-462C-1426-152B-B922AC4DF04B}"/>
              </a:ext>
            </a:extLst>
          </p:cNvPr>
          <p:cNvSpPr txBox="1"/>
          <p:nvPr/>
        </p:nvSpPr>
        <p:spPr>
          <a:xfrm>
            <a:off x="9896097" y="4536623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404 Not Found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849C4D-EAF4-FACA-F913-94683FBECC9D}"/>
              </a:ext>
            </a:extLst>
          </p:cNvPr>
          <p:cNvSpPr txBox="1"/>
          <p:nvPr/>
        </p:nvSpPr>
        <p:spPr>
          <a:xfrm>
            <a:off x="1752600" y="2513317"/>
            <a:ext cx="1887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(encoded /home)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6E0149-FA83-2CA7-46CE-3C01C9785365}"/>
              </a:ext>
            </a:extLst>
          </p:cNvPr>
          <p:cNvSpPr txBox="1"/>
          <p:nvPr/>
        </p:nvSpPr>
        <p:spPr>
          <a:xfrm>
            <a:off x="4622326" y="4850550"/>
            <a:ext cx="29473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(caching 404 for /home)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F6D7AA-91CF-07DC-F040-2D5C43A85420}"/>
              </a:ext>
            </a:extLst>
          </p:cNvPr>
          <p:cNvSpPr txBox="1"/>
          <p:nvPr/>
        </p:nvSpPr>
        <p:spPr>
          <a:xfrm>
            <a:off x="4419789" y="2811344"/>
            <a:ext cx="32415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(cache expired: /home)</a:t>
            </a:r>
          </a:p>
        </p:txBody>
      </p:sp>
    </p:spTree>
    <p:extLst>
      <p:ext uri="{BB962C8B-B14F-4D97-AF65-F5344CB8AC3E}">
        <p14:creationId xmlns:p14="http://schemas.microsoft.com/office/powerpoint/2010/main" val="236592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11862 3.7037E-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3.7037E-6 L 0.10325 3.7037E-6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-0.38737 -1.11111E-6 " pathEditMode="relative" rAng="0" ptsTypes="AA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737 -7.40741E-7 L -0.78086 -1.11111E-6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0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4" grpId="0"/>
      <p:bldP spid="4" grpId="1"/>
      <p:bldP spid="4" grpId="2"/>
      <p:bldP spid="8" grpId="0"/>
      <p:bldP spid="8" grpId="1"/>
      <p:bldP spid="8" grpId="2"/>
      <p:bldP spid="13" grpId="0"/>
      <p:bldP spid="13" grpId="1"/>
      <p:bldP spid="17" grpId="0"/>
      <p:bldP spid="17" grpId="1"/>
      <p:bldP spid="16" grpId="0"/>
      <p:bldP spid="16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516E-4DAE-0D7C-C736-11975D57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4148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Cache Poisoning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388B61B-AF8E-27B1-CC3C-FA9FC24F9F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489885" y="3541656"/>
            <a:ext cx="1101324" cy="914400"/>
          </a:xfrm>
          <a:prstGeom prst="rect">
            <a:avLst/>
          </a:prstGeom>
        </p:spPr>
      </p:pic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7D4C7B23-B9E1-2DFF-18BB-7CA266B70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12520" y="3541656"/>
            <a:ext cx="1101325" cy="9144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D3AB1-9555-96D7-9275-350DB577FA20}"/>
              </a:ext>
            </a:extLst>
          </p:cNvPr>
          <p:cNvCxnSpPr>
            <a:cxnSpLocks/>
          </p:cNvCxnSpPr>
          <p:nvPr/>
        </p:nvCxnSpPr>
        <p:spPr>
          <a:xfrm>
            <a:off x="1812192" y="4067033"/>
            <a:ext cx="27705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72C03A-DCC0-1CAC-BD17-F525F3F1D847}"/>
              </a:ext>
            </a:extLst>
          </p:cNvPr>
          <p:cNvCxnSpPr>
            <a:cxnSpLocks/>
          </p:cNvCxnSpPr>
          <p:nvPr/>
        </p:nvCxnSpPr>
        <p:spPr>
          <a:xfrm>
            <a:off x="6949440" y="4067033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0F8B319-569B-49D2-E69C-FC1F4B08D36F}"/>
              </a:ext>
            </a:extLst>
          </p:cNvPr>
          <p:cNvSpPr txBox="1"/>
          <p:nvPr/>
        </p:nvSpPr>
        <p:spPr>
          <a:xfrm>
            <a:off x="1752600" y="2854878"/>
            <a:ext cx="277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/home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C3310E-462C-1426-152B-B922AC4DF04B}"/>
              </a:ext>
            </a:extLst>
          </p:cNvPr>
          <p:cNvSpPr txBox="1"/>
          <p:nvPr/>
        </p:nvSpPr>
        <p:spPr>
          <a:xfrm>
            <a:off x="5173462" y="4536623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404 Not Found</a:t>
            </a:r>
          </a:p>
        </p:txBody>
      </p:sp>
      <p:grpSp>
        <p:nvGrpSpPr>
          <p:cNvPr id="7" name="Graphic 2" descr="Angel face outline outline">
            <a:extLst>
              <a:ext uri="{FF2B5EF4-FFF2-40B4-BE49-F238E27FC236}">
                <a16:creationId xmlns:a16="http://schemas.microsoft.com/office/drawing/2014/main" id="{BC5F8D8E-C8AE-DE80-2708-6BBF4511248A}"/>
              </a:ext>
            </a:extLst>
          </p:cNvPr>
          <p:cNvGrpSpPr/>
          <p:nvPr/>
        </p:nvGrpSpPr>
        <p:grpSpPr>
          <a:xfrm>
            <a:off x="419860" y="3638408"/>
            <a:ext cx="723900" cy="790575"/>
            <a:chOff x="419860" y="3638408"/>
            <a:chExt cx="723900" cy="790575"/>
          </a:xfrm>
          <a:solidFill>
            <a:srgbClr val="00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57D3F77-26BC-26F8-3350-2C84402F9761}"/>
                </a:ext>
              </a:extLst>
            </p:cNvPr>
            <p:cNvSpPr/>
            <p:nvPr/>
          </p:nvSpPr>
          <p:spPr>
            <a:xfrm>
              <a:off x="467485" y="3638408"/>
              <a:ext cx="628650" cy="140969"/>
            </a:xfrm>
            <a:custGeom>
              <a:avLst/>
              <a:gdLst>
                <a:gd name="connsiteX0" fmla="*/ 561975 w 628650"/>
                <a:gd name="connsiteY0" fmla="*/ 126682 h 140969"/>
                <a:gd name="connsiteX1" fmla="*/ 578168 w 628650"/>
                <a:gd name="connsiteY1" fmla="*/ 140970 h 140969"/>
                <a:gd name="connsiteX2" fmla="*/ 628650 w 628650"/>
                <a:gd name="connsiteY2" fmla="*/ 90488 h 140969"/>
                <a:gd name="connsiteX3" fmla="*/ 314325 w 628650"/>
                <a:gd name="connsiteY3" fmla="*/ 0 h 140969"/>
                <a:gd name="connsiteX4" fmla="*/ 0 w 628650"/>
                <a:gd name="connsiteY4" fmla="*/ 90488 h 140969"/>
                <a:gd name="connsiteX5" fmla="*/ 50482 w 628650"/>
                <a:gd name="connsiteY5" fmla="*/ 140970 h 140969"/>
                <a:gd name="connsiteX6" fmla="*/ 66675 w 628650"/>
                <a:gd name="connsiteY6" fmla="*/ 126682 h 140969"/>
                <a:gd name="connsiteX7" fmla="*/ 19050 w 628650"/>
                <a:gd name="connsiteY7" fmla="*/ 90488 h 140969"/>
                <a:gd name="connsiteX8" fmla="*/ 314325 w 628650"/>
                <a:gd name="connsiteY8" fmla="*/ 19050 h 140969"/>
                <a:gd name="connsiteX9" fmla="*/ 609600 w 628650"/>
                <a:gd name="connsiteY9" fmla="*/ 90488 h 140969"/>
                <a:gd name="connsiteX10" fmla="*/ 561975 w 628650"/>
                <a:gd name="connsiteY10" fmla="*/ 126682 h 14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8650" h="140969">
                  <a:moveTo>
                    <a:pt x="561975" y="126682"/>
                  </a:moveTo>
                  <a:cubicBezTo>
                    <a:pt x="567690" y="131445"/>
                    <a:pt x="572453" y="136208"/>
                    <a:pt x="578168" y="140970"/>
                  </a:cubicBezTo>
                  <a:cubicBezTo>
                    <a:pt x="609600" y="127635"/>
                    <a:pt x="628650" y="110490"/>
                    <a:pt x="628650" y="90488"/>
                  </a:cubicBezTo>
                  <a:cubicBezTo>
                    <a:pt x="628650" y="31433"/>
                    <a:pt x="466725" y="0"/>
                    <a:pt x="314325" y="0"/>
                  </a:cubicBezTo>
                  <a:cubicBezTo>
                    <a:pt x="161925" y="0"/>
                    <a:pt x="0" y="31433"/>
                    <a:pt x="0" y="90488"/>
                  </a:cubicBezTo>
                  <a:cubicBezTo>
                    <a:pt x="0" y="110490"/>
                    <a:pt x="19050" y="127635"/>
                    <a:pt x="50482" y="140970"/>
                  </a:cubicBezTo>
                  <a:cubicBezTo>
                    <a:pt x="56197" y="136208"/>
                    <a:pt x="60960" y="131445"/>
                    <a:pt x="66675" y="126682"/>
                  </a:cubicBezTo>
                  <a:cubicBezTo>
                    <a:pt x="36195" y="114300"/>
                    <a:pt x="19050" y="101918"/>
                    <a:pt x="19050" y="90488"/>
                  </a:cubicBezTo>
                  <a:cubicBezTo>
                    <a:pt x="19050" y="60960"/>
                    <a:pt x="131445" y="19050"/>
                    <a:pt x="314325" y="19050"/>
                  </a:cubicBezTo>
                  <a:cubicBezTo>
                    <a:pt x="497205" y="19050"/>
                    <a:pt x="609600" y="60960"/>
                    <a:pt x="609600" y="90488"/>
                  </a:cubicBezTo>
                  <a:cubicBezTo>
                    <a:pt x="609600" y="101918"/>
                    <a:pt x="593408" y="115253"/>
                    <a:pt x="561975" y="12668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158F231-9682-F300-E58B-A6F490F56584}"/>
                </a:ext>
              </a:extLst>
            </p:cNvPr>
            <p:cNvSpPr/>
            <p:nvPr/>
          </p:nvSpPr>
          <p:spPr>
            <a:xfrm>
              <a:off x="419860" y="3705083"/>
              <a:ext cx="723900" cy="723900"/>
            </a:xfrm>
            <a:custGeom>
              <a:avLst/>
              <a:gdLst>
                <a:gd name="connsiteX0" fmla="*/ 361950 w 723900"/>
                <a:gd name="connsiteY0" fmla="*/ 723900 h 723900"/>
                <a:gd name="connsiteX1" fmla="*/ 723900 w 723900"/>
                <a:gd name="connsiteY1" fmla="*/ 361950 h 723900"/>
                <a:gd name="connsiteX2" fmla="*/ 361950 w 723900"/>
                <a:gd name="connsiteY2" fmla="*/ 0 h 723900"/>
                <a:gd name="connsiteX3" fmla="*/ 0 w 723900"/>
                <a:gd name="connsiteY3" fmla="*/ 361950 h 723900"/>
                <a:gd name="connsiteX4" fmla="*/ 361950 w 723900"/>
                <a:gd name="connsiteY4" fmla="*/ 723900 h 723900"/>
                <a:gd name="connsiteX5" fmla="*/ 361950 w 723900"/>
                <a:gd name="connsiteY5" fmla="*/ 19050 h 723900"/>
                <a:gd name="connsiteX6" fmla="*/ 704850 w 723900"/>
                <a:gd name="connsiteY6" fmla="*/ 361950 h 723900"/>
                <a:gd name="connsiteX7" fmla="*/ 361950 w 723900"/>
                <a:gd name="connsiteY7" fmla="*/ 704850 h 723900"/>
                <a:gd name="connsiteX8" fmla="*/ 19050 w 723900"/>
                <a:gd name="connsiteY8" fmla="*/ 361950 h 723900"/>
                <a:gd name="connsiteX9" fmla="*/ 361950 w 723900"/>
                <a:gd name="connsiteY9" fmla="*/ 1905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3900" h="723900">
                  <a:moveTo>
                    <a:pt x="361950" y="723900"/>
                  </a:moveTo>
                  <a:cubicBezTo>
                    <a:pt x="561975" y="723900"/>
                    <a:pt x="723900" y="561975"/>
                    <a:pt x="723900" y="361950"/>
                  </a:cubicBezTo>
                  <a:cubicBezTo>
                    <a:pt x="723900" y="161925"/>
                    <a:pt x="561975" y="0"/>
                    <a:pt x="361950" y="0"/>
                  </a:cubicBezTo>
                  <a:cubicBezTo>
                    <a:pt x="161925" y="0"/>
                    <a:pt x="0" y="161925"/>
                    <a:pt x="0" y="361950"/>
                  </a:cubicBezTo>
                  <a:cubicBezTo>
                    <a:pt x="0" y="561975"/>
                    <a:pt x="161925" y="723900"/>
                    <a:pt x="361950" y="723900"/>
                  </a:cubicBezTo>
                  <a:close/>
                  <a:moveTo>
                    <a:pt x="361950" y="19050"/>
                  </a:moveTo>
                  <a:cubicBezTo>
                    <a:pt x="551498" y="19050"/>
                    <a:pt x="704850" y="172403"/>
                    <a:pt x="704850" y="361950"/>
                  </a:cubicBezTo>
                  <a:cubicBezTo>
                    <a:pt x="704850" y="551498"/>
                    <a:pt x="551498" y="704850"/>
                    <a:pt x="361950" y="704850"/>
                  </a:cubicBezTo>
                  <a:cubicBezTo>
                    <a:pt x="172403" y="704850"/>
                    <a:pt x="19050" y="551498"/>
                    <a:pt x="19050" y="361950"/>
                  </a:cubicBezTo>
                  <a:cubicBezTo>
                    <a:pt x="19050" y="172403"/>
                    <a:pt x="172403" y="19050"/>
                    <a:pt x="361950" y="190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7712A78-9293-A87F-37D3-91D5418326C5}"/>
                </a:ext>
              </a:extLst>
            </p:cNvPr>
            <p:cNvSpPr/>
            <p:nvPr/>
          </p:nvSpPr>
          <p:spPr>
            <a:xfrm>
              <a:off x="594411" y="4200815"/>
              <a:ext cx="375086" cy="105067"/>
            </a:xfrm>
            <a:custGeom>
              <a:avLst/>
              <a:gdLst>
                <a:gd name="connsiteX0" fmla="*/ 16901 w 375086"/>
                <a:gd name="connsiteY0" fmla="*/ 3378 h 105067"/>
                <a:gd name="connsiteX1" fmla="*/ 3566 w 375086"/>
                <a:gd name="connsiteY1" fmla="*/ 2425 h 105067"/>
                <a:gd name="connsiteX2" fmla="*/ 1661 w 375086"/>
                <a:gd name="connsiteY2" fmla="*/ 15760 h 105067"/>
                <a:gd name="connsiteX3" fmla="*/ 335989 w 375086"/>
                <a:gd name="connsiteY3" fmla="*/ 52908 h 105067"/>
                <a:gd name="connsiteX4" fmla="*/ 373136 w 375086"/>
                <a:gd name="connsiteY4" fmla="*/ 15760 h 105067"/>
                <a:gd name="connsiteX5" fmla="*/ 371232 w 375086"/>
                <a:gd name="connsiteY5" fmla="*/ 2425 h 105067"/>
                <a:gd name="connsiteX6" fmla="*/ 357897 w 375086"/>
                <a:gd name="connsiteY6" fmla="*/ 4330 h 105067"/>
                <a:gd name="connsiteX7" fmla="*/ 51191 w 375086"/>
                <a:gd name="connsiteY7" fmla="*/ 37668 h 105067"/>
                <a:gd name="connsiteX8" fmla="*/ 16901 w 375086"/>
                <a:gd name="connsiteY8" fmla="*/ 3378 h 105067"/>
                <a:gd name="connsiteX9" fmla="*/ 16901 w 375086"/>
                <a:gd name="connsiteY9" fmla="*/ 3378 h 10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067">
                  <a:moveTo>
                    <a:pt x="16901" y="3378"/>
                  </a:moveTo>
                  <a:cubicBezTo>
                    <a:pt x="13091" y="-432"/>
                    <a:pt x="7376" y="-1385"/>
                    <a:pt x="3566" y="2425"/>
                  </a:cubicBezTo>
                  <a:cubicBezTo>
                    <a:pt x="-244" y="5283"/>
                    <a:pt x="-1196" y="10998"/>
                    <a:pt x="1661" y="15760"/>
                  </a:cubicBezTo>
                  <a:cubicBezTo>
                    <a:pt x="83576" y="118630"/>
                    <a:pt x="233119" y="134823"/>
                    <a:pt x="335989" y="52908"/>
                  </a:cubicBezTo>
                  <a:cubicBezTo>
                    <a:pt x="349324" y="41478"/>
                    <a:pt x="361707" y="29095"/>
                    <a:pt x="373136" y="15760"/>
                  </a:cubicBezTo>
                  <a:cubicBezTo>
                    <a:pt x="375994" y="11950"/>
                    <a:pt x="375994" y="5283"/>
                    <a:pt x="371232" y="2425"/>
                  </a:cubicBezTo>
                  <a:cubicBezTo>
                    <a:pt x="367422" y="-432"/>
                    <a:pt x="360754" y="-432"/>
                    <a:pt x="357897" y="4330"/>
                  </a:cubicBezTo>
                  <a:cubicBezTo>
                    <a:pt x="282649" y="97675"/>
                    <a:pt x="145489" y="112915"/>
                    <a:pt x="51191" y="37668"/>
                  </a:cubicBezTo>
                  <a:cubicBezTo>
                    <a:pt x="37856" y="27190"/>
                    <a:pt x="26426" y="15760"/>
                    <a:pt x="16901" y="3378"/>
                  </a:cubicBezTo>
                  <a:lnTo>
                    <a:pt x="16901" y="337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2204C98-9BE5-AEAA-65CA-19EBE4B09EA1}"/>
                </a:ext>
              </a:extLst>
            </p:cNvPr>
            <p:cNvSpPr/>
            <p:nvPr/>
          </p:nvSpPr>
          <p:spPr>
            <a:xfrm>
              <a:off x="556837" y="3963168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3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4337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8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D50D8BD-25C4-E53B-3D31-CA861C79EB2E}"/>
                </a:ext>
              </a:extLst>
            </p:cNvPr>
            <p:cNvSpPr/>
            <p:nvPr/>
          </p:nvSpPr>
          <p:spPr>
            <a:xfrm>
              <a:off x="833062" y="3963168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2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3384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7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735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11862 3.7037E-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1.11111E-6 L -0.39388 -1.11111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8" grpId="0"/>
      <p:bldP spid="8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516E-4DAE-0D7C-C736-11975D57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4148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Access Control Bypass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388B61B-AF8E-27B1-CC3C-FA9FC24F9F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489885" y="3541656"/>
            <a:ext cx="1101324" cy="914400"/>
          </a:xfrm>
          <a:prstGeom prst="rect">
            <a:avLst/>
          </a:prstGeom>
        </p:spPr>
      </p:pic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7D4C7B23-B9E1-2DFF-18BB-7CA266B70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12520" y="3541656"/>
            <a:ext cx="1101325" cy="9144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D3AB1-9555-96D7-9275-350DB577FA20}"/>
              </a:ext>
            </a:extLst>
          </p:cNvPr>
          <p:cNvCxnSpPr>
            <a:cxnSpLocks/>
          </p:cNvCxnSpPr>
          <p:nvPr/>
        </p:nvCxnSpPr>
        <p:spPr>
          <a:xfrm>
            <a:off x="1812192" y="4067033"/>
            <a:ext cx="27705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72C03A-DCC0-1CAC-BD17-F525F3F1D847}"/>
              </a:ext>
            </a:extLst>
          </p:cNvPr>
          <p:cNvCxnSpPr>
            <a:cxnSpLocks/>
          </p:cNvCxnSpPr>
          <p:nvPr/>
        </p:nvCxnSpPr>
        <p:spPr>
          <a:xfrm>
            <a:off x="6949440" y="4067033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Content Placeholder 19" descr="Devil face outline outline">
            <a:extLst>
              <a:ext uri="{FF2B5EF4-FFF2-40B4-BE49-F238E27FC236}">
                <a16:creationId xmlns:a16="http://schemas.microsoft.com/office/drawing/2014/main" id="{5D4F3C24-0CAE-A47C-B905-B4C30D70224C}"/>
              </a:ext>
            </a:extLst>
          </p:cNvPr>
          <p:cNvGrpSpPr/>
          <p:nvPr/>
        </p:nvGrpSpPr>
        <p:grpSpPr>
          <a:xfrm>
            <a:off x="414016" y="3601732"/>
            <a:ext cx="743213" cy="800218"/>
            <a:chOff x="414016" y="3601732"/>
            <a:chExt cx="743213" cy="800218"/>
          </a:xfrm>
          <a:solidFill>
            <a:srgbClr val="000000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9C12789-4998-714D-5819-AC682776EF28}"/>
                </a:ext>
              </a:extLst>
            </p:cNvPr>
            <p:cNvSpPr/>
            <p:nvPr/>
          </p:nvSpPr>
          <p:spPr>
            <a:xfrm>
              <a:off x="566169" y="3850051"/>
              <a:ext cx="160722" cy="66525"/>
            </a:xfrm>
            <a:custGeom>
              <a:avLst/>
              <a:gdLst>
                <a:gd name="connsiteX0" fmla="*/ 47808 w 160722"/>
                <a:gd name="connsiteY0" fmla="*/ 18380 h 66525"/>
                <a:gd name="connsiteX1" fmla="*/ 144010 w 160722"/>
                <a:gd name="connsiteY1" fmla="*/ 63148 h 66525"/>
                <a:gd name="connsiteX2" fmla="*/ 157345 w 160722"/>
                <a:gd name="connsiteY2" fmla="*/ 64100 h 66525"/>
                <a:gd name="connsiteX3" fmla="*/ 158297 w 160722"/>
                <a:gd name="connsiteY3" fmla="*/ 50765 h 66525"/>
                <a:gd name="connsiteX4" fmla="*/ 158297 w 160722"/>
                <a:gd name="connsiteY4" fmla="*/ 50765 h 66525"/>
                <a:gd name="connsiteX5" fmla="*/ 6850 w 160722"/>
                <a:gd name="connsiteY5" fmla="*/ 5998 h 66525"/>
                <a:gd name="connsiteX6" fmla="*/ 183 w 160722"/>
                <a:gd name="connsiteY6" fmla="*/ 18380 h 66525"/>
                <a:gd name="connsiteX7" fmla="*/ 11613 w 160722"/>
                <a:gd name="connsiteY7" fmla="*/ 25048 h 66525"/>
                <a:gd name="connsiteX8" fmla="*/ 47808 w 160722"/>
                <a:gd name="connsiteY8" fmla="*/ 18380 h 6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722" h="66525">
                  <a:moveTo>
                    <a:pt x="47808" y="18380"/>
                  </a:moveTo>
                  <a:cubicBezTo>
                    <a:pt x="84955" y="18380"/>
                    <a:pt x="120197" y="34573"/>
                    <a:pt x="144010" y="63148"/>
                  </a:cubicBezTo>
                  <a:cubicBezTo>
                    <a:pt x="147820" y="66958"/>
                    <a:pt x="153535" y="67910"/>
                    <a:pt x="157345" y="64100"/>
                  </a:cubicBezTo>
                  <a:cubicBezTo>
                    <a:pt x="161155" y="60290"/>
                    <a:pt x="162108" y="54575"/>
                    <a:pt x="158297" y="50765"/>
                  </a:cubicBezTo>
                  <a:lnTo>
                    <a:pt x="158297" y="50765"/>
                  </a:lnTo>
                  <a:cubicBezTo>
                    <a:pt x="121150" y="6950"/>
                    <a:pt x="62095" y="-10195"/>
                    <a:pt x="6850" y="5998"/>
                  </a:cubicBezTo>
                  <a:cubicBezTo>
                    <a:pt x="2088" y="7903"/>
                    <a:pt x="-770" y="12665"/>
                    <a:pt x="183" y="18380"/>
                  </a:cubicBezTo>
                  <a:cubicBezTo>
                    <a:pt x="2088" y="23143"/>
                    <a:pt x="6850" y="26000"/>
                    <a:pt x="11613" y="25048"/>
                  </a:cubicBezTo>
                  <a:cubicBezTo>
                    <a:pt x="23995" y="20285"/>
                    <a:pt x="36377" y="18380"/>
                    <a:pt x="47808" y="1838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AC19CEF-A4BD-F1EF-5C09-83200909EC45}"/>
                </a:ext>
              </a:extLst>
            </p:cNvPr>
            <p:cNvSpPr/>
            <p:nvPr/>
          </p:nvSpPr>
          <p:spPr>
            <a:xfrm>
              <a:off x="575877" y="3932249"/>
              <a:ext cx="114300" cy="114300"/>
            </a:xfrm>
            <a:custGeom>
              <a:avLst/>
              <a:gdLst>
                <a:gd name="connsiteX0" fmla="*/ 114300 w 114300"/>
                <a:gd name="connsiteY0" fmla="*/ 57150 h 114300"/>
                <a:gd name="connsiteX1" fmla="*/ 57150 w 114300"/>
                <a:gd name="connsiteY1" fmla="*/ 0 h 114300"/>
                <a:gd name="connsiteX2" fmla="*/ 0 w 114300"/>
                <a:gd name="connsiteY2" fmla="*/ 57150 h 114300"/>
                <a:gd name="connsiteX3" fmla="*/ 57150 w 114300"/>
                <a:gd name="connsiteY3" fmla="*/ 114300 h 114300"/>
                <a:gd name="connsiteX4" fmla="*/ 114300 w 114300"/>
                <a:gd name="connsiteY4" fmla="*/ 57150 h 114300"/>
                <a:gd name="connsiteX5" fmla="*/ 19050 w 114300"/>
                <a:gd name="connsiteY5" fmla="*/ 57150 h 114300"/>
                <a:gd name="connsiteX6" fmla="*/ 57150 w 114300"/>
                <a:gd name="connsiteY6" fmla="*/ 19050 h 114300"/>
                <a:gd name="connsiteX7" fmla="*/ 95250 w 114300"/>
                <a:gd name="connsiteY7" fmla="*/ 57150 h 114300"/>
                <a:gd name="connsiteX8" fmla="*/ 57150 w 114300"/>
                <a:gd name="connsiteY8" fmla="*/ 95250 h 114300"/>
                <a:gd name="connsiteX9" fmla="*/ 19050 w 114300"/>
                <a:gd name="connsiteY9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" h="114300">
                  <a:moveTo>
                    <a:pt x="114300" y="57150"/>
                  </a:moveTo>
                  <a:cubicBezTo>
                    <a:pt x="114300" y="25718"/>
                    <a:pt x="88582" y="0"/>
                    <a:pt x="57150" y="0"/>
                  </a:cubicBez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2" y="114300"/>
                    <a:pt x="114300" y="88582"/>
                    <a:pt x="114300" y="57150"/>
                  </a:cubicBezTo>
                  <a:close/>
                  <a:moveTo>
                    <a:pt x="19050" y="57150"/>
                  </a:move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36195" y="95250"/>
                    <a:pt x="19050" y="78105"/>
                    <a:pt x="19050" y="571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FE5596E-993C-C454-4D87-FB8D0EF36C60}"/>
                </a:ext>
              </a:extLst>
            </p:cNvPr>
            <p:cNvSpPr/>
            <p:nvPr/>
          </p:nvSpPr>
          <p:spPr>
            <a:xfrm>
              <a:off x="843961" y="3849230"/>
              <a:ext cx="160184" cy="66006"/>
            </a:xfrm>
            <a:custGeom>
              <a:avLst/>
              <a:gdLst>
                <a:gd name="connsiteX0" fmla="*/ 153873 w 160184"/>
                <a:gd name="connsiteY0" fmla="*/ 5867 h 66006"/>
                <a:gd name="connsiteX1" fmla="*/ 2425 w 160184"/>
                <a:gd name="connsiteY1" fmla="*/ 50634 h 66006"/>
                <a:gd name="connsiteX2" fmla="*/ 3378 w 160184"/>
                <a:gd name="connsiteY2" fmla="*/ 63969 h 66006"/>
                <a:gd name="connsiteX3" fmla="*/ 16713 w 160184"/>
                <a:gd name="connsiteY3" fmla="*/ 63017 h 66006"/>
                <a:gd name="connsiteX4" fmla="*/ 148158 w 160184"/>
                <a:gd name="connsiteY4" fmla="*/ 23964 h 66006"/>
                <a:gd name="connsiteX5" fmla="*/ 159588 w 160184"/>
                <a:gd name="connsiteY5" fmla="*/ 17297 h 66006"/>
                <a:gd name="connsiteX6" fmla="*/ 153873 w 160184"/>
                <a:gd name="connsiteY6" fmla="*/ 5867 h 66006"/>
                <a:gd name="connsiteX7" fmla="*/ 153873 w 160184"/>
                <a:gd name="connsiteY7" fmla="*/ 5867 h 6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84" h="66006">
                  <a:moveTo>
                    <a:pt x="153873" y="5867"/>
                  </a:moveTo>
                  <a:cubicBezTo>
                    <a:pt x="98628" y="-10326"/>
                    <a:pt x="39573" y="7772"/>
                    <a:pt x="2425" y="50634"/>
                  </a:cubicBezTo>
                  <a:cubicBezTo>
                    <a:pt x="-1385" y="54444"/>
                    <a:pt x="-432" y="61112"/>
                    <a:pt x="3378" y="63969"/>
                  </a:cubicBezTo>
                  <a:cubicBezTo>
                    <a:pt x="7188" y="66827"/>
                    <a:pt x="13855" y="66827"/>
                    <a:pt x="16713" y="63017"/>
                  </a:cubicBezTo>
                  <a:cubicBezTo>
                    <a:pt x="49098" y="24917"/>
                    <a:pt x="100533" y="9677"/>
                    <a:pt x="148158" y="23964"/>
                  </a:cubicBezTo>
                  <a:cubicBezTo>
                    <a:pt x="152920" y="24917"/>
                    <a:pt x="158635" y="22059"/>
                    <a:pt x="159588" y="17297"/>
                  </a:cubicBezTo>
                  <a:cubicBezTo>
                    <a:pt x="161493" y="12534"/>
                    <a:pt x="158635" y="7772"/>
                    <a:pt x="153873" y="5867"/>
                  </a:cubicBezTo>
                  <a:lnTo>
                    <a:pt x="153873" y="586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33D272E-D033-D574-4411-F4531D4060A2}"/>
                </a:ext>
              </a:extLst>
            </p:cNvPr>
            <p:cNvSpPr/>
            <p:nvPr/>
          </p:nvSpPr>
          <p:spPr>
            <a:xfrm>
              <a:off x="880677" y="3932249"/>
              <a:ext cx="114300" cy="114300"/>
            </a:xfrm>
            <a:custGeom>
              <a:avLst/>
              <a:gdLst>
                <a:gd name="connsiteX0" fmla="*/ 57150 w 114300"/>
                <a:gd name="connsiteY0" fmla="*/ 0 h 114300"/>
                <a:gd name="connsiteX1" fmla="*/ 0 w 114300"/>
                <a:gd name="connsiteY1" fmla="*/ 57150 h 114300"/>
                <a:gd name="connsiteX2" fmla="*/ 57150 w 114300"/>
                <a:gd name="connsiteY2" fmla="*/ 114300 h 114300"/>
                <a:gd name="connsiteX3" fmla="*/ 114300 w 114300"/>
                <a:gd name="connsiteY3" fmla="*/ 57150 h 114300"/>
                <a:gd name="connsiteX4" fmla="*/ 57150 w 114300"/>
                <a:gd name="connsiteY4" fmla="*/ 0 h 114300"/>
                <a:gd name="connsiteX5" fmla="*/ 57150 w 114300"/>
                <a:gd name="connsiteY5" fmla="*/ 95250 h 114300"/>
                <a:gd name="connsiteX6" fmla="*/ 19050 w 114300"/>
                <a:gd name="connsiteY6" fmla="*/ 57150 h 114300"/>
                <a:gd name="connsiteX7" fmla="*/ 57150 w 114300"/>
                <a:gd name="connsiteY7" fmla="*/ 19050 h 114300"/>
                <a:gd name="connsiteX8" fmla="*/ 95250 w 114300"/>
                <a:gd name="connsiteY8" fmla="*/ 57150 h 114300"/>
                <a:gd name="connsiteX9" fmla="*/ 57150 w 114300"/>
                <a:gd name="connsiteY9" fmla="*/ 95250 h 114300"/>
                <a:gd name="connsiteX10" fmla="*/ 57150 w 114300"/>
                <a:gd name="connsiteY10" fmla="*/ 95250 h 114300"/>
                <a:gd name="connsiteX11" fmla="*/ 57150 w 114300"/>
                <a:gd name="connsiteY11" fmla="*/ 952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300" h="114300">
                  <a:moveTo>
                    <a:pt x="57150" y="0"/>
                  </a:move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3" y="114300"/>
                    <a:pt x="114300" y="88582"/>
                    <a:pt x="114300" y="57150"/>
                  </a:cubicBezTo>
                  <a:cubicBezTo>
                    <a:pt x="114300" y="25718"/>
                    <a:pt x="88583" y="0"/>
                    <a:pt x="57150" y="0"/>
                  </a:cubicBezTo>
                  <a:close/>
                  <a:moveTo>
                    <a:pt x="57150" y="95250"/>
                  </a:moveTo>
                  <a:cubicBezTo>
                    <a:pt x="36195" y="95250"/>
                    <a:pt x="19050" y="78105"/>
                    <a:pt x="19050" y="57150"/>
                  </a:cubicBez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57150" y="95250"/>
                    <a:pt x="57150" y="95250"/>
                    <a:pt x="57150" y="95250"/>
                  </a:cubicBezTo>
                  <a:lnTo>
                    <a:pt x="57150" y="9525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B3B25F4-5539-C6AE-8E36-CA7365B98339}"/>
                </a:ext>
              </a:extLst>
            </p:cNvPr>
            <p:cNvSpPr/>
            <p:nvPr/>
          </p:nvSpPr>
          <p:spPr>
            <a:xfrm>
              <a:off x="414016" y="3601732"/>
              <a:ext cx="743213" cy="800218"/>
            </a:xfrm>
            <a:custGeom>
              <a:avLst/>
              <a:gdLst>
                <a:gd name="connsiteX0" fmla="*/ 737171 w 743213"/>
                <a:gd name="connsiteY0" fmla="*/ 92393 h 800218"/>
                <a:gd name="connsiteX1" fmla="*/ 699071 w 743213"/>
                <a:gd name="connsiteY1" fmla="*/ 8573 h 800218"/>
                <a:gd name="connsiteX2" fmla="*/ 683831 w 743213"/>
                <a:gd name="connsiteY2" fmla="*/ 0 h 800218"/>
                <a:gd name="connsiteX3" fmla="*/ 683831 w 743213"/>
                <a:gd name="connsiteY3" fmla="*/ 0 h 800218"/>
                <a:gd name="connsiteX4" fmla="*/ 678116 w 743213"/>
                <a:gd name="connsiteY4" fmla="*/ 952 h 800218"/>
                <a:gd name="connsiteX5" fmla="*/ 664781 w 743213"/>
                <a:gd name="connsiteY5" fmla="*/ 18098 h 800218"/>
                <a:gd name="connsiteX6" fmla="*/ 562863 w 743213"/>
                <a:gd name="connsiteY6" fmla="*/ 131445 h 800218"/>
                <a:gd name="connsiteX7" fmla="*/ 180911 w 743213"/>
                <a:gd name="connsiteY7" fmla="*/ 131445 h 800218"/>
                <a:gd name="connsiteX8" fmla="*/ 78993 w 743213"/>
                <a:gd name="connsiteY8" fmla="*/ 18098 h 800218"/>
                <a:gd name="connsiteX9" fmla="*/ 65658 w 743213"/>
                <a:gd name="connsiteY9" fmla="*/ 952 h 800218"/>
                <a:gd name="connsiteX10" fmla="*/ 59943 w 743213"/>
                <a:gd name="connsiteY10" fmla="*/ 0 h 800218"/>
                <a:gd name="connsiteX11" fmla="*/ 59943 w 743213"/>
                <a:gd name="connsiteY11" fmla="*/ 0 h 800218"/>
                <a:gd name="connsiteX12" fmla="*/ 44703 w 743213"/>
                <a:gd name="connsiteY12" fmla="*/ 7620 h 800218"/>
                <a:gd name="connsiteX13" fmla="*/ 6603 w 743213"/>
                <a:gd name="connsiteY13" fmla="*/ 91440 h 800218"/>
                <a:gd name="connsiteX14" fmla="*/ 47561 w 743213"/>
                <a:gd name="connsiteY14" fmla="*/ 276225 h 800218"/>
                <a:gd name="connsiteX15" fmla="*/ 209486 w 743213"/>
                <a:gd name="connsiteY15" fmla="*/ 762000 h 800218"/>
                <a:gd name="connsiteX16" fmla="*/ 695261 w 743213"/>
                <a:gd name="connsiteY16" fmla="*/ 600075 h 800218"/>
                <a:gd name="connsiteX17" fmla="*/ 695261 w 743213"/>
                <a:gd name="connsiteY17" fmla="*/ 277178 h 800218"/>
                <a:gd name="connsiteX18" fmla="*/ 737171 w 743213"/>
                <a:gd name="connsiteY18" fmla="*/ 92393 h 800218"/>
                <a:gd name="connsiteX19" fmla="*/ 675258 w 743213"/>
                <a:gd name="connsiteY19" fmla="*/ 597218 h 800218"/>
                <a:gd name="connsiteX20" fmla="*/ 213296 w 743213"/>
                <a:gd name="connsiteY20" fmla="*/ 744855 h 800218"/>
                <a:gd name="connsiteX21" fmla="*/ 65658 w 743213"/>
                <a:gd name="connsiteY21" fmla="*/ 283845 h 800218"/>
                <a:gd name="connsiteX22" fmla="*/ 70421 w 743213"/>
                <a:gd name="connsiteY22" fmla="*/ 273368 h 800218"/>
                <a:gd name="connsiteX23" fmla="*/ 61848 w 743213"/>
                <a:gd name="connsiteY23" fmla="*/ 263843 h 800218"/>
                <a:gd name="connsiteX24" fmla="*/ 24701 w 743213"/>
                <a:gd name="connsiteY24" fmla="*/ 96203 h 800218"/>
                <a:gd name="connsiteX25" fmla="*/ 58991 w 743213"/>
                <a:gd name="connsiteY25" fmla="*/ 20003 h 800218"/>
                <a:gd name="connsiteX26" fmla="*/ 58991 w 743213"/>
                <a:gd name="connsiteY26" fmla="*/ 20003 h 800218"/>
                <a:gd name="connsiteX27" fmla="*/ 58991 w 743213"/>
                <a:gd name="connsiteY27" fmla="*/ 20003 h 800218"/>
                <a:gd name="connsiteX28" fmla="*/ 176148 w 743213"/>
                <a:gd name="connsiteY28" fmla="*/ 150495 h 800218"/>
                <a:gd name="connsiteX29" fmla="*/ 183768 w 743213"/>
                <a:gd name="connsiteY29" fmla="*/ 151448 h 800218"/>
                <a:gd name="connsiteX30" fmla="*/ 190436 w 743213"/>
                <a:gd name="connsiteY30" fmla="*/ 147638 h 800218"/>
                <a:gd name="connsiteX31" fmla="*/ 552386 w 743213"/>
                <a:gd name="connsiteY31" fmla="*/ 147638 h 800218"/>
                <a:gd name="connsiteX32" fmla="*/ 559053 w 743213"/>
                <a:gd name="connsiteY32" fmla="*/ 151448 h 800218"/>
                <a:gd name="connsiteX33" fmla="*/ 566673 w 743213"/>
                <a:gd name="connsiteY33" fmla="*/ 150495 h 800218"/>
                <a:gd name="connsiteX34" fmla="*/ 683831 w 743213"/>
                <a:gd name="connsiteY34" fmla="*/ 20955 h 800218"/>
                <a:gd name="connsiteX35" fmla="*/ 683831 w 743213"/>
                <a:gd name="connsiteY35" fmla="*/ 20955 h 800218"/>
                <a:gd name="connsiteX36" fmla="*/ 683831 w 743213"/>
                <a:gd name="connsiteY36" fmla="*/ 20955 h 800218"/>
                <a:gd name="connsiteX37" fmla="*/ 684783 w 743213"/>
                <a:gd name="connsiteY37" fmla="*/ 21908 h 800218"/>
                <a:gd name="connsiteX38" fmla="*/ 719073 w 743213"/>
                <a:gd name="connsiteY38" fmla="*/ 98108 h 800218"/>
                <a:gd name="connsiteX39" fmla="*/ 681926 w 743213"/>
                <a:gd name="connsiteY39" fmla="*/ 264795 h 800218"/>
                <a:gd name="connsiteX40" fmla="*/ 673353 w 743213"/>
                <a:gd name="connsiteY40" fmla="*/ 274320 h 800218"/>
                <a:gd name="connsiteX41" fmla="*/ 678116 w 743213"/>
                <a:gd name="connsiteY41" fmla="*/ 283845 h 800218"/>
                <a:gd name="connsiteX42" fmla="*/ 675258 w 743213"/>
                <a:gd name="connsiteY42" fmla="*/ 597218 h 80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743213" h="800218">
                  <a:moveTo>
                    <a:pt x="737171" y="92393"/>
                  </a:moveTo>
                  <a:cubicBezTo>
                    <a:pt x="730503" y="61913"/>
                    <a:pt x="717168" y="33338"/>
                    <a:pt x="699071" y="8573"/>
                  </a:cubicBezTo>
                  <a:cubicBezTo>
                    <a:pt x="695261" y="2857"/>
                    <a:pt x="689546" y="0"/>
                    <a:pt x="683831" y="0"/>
                  </a:cubicBezTo>
                  <a:lnTo>
                    <a:pt x="683831" y="0"/>
                  </a:lnTo>
                  <a:cubicBezTo>
                    <a:pt x="681926" y="0"/>
                    <a:pt x="680021" y="0"/>
                    <a:pt x="678116" y="952"/>
                  </a:cubicBezTo>
                  <a:cubicBezTo>
                    <a:pt x="670496" y="2857"/>
                    <a:pt x="664781" y="9525"/>
                    <a:pt x="664781" y="18098"/>
                  </a:cubicBezTo>
                  <a:cubicBezTo>
                    <a:pt x="660971" y="74295"/>
                    <a:pt x="619061" y="120968"/>
                    <a:pt x="562863" y="131445"/>
                  </a:cubicBezTo>
                  <a:cubicBezTo>
                    <a:pt x="445706" y="59055"/>
                    <a:pt x="297116" y="59055"/>
                    <a:pt x="180911" y="131445"/>
                  </a:cubicBezTo>
                  <a:cubicBezTo>
                    <a:pt x="124713" y="121920"/>
                    <a:pt x="82803" y="75248"/>
                    <a:pt x="78993" y="18098"/>
                  </a:cubicBezTo>
                  <a:cubicBezTo>
                    <a:pt x="78041" y="10477"/>
                    <a:pt x="73278" y="3810"/>
                    <a:pt x="65658" y="952"/>
                  </a:cubicBezTo>
                  <a:cubicBezTo>
                    <a:pt x="62801" y="0"/>
                    <a:pt x="60896" y="0"/>
                    <a:pt x="59943" y="0"/>
                  </a:cubicBezTo>
                  <a:lnTo>
                    <a:pt x="59943" y="0"/>
                  </a:lnTo>
                  <a:cubicBezTo>
                    <a:pt x="54228" y="0"/>
                    <a:pt x="48513" y="2857"/>
                    <a:pt x="44703" y="7620"/>
                  </a:cubicBezTo>
                  <a:cubicBezTo>
                    <a:pt x="26606" y="32385"/>
                    <a:pt x="13271" y="60960"/>
                    <a:pt x="6603" y="91440"/>
                  </a:cubicBezTo>
                  <a:cubicBezTo>
                    <a:pt x="-10542" y="161925"/>
                    <a:pt x="6603" y="231458"/>
                    <a:pt x="47561" y="276225"/>
                  </a:cubicBezTo>
                  <a:cubicBezTo>
                    <a:pt x="-41974" y="455295"/>
                    <a:pt x="31368" y="672465"/>
                    <a:pt x="209486" y="762000"/>
                  </a:cubicBezTo>
                  <a:cubicBezTo>
                    <a:pt x="387603" y="851535"/>
                    <a:pt x="605726" y="778193"/>
                    <a:pt x="695261" y="600075"/>
                  </a:cubicBezTo>
                  <a:cubicBezTo>
                    <a:pt x="745743" y="498158"/>
                    <a:pt x="745743" y="378143"/>
                    <a:pt x="695261" y="277178"/>
                  </a:cubicBezTo>
                  <a:cubicBezTo>
                    <a:pt x="736218" y="231458"/>
                    <a:pt x="753363" y="161925"/>
                    <a:pt x="737171" y="92393"/>
                  </a:cubicBezTo>
                  <a:close/>
                  <a:moveTo>
                    <a:pt x="675258" y="597218"/>
                  </a:moveTo>
                  <a:cubicBezTo>
                    <a:pt x="588581" y="765810"/>
                    <a:pt x="381888" y="831533"/>
                    <a:pt x="213296" y="744855"/>
                  </a:cubicBezTo>
                  <a:cubicBezTo>
                    <a:pt x="44703" y="658178"/>
                    <a:pt x="-21019" y="451485"/>
                    <a:pt x="65658" y="283845"/>
                  </a:cubicBezTo>
                  <a:lnTo>
                    <a:pt x="70421" y="273368"/>
                  </a:lnTo>
                  <a:lnTo>
                    <a:pt x="61848" y="263843"/>
                  </a:lnTo>
                  <a:cubicBezTo>
                    <a:pt x="24701" y="222885"/>
                    <a:pt x="10413" y="159068"/>
                    <a:pt x="24701" y="96203"/>
                  </a:cubicBezTo>
                  <a:cubicBezTo>
                    <a:pt x="31368" y="68580"/>
                    <a:pt x="42798" y="4286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63753" y="84773"/>
                    <a:pt x="112331" y="139065"/>
                    <a:pt x="176148" y="150495"/>
                  </a:cubicBezTo>
                  <a:lnTo>
                    <a:pt x="183768" y="151448"/>
                  </a:lnTo>
                  <a:lnTo>
                    <a:pt x="190436" y="147638"/>
                  </a:lnTo>
                  <a:cubicBezTo>
                    <a:pt x="300926" y="79058"/>
                    <a:pt x="441896" y="79058"/>
                    <a:pt x="552386" y="147638"/>
                  </a:cubicBezTo>
                  <a:lnTo>
                    <a:pt x="559053" y="151448"/>
                  </a:lnTo>
                  <a:lnTo>
                    <a:pt x="566673" y="150495"/>
                  </a:lnTo>
                  <a:cubicBezTo>
                    <a:pt x="630491" y="139065"/>
                    <a:pt x="679068" y="85725"/>
                    <a:pt x="683831" y="20955"/>
                  </a:cubicBezTo>
                  <a:lnTo>
                    <a:pt x="683831" y="20955"/>
                  </a:lnTo>
                  <a:cubicBezTo>
                    <a:pt x="683831" y="20955"/>
                    <a:pt x="683831" y="20955"/>
                    <a:pt x="683831" y="20955"/>
                  </a:cubicBezTo>
                  <a:cubicBezTo>
                    <a:pt x="683831" y="20955"/>
                    <a:pt x="684783" y="21908"/>
                    <a:pt x="684783" y="21908"/>
                  </a:cubicBezTo>
                  <a:cubicBezTo>
                    <a:pt x="700976" y="44768"/>
                    <a:pt x="712406" y="70485"/>
                    <a:pt x="719073" y="98108"/>
                  </a:cubicBezTo>
                  <a:cubicBezTo>
                    <a:pt x="733361" y="160973"/>
                    <a:pt x="719073" y="224790"/>
                    <a:pt x="681926" y="264795"/>
                  </a:cubicBezTo>
                  <a:lnTo>
                    <a:pt x="673353" y="274320"/>
                  </a:lnTo>
                  <a:lnTo>
                    <a:pt x="678116" y="283845"/>
                  </a:lnTo>
                  <a:cubicBezTo>
                    <a:pt x="726693" y="381953"/>
                    <a:pt x="726693" y="499110"/>
                    <a:pt x="675258" y="597218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0AD74F3-4BEB-5D2E-2A7D-45C77D721242}"/>
                </a:ext>
              </a:extLst>
            </p:cNvPr>
            <p:cNvSpPr/>
            <p:nvPr/>
          </p:nvSpPr>
          <p:spPr>
            <a:xfrm>
              <a:off x="598028" y="4173341"/>
              <a:ext cx="375086" cy="105390"/>
            </a:xfrm>
            <a:custGeom>
              <a:avLst/>
              <a:gdLst>
                <a:gd name="connsiteX0" fmla="*/ 357897 w 375086"/>
                <a:gd name="connsiteY0" fmla="*/ 3701 h 105390"/>
                <a:gd name="connsiteX1" fmla="*/ 51191 w 375086"/>
                <a:gd name="connsiteY1" fmla="*/ 37991 h 105390"/>
                <a:gd name="connsiteX2" fmla="*/ 16901 w 375086"/>
                <a:gd name="connsiteY2" fmla="*/ 3701 h 105390"/>
                <a:gd name="connsiteX3" fmla="*/ 3566 w 375086"/>
                <a:gd name="connsiteY3" fmla="*/ 2748 h 105390"/>
                <a:gd name="connsiteX4" fmla="*/ 1661 w 375086"/>
                <a:gd name="connsiteY4" fmla="*/ 16083 h 105390"/>
                <a:gd name="connsiteX5" fmla="*/ 335989 w 375086"/>
                <a:gd name="connsiteY5" fmla="*/ 53231 h 105390"/>
                <a:gd name="connsiteX6" fmla="*/ 373136 w 375086"/>
                <a:gd name="connsiteY6" fmla="*/ 16083 h 105390"/>
                <a:gd name="connsiteX7" fmla="*/ 371232 w 375086"/>
                <a:gd name="connsiteY7" fmla="*/ 2748 h 105390"/>
                <a:gd name="connsiteX8" fmla="*/ 357897 w 375086"/>
                <a:gd name="connsiteY8" fmla="*/ 3701 h 105390"/>
                <a:gd name="connsiteX9" fmla="*/ 357897 w 375086"/>
                <a:gd name="connsiteY9" fmla="*/ 3701 h 10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390">
                  <a:moveTo>
                    <a:pt x="357897" y="3701"/>
                  </a:moveTo>
                  <a:cubicBezTo>
                    <a:pt x="282649" y="97998"/>
                    <a:pt x="145489" y="113238"/>
                    <a:pt x="51191" y="37991"/>
                  </a:cubicBezTo>
                  <a:cubicBezTo>
                    <a:pt x="38809" y="27513"/>
                    <a:pt x="27379" y="16083"/>
                    <a:pt x="16901" y="3701"/>
                  </a:cubicBezTo>
                  <a:cubicBezTo>
                    <a:pt x="13091" y="-109"/>
                    <a:pt x="7376" y="-1062"/>
                    <a:pt x="3566" y="2748"/>
                  </a:cubicBezTo>
                  <a:cubicBezTo>
                    <a:pt x="-244" y="5606"/>
                    <a:pt x="-1196" y="11321"/>
                    <a:pt x="1661" y="16083"/>
                  </a:cubicBezTo>
                  <a:cubicBezTo>
                    <a:pt x="83576" y="118953"/>
                    <a:pt x="233119" y="135146"/>
                    <a:pt x="335989" y="53231"/>
                  </a:cubicBezTo>
                  <a:cubicBezTo>
                    <a:pt x="349324" y="41801"/>
                    <a:pt x="361707" y="29418"/>
                    <a:pt x="373136" y="16083"/>
                  </a:cubicBezTo>
                  <a:cubicBezTo>
                    <a:pt x="375994" y="12273"/>
                    <a:pt x="375994" y="5606"/>
                    <a:pt x="371232" y="2748"/>
                  </a:cubicBezTo>
                  <a:cubicBezTo>
                    <a:pt x="367422" y="-1062"/>
                    <a:pt x="361707" y="-1062"/>
                    <a:pt x="357897" y="3701"/>
                  </a:cubicBezTo>
                  <a:lnTo>
                    <a:pt x="357897" y="370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0F8B319-569B-49D2-E69C-FC1F4B08D36F}"/>
              </a:ext>
            </a:extLst>
          </p:cNvPr>
          <p:cNvSpPr txBox="1"/>
          <p:nvPr/>
        </p:nvSpPr>
        <p:spPr>
          <a:xfrm>
            <a:off x="1752600" y="2854878"/>
            <a:ext cx="277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/admin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C3310E-462C-1426-152B-B922AC4DF04B}"/>
              </a:ext>
            </a:extLst>
          </p:cNvPr>
          <p:cNvSpPr txBox="1"/>
          <p:nvPr/>
        </p:nvSpPr>
        <p:spPr>
          <a:xfrm>
            <a:off x="5228914" y="4511996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403 Forbidden</a:t>
            </a:r>
          </a:p>
        </p:txBody>
      </p:sp>
    </p:spTree>
    <p:extLst>
      <p:ext uri="{BB962C8B-B14F-4D97-AF65-F5344CB8AC3E}">
        <p14:creationId xmlns:p14="http://schemas.microsoft.com/office/powerpoint/2010/main" val="277523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6 L 0.11862 3.7037E-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39805 2.59259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44501F-407E-E337-CC39-12745A58CE28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41280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Back in the Day</a:t>
            </a:r>
          </a:p>
        </p:txBody>
      </p:sp>
      <p:grpSp>
        <p:nvGrpSpPr>
          <p:cNvPr id="5" name="Graphic 13" descr="Angel face outline outline">
            <a:extLst>
              <a:ext uri="{FF2B5EF4-FFF2-40B4-BE49-F238E27FC236}">
                <a16:creationId xmlns:a16="http://schemas.microsoft.com/office/drawing/2014/main" id="{D13E55FB-2BBC-632A-EFF5-763988D066B9}"/>
              </a:ext>
            </a:extLst>
          </p:cNvPr>
          <p:cNvGrpSpPr/>
          <p:nvPr/>
        </p:nvGrpSpPr>
        <p:grpSpPr>
          <a:xfrm>
            <a:off x="933450" y="3493692"/>
            <a:ext cx="723900" cy="790575"/>
            <a:chOff x="933450" y="3493692"/>
            <a:chExt cx="723900" cy="790575"/>
          </a:xfrm>
          <a:solidFill>
            <a:srgbClr val="000000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86E81F5-5559-D1F1-787F-B0D514B4EFB2}"/>
                </a:ext>
              </a:extLst>
            </p:cNvPr>
            <p:cNvSpPr/>
            <p:nvPr/>
          </p:nvSpPr>
          <p:spPr>
            <a:xfrm>
              <a:off x="981075" y="3493692"/>
              <a:ext cx="628650" cy="140969"/>
            </a:xfrm>
            <a:custGeom>
              <a:avLst/>
              <a:gdLst>
                <a:gd name="connsiteX0" fmla="*/ 561975 w 628650"/>
                <a:gd name="connsiteY0" fmla="*/ 126682 h 140969"/>
                <a:gd name="connsiteX1" fmla="*/ 578168 w 628650"/>
                <a:gd name="connsiteY1" fmla="*/ 140970 h 140969"/>
                <a:gd name="connsiteX2" fmla="*/ 628650 w 628650"/>
                <a:gd name="connsiteY2" fmla="*/ 90488 h 140969"/>
                <a:gd name="connsiteX3" fmla="*/ 314325 w 628650"/>
                <a:gd name="connsiteY3" fmla="*/ 0 h 140969"/>
                <a:gd name="connsiteX4" fmla="*/ 0 w 628650"/>
                <a:gd name="connsiteY4" fmla="*/ 90488 h 140969"/>
                <a:gd name="connsiteX5" fmla="*/ 50482 w 628650"/>
                <a:gd name="connsiteY5" fmla="*/ 140970 h 140969"/>
                <a:gd name="connsiteX6" fmla="*/ 66675 w 628650"/>
                <a:gd name="connsiteY6" fmla="*/ 126682 h 140969"/>
                <a:gd name="connsiteX7" fmla="*/ 19050 w 628650"/>
                <a:gd name="connsiteY7" fmla="*/ 90488 h 140969"/>
                <a:gd name="connsiteX8" fmla="*/ 314325 w 628650"/>
                <a:gd name="connsiteY8" fmla="*/ 19050 h 140969"/>
                <a:gd name="connsiteX9" fmla="*/ 609600 w 628650"/>
                <a:gd name="connsiteY9" fmla="*/ 90488 h 140969"/>
                <a:gd name="connsiteX10" fmla="*/ 561975 w 628650"/>
                <a:gd name="connsiteY10" fmla="*/ 126682 h 14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8650" h="140969">
                  <a:moveTo>
                    <a:pt x="561975" y="126682"/>
                  </a:moveTo>
                  <a:cubicBezTo>
                    <a:pt x="567690" y="131445"/>
                    <a:pt x="572453" y="136208"/>
                    <a:pt x="578168" y="140970"/>
                  </a:cubicBezTo>
                  <a:cubicBezTo>
                    <a:pt x="609600" y="127635"/>
                    <a:pt x="628650" y="110490"/>
                    <a:pt x="628650" y="90488"/>
                  </a:cubicBezTo>
                  <a:cubicBezTo>
                    <a:pt x="628650" y="31433"/>
                    <a:pt x="466725" y="0"/>
                    <a:pt x="314325" y="0"/>
                  </a:cubicBezTo>
                  <a:cubicBezTo>
                    <a:pt x="161925" y="0"/>
                    <a:pt x="0" y="31433"/>
                    <a:pt x="0" y="90488"/>
                  </a:cubicBezTo>
                  <a:cubicBezTo>
                    <a:pt x="0" y="110490"/>
                    <a:pt x="19050" y="127635"/>
                    <a:pt x="50482" y="140970"/>
                  </a:cubicBezTo>
                  <a:cubicBezTo>
                    <a:pt x="56197" y="136208"/>
                    <a:pt x="60960" y="131445"/>
                    <a:pt x="66675" y="126682"/>
                  </a:cubicBezTo>
                  <a:cubicBezTo>
                    <a:pt x="36195" y="114300"/>
                    <a:pt x="19050" y="101918"/>
                    <a:pt x="19050" y="90488"/>
                  </a:cubicBezTo>
                  <a:cubicBezTo>
                    <a:pt x="19050" y="60960"/>
                    <a:pt x="131445" y="19050"/>
                    <a:pt x="314325" y="19050"/>
                  </a:cubicBezTo>
                  <a:cubicBezTo>
                    <a:pt x="497205" y="19050"/>
                    <a:pt x="609600" y="60960"/>
                    <a:pt x="609600" y="90488"/>
                  </a:cubicBezTo>
                  <a:cubicBezTo>
                    <a:pt x="609600" y="101918"/>
                    <a:pt x="593408" y="115253"/>
                    <a:pt x="561975" y="12668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0CD193-61A4-AE36-B484-E6090DD8D583}"/>
                </a:ext>
              </a:extLst>
            </p:cNvPr>
            <p:cNvSpPr/>
            <p:nvPr/>
          </p:nvSpPr>
          <p:spPr>
            <a:xfrm>
              <a:off x="933450" y="3560367"/>
              <a:ext cx="723900" cy="723900"/>
            </a:xfrm>
            <a:custGeom>
              <a:avLst/>
              <a:gdLst>
                <a:gd name="connsiteX0" fmla="*/ 361950 w 723900"/>
                <a:gd name="connsiteY0" fmla="*/ 723900 h 723900"/>
                <a:gd name="connsiteX1" fmla="*/ 723900 w 723900"/>
                <a:gd name="connsiteY1" fmla="*/ 361950 h 723900"/>
                <a:gd name="connsiteX2" fmla="*/ 361950 w 723900"/>
                <a:gd name="connsiteY2" fmla="*/ 0 h 723900"/>
                <a:gd name="connsiteX3" fmla="*/ 0 w 723900"/>
                <a:gd name="connsiteY3" fmla="*/ 361950 h 723900"/>
                <a:gd name="connsiteX4" fmla="*/ 361950 w 723900"/>
                <a:gd name="connsiteY4" fmla="*/ 723900 h 723900"/>
                <a:gd name="connsiteX5" fmla="*/ 361950 w 723900"/>
                <a:gd name="connsiteY5" fmla="*/ 19050 h 723900"/>
                <a:gd name="connsiteX6" fmla="*/ 704850 w 723900"/>
                <a:gd name="connsiteY6" fmla="*/ 361950 h 723900"/>
                <a:gd name="connsiteX7" fmla="*/ 361950 w 723900"/>
                <a:gd name="connsiteY7" fmla="*/ 704850 h 723900"/>
                <a:gd name="connsiteX8" fmla="*/ 19050 w 723900"/>
                <a:gd name="connsiteY8" fmla="*/ 361950 h 723900"/>
                <a:gd name="connsiteX9" fmla="*/ 361950 w 723900"/>
                <a:gd name="connsiteY9" fmla="*/ 1905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3900" h="723900">
                  <a:moveTo>
                    <a:pt x="361950" y="723900"/>
                  </a:moveTo>
                  <a:cubicBezTo>
                    <a:pt x="561975" y="723900"/>
                    <a:pt x="723900" y="561975"/>
                    <a:pt x="723900" y="361950"/>
                  </a:cubicBezTo>
                  <a:cubicBezTo>
                    <a:pt x="723900" y="161925"/>
                    <a:pt x="561975" y="0"/>
                    <a:pt x="361950" y="0"/>
                  </a:cubicBezTo>
                  <a:cubicBezTo>
                    <a:pt x="161925" y="0"/>
                    <a:pt x="0" y="161925"/>
                    <a:pt x="0" y="361950"/>
                  </a:cubicBezTo>
                  <a:cubicBezTo>
                    <a:pt x="0" y="561975"/>
                    <a:pt x="161925" y="723900"/>
                    <a:pt x="361950" y="723900"/>
                  </a:cubicBezTo>
                  <a:close/>
                  <a:moveTo>
                    <a:pt x="361950" y="19050"/>
                  </a:moveTo>
                  <a:cubicBezTo>
                    <a:pt x="551498" y="19050"/>
                    <a:pt x="704850" y="172403"/>
                    <a:pt x="704850" y="361950"/>
                  </a:cubicBezTo>
                  <a:cubicBezTo>
                    <a:pt x="704850" y="551498"/>
                    <a:pt x="551498" y="704850"/>
                    <a:pt x="361950" y="704850"/>
                  </a:cubicBezTo>
                  <a:cubicBezTo>
                    <a:pt x="172403" y="704850"/>
                    <a:pt x="19050" y="551498"/>
                    <a:pt x="19050" y="361950"/>
                  </a:cubicBezTo>
                  <a:cubicBezTo>
                    <a:pt x="19050" y="172403"/>
                    <a:pt x="172403" y="19050"/>
                    <a:pt x="361950" y="190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93BAD1-0BDE-8BC5-2488-04BADBBFDD6F}"/>
                </a:ext>
              </a:extLst>
            </p:cNvPr>
            <p:cNvSpPr/>
            <p:nvPr/>
          </p:nvSpPr>
          <p:spPr>
            <a:xfrm>
              <a:off x="1108001" y="4056099"/>
              <a:ext cx="375086" cy="105067"/>
            </a:xfrm>
            <a:custGeom>
              <a:avLst/>
              <a:gdLst>
                <a:gd name="connsiteX0" fmla="*/ 16901 w 375086"/>
                <a:gd name="connsiteY0" fmla="*/ 3378 h 105067"/>
                <a:gd name="connsiteX1" fmla="*/ 3566 w 375086"/>
                <a:gd name="connsiteY1" fmla="*/ 2425 h 105067"/>
                <a:gd name="connsiteX2" fmla="*/ 1661 w 375086"/>
                <a:gd name="connsiteY2" fmla="*/ 15760 h 105067"/>
                <a:gd name="connsiteX3" fmla="*/ 335989 w 375086"/>
                <a:gd name="connsiteY3" fmla="*/ 52908 h 105067"/>
                <a:gd name="connsiteX4" fmla="*/ 373136 w 375086"/>
                <a:gd name="connsiteY4" fmla="*/ 15760 h 105067"/>
                <a:gd name="connsiteX5" fmla="*/ 371232 w 375086"/>
                <a:gd name="connsiteY5" fmla="*/ 2425 h 105067"/>
                <a:gd name="connsiteX6" fmla="*/ 357897 w 375086"/>
                <a:gd name="connsiteY6" fmla="*/ 4330 h 105067"/>
                <a:gd name="connsiteX7" fmla="*/ 51191 w 375086"/>
                <a:gd name="connsiteY7" fmla="*/ 37668 h 105067"/>
                <a:gd name="connsiteX8" fmla="*/ 16901 w 375086"/>
                <a:gd name="connsiteY8" fmla="*/ 3378 h 105067"/>
                <a:gd name="connsiteX9" fmla="*/ 16901 w 375086"/>
                <a:gd name="connsiteY9" fmla="*/ 3378 h 10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067">
                  <a:moveTo>
                    <a:pt x="16901" y="3378"/>
                  </a:moveTo>
                  <a:cubicBezTo>
                    <a:pt x="13091" y="-432"/>
                    <a:pt x="7376" y="-1385"/>
                    <a:pt x="3566" y="2425"/>
                  </a:cubicBezTo>
                  <a:cubicBezTo>
                    <a:pt x="-244" y="5283"/>
                    <a:pt x="-1196" y="10998"/>
                    <a:pt x="1661" y="15760"/>
                  </a:cubicBezTo>
                  <a:cubicBezTo>
                    <a:pt x="83576" y="118630"/>
                    <a:pt x="233119" y="134823"/>
                    <a:pt x="335989" y="52908"/>
                  </a:cubicBezTo>
                  <a:cubicBezTo>
                    <a:pt x="349324" y="41478"/>
                    <a:pt x="361707" y="29095"/>
                    <a:pt x="373136" y="15760"/>
                  </a:cubicBezTo>
                  <a:cubicBezTo>
                    <a:pt x="375994" y="11950"/>
                    <a:pt x="375994" y="5283"/>
                    <a:pt x="371232" y="2425"/>
                  </a:cubicBezTo>
                  <a:cubicBezTo>
                    <a:pt x="367422" y="-432"/>
                    <a:pt x="360754" y="-432"/>
                    <a:pt x="357897" y="4330"/>
                  </a:cubicBezTo>
                  <a:cubicBezTo>
                    <a:pt x="282649" y="97675"/>
                    <a:pt x="145489" y="112915"/>
                    <a:pt x="51191" y="37668"/>
                  </a:cubicBezTo>
                  <a:cubicBezTo>
                    <a:pt x="37856" y="27190"/>
                    <a:pt x="26426" y="15760"/>
                    <a:pt x="16901" y="3378"/>
                  </a:cubicBezTo>
                  <a:lnTo>
                    <a:pt x="16901" y="337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0B63B3C-4B0E-DC1A-56EF-3AF835DD8788}"/>
                </a:ext>
              </a:extLst>
            </p:cNvPr>
            <p:cNvSpPr/>
            <p:nvPr/>
          </p:nvSpPr>
          <p:spPr>
            <a:xfrm>
              <a:off x="1070427" y="3818452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3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4337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8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0445286-0B32-5E31-933A-33B1FB0C69D9}"/>
                </a:ext>
              </a:extLst>
            </p:cNvPr>
            <p:cNvSpPr/>
            <p:nvPr/>
          </p:nvSpPr>
          <p:spPr>
            <a:xfrm>
              <a:off x="1346652" y="3818452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2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3384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7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F9D2726B-681B-CF0A-7B9B-A4BD3E1D64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113" t="8945" r="28801" b="44968"/>
          <a:stretch/>
        </p:blipFill>
        <p:spPr>
          <a:xfrm>
            <a:off x="10245291" y="4415634"/>
            <a:ext cx="1143000" cy="42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55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0.63138 4.81481E-6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7516E-4DAE-0D7C-C736-11975D574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4148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Access Control Bypass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388B61B-AF8E-27B1-CC3C-FA9FC24F9F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489885" y="3541656"/>
            <a:ext cx="1101324" cy="914400"/>
          </a:xfrm>
          <a:prstGeom prst="rect">
            <a:avLst/>
          </a:prstGeom>
        </p:spPr>
      </p:pic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7D4C7B23-B9E1-2DFF-18BB-7CA266B707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12520" y="3541656"/>
            <a:ext cx="1101325" cy="9144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9D3AB1-9555-96D7-9275-350DB577FA20}"/>
              </a:ext>
            </a:extLst>
          </p:cNvPr>
          <p:cNvCxnSpPr>
            <a:cxnSpLocks/>
          </p:cNvCxnSpPr>
          <p:nvPr/>
        </p:nvCxnSpPr>
        <p:spPr>
          <a:xfrm>
            <a:off x="1812192" y="4067033"/>
            <a:ext cx="27705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BE2DA65-2A44-7B04-4B1C-F397B829DE21}"/>
              </a:ext>
            </a:extLst>
          </p:cNvPr>
          <p:cNvSpPr txBox="1"/>
          <p:nvPr/>
        </p:nvSpPr>
        <p:spPr>
          <a:xfrm>
            <a:off x="6759174" y="2854878"/>
            <a:ext cx="2947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http:/admin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472C03A-DCC0-1CAC-BD17-F525F3F1D847}"/>
              </a:ext>
            </a:extLst>
          </p:cNvPr>
          <p:cNvCxnSpPr>
            <a:cxnSpLocks/>
          </p:cNvCxnSpPr>
          <p:nvPr/>
        </p:nvCxnSpPr>
        <p:spPr>
          <a:xfrm>
            <a:off x="6949440" y="4067033"/>
            <a:ext cx="27432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Content Placeholder 19" descr="Devil face outline outline">
            <a:extLst>
              <a:ext uri="{FF2B5EF4-FFF2-40B4-BE49-F238E27FC236}">
                <a16:creationId xmlns:a16="http://schemas.microsoft.com/office/drawing/2014/main" id="{69A4DAC8-02D2-CFCB-2937-FE3644BD933A}"/>
              </a:ext>
            </a:extLst>
          </p:cNvPr>
          <p:cNvGrpSpPr/>
          <p:nvPr/>
        </p:nvGrpSpPr>
        <p:grpSpPr>
          <a:xfrm>
            <a:off x="414016" y="3601732"/>
            <a:ext cx="743213" cy="800218"/>
            <a:chOff x="414016" y="3601732"/>
            <a:chExt cx="743213" cy="800218"/>
          </a:xfrm>
          <a:solidFill>
            <a:srgbClr val="000000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F16541E-5FC9-C325-E405-2C56C1EEB213}"/>
                </a:ext>
              </a:extLst>
            </p:cNvPr>
            <p:cNvSpPr/>
            <p:nvPr/>
          </p:nvSpPr>
          <p:spPr>
            <a:xfrm>
              <a:off x="566169" y="3850051"/>
              <a:ext cx="160722" cy="66525"/>
            </a:xfrm>
            <a:custGeom>
              <a:avLst/>
              <a:gdLst>
                <a:gd name="connsiteX0" fmla="*/ 47808 w 160722"/>
                <a:gd name="connsiteY0" fmla="*/ 18380 h 66525"/>
                <a:gd name="connsiteX1" fmla="*/ 144010 w 160722"/>
                <a:gd name="connsiteY1" fmla="*/ 63148 h 66525"/>
                <a:gd name="connsiteX2" fmla="*/ 157345 w 160722"/>
                <a:gd name="connsiteY2" fmla="*/ 64100 h 66525"/>
                <a:gd name="connsiteX3" fmla="*/ 158297 w 160722"/>
                <a:gd name="connsiteY3" fmla="*/ 50765 h 66525"/>
                <a:gd name="connsiteX4" fmla="*/ 158297 w 160722"/>
                <a:gd name="connsiteY4" fmla="*/ 50765 h 66525"/>
                <a:gd name="connsiteX5" fmla="*/ 6850 w 160722"/>
                <a:gd name="connsiteY5" fmla="*/ 5998 h 66525"/>
                <a:gd name="connsiteX6" fmla="*/ 183 w 160722"/>
                <a:gd name="connsiteY6" fmla="*/ 18380 h 66525"/>
                <a:gd name="connsiteX7" fmla="*/ 11613 w 160722"/>
                <a:gd name="connsiteY7" fmla="*/ 25048 h 66525"/>
                <a:gd name="connsiteX8" fmla="*/ 47808 w 160722"/>
                <a:gd name="connsiteY8" fmla="*/ 18380 h 6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722" h="66525">
                  <a:moveTo>
                    <a:pt x="47808" y="18380"/>
                  </a:moveTo>
                  <a:cubicBezTo>
                    <a:pt x="84955" y="18380"/>
                    <a:pt x="120197" y="34573"/>
                    <a:pt x="144010" y="63148"/>
                  </a:cubicBezTo>
                  <a:cubicBezTo>
                    <a:pt x="147820" y="66958"/>
                    <a:pt x="153535" y="67910"/>
                    <a:pt x="157345" y="64100"/>
                  </a:cubicBezTo>
                  <a:cubicBezTo>
                    <a:pt x="161155" y="60290"/>
                    <a:pt x="162108" y="54575"/>
                    <a:pt x="158297" y="50765"/>
                  </a:cubicBezTo>
                  <a:lnTo>
                    <a:pt x="158297" y="50765"/>
                  </a:lnTo>
                  <a:cubicBezTo>
                    <a:pt x="121150" y="6950"/>
                    <a:pt x="62095" y="-10195"/>
                    <a:pt x="6850" y="5998"/>
                  </a:cubicBezTo>
                  <a:cubicBezTo>
                    <a:pt x="2088" y="7903"/>
                    <a:pt x="-770" y="12665"/>
                    <a:pt x="183" y="18380"/>
                  </a:cubicBezTo>
                  <a:cubicBezTo>
                    <a:pt x="2088" y="23143"/>
                    <a:pt x="6850" y="26000"/>
                    <a:pt x="11613" y="25048"/>
                  </a:cubicBezTo>
                  <a:cubicBezTo>
                    <a:pt x="23995" y="20285"/>
                    <a:pt x="36377" y="18380"/>
                    <a:pt x="47808" y="1838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505227B-00C7-0D21-F13A-25C87E3C0E77}"/>
                </a:ext>
              </a:extLst>
            </p:cNvPr>
            <p:cNvSpPr/>
            <p:nvPr/>
          </p:nvSpPr>
          <p:spPr>
            <a:xfrm>
              <a:off x="575877" y="3932249"/>
              <a:ext cx="114300" cy="114300"/>
            </a:xfrm>
            <a:custGeom>
              <a:avLst/>
              <a:gdLst>
                <a:gd name="connsiteX0" fmla="*/ 114300 w 114300"/>
                <a:gd name="connsiteY0" fmla="*/ 57150 h 114300"/>
                <a:gd name="connsiteX1" fmla="*/ 57150 w 114300"/>
                <a:gd name="connsiteY1" fmla="*/ 0 h 114300"/>
                <a:gd name="connsiteX2" fmla="*/ 0 w 114300"/>
                <a:gd name="connsiteY2" fmla="*/ 57150 h 114300"/>
                <a:gd name="connsiteX3" fmla="*/ 57150 w 114300"/>
                <a:gd name="connsiteY3" fmla="*/ 114300 h 114300"/>
                <a:gd name="connsiteX4" fmla="*/ 114300 w 114300"/>
                <a:gd name="connsiteY4" fmla="*/ 57150 h 114300"/>
                <a:gd name="connsiteX5" fmla="*/ 19050 w 114300"/>
                <a:gd name="connsiteY5" fmla="*/ 57150 h 114300"/>
                <a:gd name="connsiteX6" fmla="*/ 57150 w 114300"/>
                <a:gd name="connsiteY6" fmla="*/ 19050 h 114300"/>
                <a:gd name="connsiteX7" fmla="*/ 95250 w 114300"/>
                <a:gd name="connsiteY7" fmla="*/ 57150 h 114300"/>
                <a:gd name="connsiteX8" fmla="*/ 57150 w 114300"/>
                <a:gd name="connsiteY8" fmla="*/ 95250 h 114300"/>
                <a:gd name="connsiteX9" fmla="*/ 19050 w 114300"/>
                <a:gd name="connsiteY9" fmla="*/ 571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4300" h="114300">
                  <a:moveTo>
                    <a:pt x="114300" y="57150"/>
                  </a:moveTo>
                  <a:cubicBezTo>
                    <a:pt x="114300" y="25718"/>
                    <a:pt x="88582" y="0"/>
                    <a:pt x="57150" y="0"/>
                  </a:cubicBez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2" y="114300"/>
                    <a:pt x="114300" y="88582"/>
                    <a:pt x="114300" y="57150"/>
                  </a:cubicBezTo>
                  <a:close/>
                  <a:moveTo>
                    <a:pt x="19050" y="57150"/>
                  </a:move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36195" y="95250"/>
                    <a:pt x="19050" y="78105"/>
                    <a:pt x="19050" y="571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4AE7433-1192-3700-00C4-2D6F7B36D0A5}"/>
                </a:ext>
              </a:extLst>
            </p:cNvPr>
            <p:cNvSpPr/>
            <p:nvPr/>
          </p:nvSpPr>
          <p:spPr>
            <a:xfrm>
              <a:off x="843961" y="3849230"/>
              <a:ext cx="160184" cy="66006"/>
            </a:xfrm>
            <a:custGeom>
              <a:avLst/>
              <a:gdLst>
                <a:gd name="connsiteX0" fmla="*/ 153873 w 160184"/>
                <a:gd name="connsiteY0" fmla="*/ 5867 h 66006"/>
                <a:gd name="connsiteX1" fmla="*/ 2425 w 160184"/>
                <a:gd name="connsiteY1" fmla="*/ 50634 h 66006"/>
                <a:gd name="connsiteX2" fmla="*/ 3378 w 160184"/>
                <a:gd name="connsiteY2" fmla="*/ 63969 h 66006"/>
                <a:gd name="connsiteX3" fmla="*/ 16713 w 160184"/>
                <a:gd name="connsiteY3" fmla="*/ 63017 h 66006"/>
                <a:gd name="connsiteX4" fmla="*/ 148158 w 160184"/>
                <a:gd name="connsiteY4" fmla="*/ 23964 h 66006"/>
                <a:gd name="connsiteX5" fmla="*/ 159588 w 160184"/>
                <a:gd name="connsiteY5" fmla="*/ 17297 h 66006"/>
                <a:gd name="connsiteX6" fmla="*/ 153873 w 160184"/>
                <a:gd name="connsiteY6" fmla="*/ 5867 h 66006"/>
                <a:gd name="connsiteX7" fmla="*/ 153873 w 160184"/>
                <a:gd name="connsiteY7" fmla="*/ 5867 h 66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84" h="66006">
                  <a:moveTo>
                    <a:pt x="153873" y="5867"/>
                  </a:moveTo>
                  <a:cubicBezTo>
                    <a:pt x="98628" y="-10326"/>
                    <a:pt x="39573" y="7772"/>
                    <a:pt x="2425" y="50634"/>
                  </a:cubicBezTo>
                  <a:cubicBezTo>
                    <a:pt x="-1385" y="54444"/>
                    <a:pt x="-432" y="61112"/>
                    <a:pt x="3378" y="63969"/>
                  </a:cubicBezTo>
                  <a:cubicBezTo>
                    <a:pt x="7188" y="66827"/>
                    <a:pt x="13855" y="66827"/>
                    <a:pt x="16713" y="63017"/>
                  </a:cubicBezTo>
                  <a:cubicBezTo>
                    <a:pt x="49098" y="24917"/>
                    <a:pt x="100533" y="9677"/>
                    <a:pt x="148158" y="23964"/>
                  </a:cubicBezTo>
                  <a:cubicBezTo>
                    <a:pt x="152920" y="24917"/>
                    <a:pt x="158635" y="22059"/>
                    <a:pt x="159588" y="17297"/>
                  </a:cubicBezTo>
                  <a:cubicBezTo>
                    <a:pt x="161493" y="12534"/>
                    <a:pt x="158635" y="7772"/>
                    <a:pt x="153873" y="5867"/>
                  </a:cubicBezTo>
                  <a:lnTo>
                    <a:pt x="153873" y="5867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FDB1BD3-5841-D611-D960-90E61BA93987}"/>
                </a:ext>
              </a:extLst>
            </p:cNvPr>
            <p:cNvSpPr/>
            <p:nvPr/>
          </p:nvSpPr>
          <p:spPr>
            <a:xfrm>
              <a:off x="880677" y="3932249"/>
              <a:ext cx="114300" cy="114300"/>
            </a:xfrm>
            <a:custGeom>
              <a:avLst/>
              <a:gdLst>
                <a:gd name="connsiteX0" fmla="*/ 57150 w 114300"/>
                <a:gd name="connsiteY0" fmla="*/ 0 h 114300"/>
                <a:gd name="connsiteX1" fmla="*/ 0 w 114300"/>
                <a:gd name="connsiteY1" fmla="*/ 57150 h 114300"/>
                <a:gd name="connsiteX2" fmla="*/ 57150 w 114300"/>
                <a:gd name="connsiteY2" fmla="*/ 114300 h 114300"/>
                <a:gd name="connsiteX3" fmla="*/ 114300 w 114300"/>
                <a:gd name="connsiteY3" fmla="*/ 57150 h 114300"/>
                <a:gd name="connsiteX4" fmla="*/ 57150 w 114300"/>
                <a:gd name="connsiteY4" fmla="*/ 0 h 114300"/>
                <a:gd name="connsiteX5" fmla="*/ 57150 w 114300"/>
                <a:gd name="connsiteY5" fmla="*/ 95250 h 114300"/>
                <a:gd name="connsiteX6" fmla="*/ 19050 w 114300"/>
                <a:gd name="connsiteY6" fmla="*/ 57150 h 114300"/>
                <a:gd name="connsiteX7" fmla="*/ 57150 w 114300"/>
                <a:gd name="connsiteY7" fmla="*/ 19050 h 114300"/>
                <a:gd name="connsiteX8" fmla="*/ 95250 w 114300"/>
                <a:gd name="connsiteY8" fmla="*/ 57150 h 114300"/>
                <a:gd name="connsiteX9" fmla="*/ 57150 w 114300"/>
                <a:gd name="connsiteY9" fmla="*/ 95250 h 114300"/>
                <a:gd name="connsiteX10" fmla="*/ 57150 w 114300"/>
                <a:gd name="connsiteY10" fmla="*/ 95250 h 114300"/>
                <a:gd name="connsiteX11" fmla="*/ 57150 w 114300"/>
                <a:gd name="connsiteY11" fmla="*/ 95250 h 114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14300" h="114300">
                  <a:moveTo>
                    <a:pt x="57150" y="0"/>
                  </a:moveTo>
                  <a:cubicBezTo>
                    <a:pt x="25718" y="0"/>
                    <a:pt x="0" y="25718"/>
                    <a:pt x="0" y="57150"/>
                  </a:cubicBezTo>
                  <a:cubicBezTo>
                    <a:pt x="0" y="88582"/>
                    <a:pt x="25718" y="114300"/>
                    <a:pt x="57150" y="114300"/>
                  </a:cubicBezTo>
                  <a:cubicBezTo>
                    <a:pt x="88583" y="114300"/>
                    <a:pt x="114300" y="88582"/>
                    <a:pt x="114300" y="57150"/>
                  </a:cubicBezTo>
                  <a:cubicBezTo>
                    <a:pt x="114300" y="25718"/>
                    <a:pt x="88583" y="0"/>
                    <a:pt x="57150" y="0"/>
                  </a:cubicBezTo>
                  <a:close/>
                  <a:moveTo>
                    <a:pt x="57150" y="95250"/>
                  </a:moveTo>
                  <a:cubicBezTo>
                    <a:pt x="36195" y="95250"/>
                    <a:pt x="19050" y="78105"/>
                    <a:pt x="19050" y="57150"/>
                  </a:cubicBezTo>
                  <a:cubicBezTo>
                    <a:pt x="19050" y="36195"/>
                    <a:pt x="36195" y="19050"/>
                    <a:pt x="57150" y="19050"/>
                  </a:cubicBezTo>
                  <a:cubicBezTo>
                    <a:pt x="78105" y="19050"/>
                    <a:pt x="95250" y="36195"/>
                    <a:pt x="95250" y="57150"/>
                  </a:cubicBezTo>
                  <a:cubicBezTo>
                    <a:pt x="95250" y="78105"/>
                    <a:pt x="78105" y="95250"/>
                    <a:pt x="57150" y="95250"/>
                  </a:cubicBezTo>
                  <a:cubicBezTo>
                    <a:pt x="57150" y="95250"/>
                    <a:pt x="57150" y="95250"/>
                    <a:pt x="57150" y="95250"/>
                  </a:cubicBezTo>
                  <a:lnTo>
                    <a:pt x="57150" y="9525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10479A-0BDF-2DE5-C78D-2348E6BBF11D}"/>
                </a:ext>
              </a:extLst>
            </p:cNvPr>
            <p:cNvSpPr/>
            <p:nvPr/>
          </p:nvSpPr>
          <p:spPr>
            <a:xfrm>
              <a:off x="414016" y="3601732"/>
              <a:ext cx="743213" cy="800218"/>
            </a:xfrm>
            <a:custGeom>
              <a:avLst/>
              <a:gdLst>
                <a:gd name="connsiteX0" fmla="*/ 737171 w 743213"/>
                <a:gd name="connsiteY0" fmla="*/ 92393 h 800218"/>
                <a:gd name="connsiteX1" fmla="*/ 699071 w 743213"/>
                <a:gd name="connsiteY1" fmla="*/ 8573 h 800218"/>
                <a:gd name="connsiteX2" fmla="*/ 683831 w 743213"/>
                <a:gd name="connsiteY2" fmla="*/ 0 h 800218"/>
                <a:gd name="connsiteX3" fmla="*/ 683831 w 743213"/>
                <a:gd name="connsiteY3" fmla="*/ 0 h 800218"/>
                <a:gd name="connsiteX4" fmla="*/ 678116 w 743213"/>
                <a:gd name="connsiteY4" fmla="*/ 952 h 800218"/>
                <a:gd name="connsiteX5" fmla="*/ 664781 w 743213"/>
                <a:gd name="connsiteY5" fmla="*/ 18098 h 800218"/>
                <a:gd name="connsiteX6" fmla="*/ 562863 w 743213"/>
                <a:gd name="connsiteY6" fmla="*/ 131445 h 800218"/>
                <a:gd name="connsiteX7" fmla="*/ 180911 w 743213"/>
                <a:gd name="connsiteY7" fmla="*/ 131445 h 800218"/>
                <a:gd name="connsiteX8" fmla="*/ 78993 w 743213"/>
                <a:gd name="connsiteY8" fmla="*/ 18098 h 800218"/>
                <a:gd name="connsiteX9" fmla="*/ 65658 w 743213"/>
                <a:gd name="connsiteY9" fmla="*/ 952 h 800218"/>
                <a:gd name="connsiteX10" fmla="*/ 59943 w 743213"/>
                <a:gd name="connsiteY10" fmla="*/ 0 h 800218"/>
                <a:gd name="connsiteX11" fmla="*/ 59943 w 743213"/>
                <a:gd name="connsiteY11" fmla="*/ 0 h 800218"/>
                <a:gd name="connsiteX12" fmla="*/ 44703 w 743213"/>
                <a:gd name="connsiteY12" fmla="*/ 7620 h 800218"/>
                <a:gd name="connsiteX13" fmla="*/ 6603 w 743213"/>
                <a:gd name="connsiteY13" fmla="*/ 91440 h 800218"/>
                <a:gd name="connsiteX14" fmla="*/ 47561 w 743213"/>
                <a:gd name="connsiteY14" fmla="*/ 276225 h 800218"/>
                <a:gd name="connsiteX15" fmla="*/ 209486 w 743213"/>
                <a:gd name="connsiteY15" fmla="*/ 762000 h 800218"/>
                <a:gd name="connsiteX16" fmla="*/ 695261 w 743213"/>
                <a:gd name="connsiteY16" fmla="*/ 600075 h 800218"/>
                <a:gd name="connsiteX17" fmla="*/ 695261 w 743213"/>
                <a:gd name="connsiteY17" fmla="*/ 277178 h 800218"/>
                <a:gd name="connsiteX18" fmla="*/ 737171 w 743213"/>
                <a:gd name="connsiteY18" fmla="*/ 92393 h 800218"/>
                <a:gd name="connsiteX19" fmla="*/ 675258 w 743213"/>
                <a:gd name="connsiteY19" fmla="*/ 597218 h 800218"/>
                <a:gd name="connsiteX20" fmla="*/ 213296 w 743213"/>
                <a:gd name="connsiteY20" fmla="*/ 744855 h 800218"/>
                <a:gd name="connsiteX21" fmla="*/ 65658 w 743213"/>
                <a:gd name="connsiteY21" fmla="*/ 283845 h 800218"/>
                <a:gd name="connsiteX22" fmla="*/ 70421 w 743213"/>
                <a:gd name="connsiteY22" fmla="*/ 273368 h 800218"/>
                <a:gd name="connsiteX23" fmla="*/ 61848 w 743213"/>
                <a:gd name="connsiteY23" fmla="*/ 263843 h 800218"/>
                <a:gd name="connsiteX24" fmla="*/ 24701 w 743213"/>
                <a:gd name="connsiteY24" fmla="*/ 96203 h 800218"/>
                <a:gd name="connsiteX25" fmla="*/ 58991 w 743213"/>
                <a:gd name="connsiteY25" fmla="*/ 20003 h 800218"/>
                <a:gd name="connsiteX26" fmla="*/ 58991 w 743213"/>
                <a:gd name="connsiteY26" fmla="*/ 20003 h 800218"/>
                <a:gd name="connsiteX27" fmla="*/ 58991 w 743213"/>
                <a:gd name="connsiteY27" fmla="*/ 20003 h 800218"/>
                <a:gd name="connsiteX28" fmla="*/ 176148 w 743213"/>
                <a:gd name="connsiteY28" fmla="*/ 150495 h 800218"/>
                <a:gd name="connsiteX29" fmla="*/ 183768 w 743213"/>
                <a:gd name="connsiteY29" fmla="*/ 151448 h 800218"/>
                <a:gd name="connsiteX30" fmla="*/ 190436 w 743213"/>
                <a:gd name="connsiteY30" fmla="*/ 147638 h 800218"/>
                <a:gd name="connsiteX31" fmla="*/ 552386 w 743213"/>
                <a:gd name="connsiteY31" fmla="*/ 147638 h 800218"/>
                <a:gd name="connsiteX32" fmla="*/ 559053 w 743213"/>
                <a:gd name="connsiteY32" fmla="*/ 151448 h 800218"/>
                <a:gd name="connsiteX33" fmla="*/ 566673 w 743213"/>
                <a:gd name="connsiteY33" fmla="*/ 150495 h 800218"/>
                <a:gd name="connsiteX34" fmla="*/ 683831 w 743213"/>
                <a:gd name="connsiteY34" fmla="*/ 20955 h 800218"/>
                <a:gd name="connsiteX35" fmla="*/ 683831 w 743213"/>
                <a:gd name="connsiteY35" fmla="*/ 20955 h 800218"/>
                <a:gd name="connsiteX36" fmla="*/ 683831 w 743213"/>
                <a:gd name="connsiteY36" fmla="*/ 20955 h 800218"/>
                <a:gd name="connsiteX37" fmla="*/ 684783 w 743213"/>
                <a:gd name="connsiteY37" fmla="*/ 21908 h 800218"/>
                <a:gd name="connsiteX38" fmla="*/ 719073 w 743213"/>
                <a:gd name="connsiteY38" fmla="*/ 98108 h 800218"/>
                <a:gd name="connsiteX39" fmla="*/ 681926 w 743213"/>
                <a:gd name="connsiteY39" fmla="*/ 264795 h 800218"/>
                <a:gd name="connsiteX40" fmla="*/ 673353 w 743213"/>
                <a:gd name="connsiteY40" fmla="*/ 274320 h 800218"/>
                <a:gd name="connsiteX41" fmla="*/ 678116 w 743213"/>
                <a:gd name="connsiteY41" fmla="*/ 283845 h 800218"/>
                <a:gd name="connsiteX42" fmla="*/ 675258 w 743213"/>
                <a:gd name="connsiteY42" fmla="*/ 597218 h 8002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743213" h="800218">
                  <a:moveTo>
                    <a:pt x="737171" y="92393"/>
                  </a:moveTo>
                  <a:cubicBezTo>
                    <a:pt x="730503" y="61913"/>
                    <a:pt x="717168" y="33338"/>
                    <a:pt x="699071" y="8573"/>
                  </a:cubicBezTo>
                  <a:cubicBezTo>
                    <a:pt x="695261" y="2857"/>
                    <a:pt x="689546" y="0"/>
                    <a:pt x="683831" y="0"/>
                  </a:cubicBezTo>
                  <a:lnTo>
                    <a:pt x="683831" y="0"/>
                  </a:lnTo>
                  <a:cubicBezTo>
                    <a:pt x="681926" y="0"/>
                    <a:pt x="680021" y="0"/>
                    <a:pt x="678116" y="952"/>
                  </a:cubicBezTo>
                  <a:cubicBezTo>
                    <a:pt x="670496" y="2857"/>
                    <a:pt x="664781" y="9525"/>
                    <a:pt x="664781" y="18098"/>
                  </a:cubicBezTo>
                  <a:cubicBezTo>
                    <a:pt x="660971" y="74295"/>
                    <a:pt x="619061" y="120968"/>
                    <a:pt x="562863" y="131445"/>
                  </a:cubicBezTo>
                  <a:cubicBezTo>
                    <a:pt x="445706" y="59055"/>
                    <a:pt x="297116" y="59055"/>
                    <a:pt x="180911" y="131445"/>
                  </a:cubicBezTo>
                  <a:cubicBezTo>
                    <a:pt x="124713" y="121920"/>
                    <a:pt x="82803" y="75248"/>
                    <a:pt x="78993" y="18098"/>
                  </a:cubicBezTo>
                  <a:cubicBezTo>
                    <a:pt x="78041" y="10477"/>
                    <a:pt x="73278" y="3810"/>
                    <a:pt x="65658" y="952"/>
                  </a:cubicBezTo>
                  <a:cubicBezTo>
                    <a:pt x="62801" y="0"/>
                    <a:pt x="60896" y="0"/>
                    <a:pt x="59943" y="0"/>
                  </a:cubicBezTo>
                  <a:lnTo>
                    <a:pt x="59943" y="0"/>
                  </a:lnTo>
                  <a:cubicBezTo>
                    <a:pt x="54228" y="0"/>
                    <a:pt x="48513" y="2857"/>
                    <a:pt x="44703" y="7620"/>
                  </a:cubicBezTo>
                  <a:cubicBezTo>
                    <a:pt x="26606" y="32385"/>
                    <a:pt x="13271" y="60960"/>
                    <a:pt x="6603" y="91440"/>
                  </a:cubicBezTo>
                  <a:cubicBezTo>
                    <a:pt x="-10542" y="161925"/>
                    <a:pt x="6603" y="231458"/>
                    <a:pt x="47561" y="276225"/>
                  </a:cubicBezTo>
                  <a:cubicBezTo>
                    <a:pt x="-41974" y="455295"/>
                    <a:pt x="31368" y="672465"/>
                    <a:pt x="209486" y="762000"/>
                  </a:cubicBezTo>
                  <a:cubicBezTo>
                    <a:pt x="387603" y="851535"/>
                    <a:pt x="605726" y="778193"/>
                    <a:pt x="695261" y="600075"/>
                  </a:cubicBezTo>
                  <a:cubicBezTo>
                    <a:pt x="745743" y="498158"/>
                    <a:pt x="745743" y="378143"/>
                    <a:pt x="695261" y="277178"/>
                  </a:cubicBezTo>
                  <a:cubicBezTo>
                    <a:pt x="736218" y="231458"/>
                    <a:pt x="753363" y="161925"/>
                    <a:pt x="737171" y="92393"/>
                  </a:cubicBezTo>
                  <a:close/>
                  <a:moveTo>
                    <a:pt x="675258" y="597218"/>
                  </a:moveTo>
                  <a:cubicBezTo>
                    <a:pt x="588581" y="765810"/>
                    <a:pt x="381888" y="831533"/>
                    <a:pt x="213296" y="744855"/>
                  </a:cubicBezTo>
                  <a:cubicBezTo>
                    <a:pt x="44703" y="658178"/>
                    <a:pt x="-21019" y="451485"/>
                    <a:pt x="65658" y="283845"/>
                  </a:cubicBezTo>
                  <a:lnTo>
                    <a:pt x="70421" y="273368"/>
                  </a:lnTo>
                  <a:lnTo>
                    <a:pt x="61848" y="263843"/>
                  </a:lnTo>
                  <a:cubicBezTo>
                    <a:pt x="24701" y="222885"/>
                    <a:pt x="10413" y="159068"/>
                    <a:pt x="24701" y="96203"/>
                  </a:cubicBezTo>
                  <a:cubicBezTo>
                    <a:pt x="31368" y="68580"/>
                    <a:pt x="42798" y="4286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58991" y="20003"/>
                    <a:pt x="58991" y="20003"/>
                    <a:pt x="58991" y="20003"/>
                  </a:cubicBezTo>
                  <a:cubicBezTo>
                    <a:pt x="63753" y="84773"/>
                    <a:pt x="112331" y="139065"/>
                    <a:pt x="176148" y="150495"/>
                  </a:cubicBezTo>
                  <a:lnTo>
                    <a:pt x="183768" y="151448"/>
                  </a:lnTo>
                  <a:lnTo>
                    <a:pt x="190436" y="147638"/>
                  </a:lnTo>
                  <a:cubicBezTo>
                    <a:pt x="300926" y="79058"/>
                    <a:pt x="441896" y="79058"/>
                    <a:pt x="552386" y="147638"/>
                  </a:cubicBezTo>
                  <a:lnTo>
                    <a:pt x="559053" y="151448"/>
                  </a:lnTo>
                  <a:lnTo>
                    <a:pt x="566673" y="150495"/>
                  </a:lnTo>
                  <a:cubicBezTo>
                    <a:pt x="630491" y="139065"/>
                    <a:pt x="679068" y="85725"/>
                    <a:pt x="683831" y="20955"/>
                  </a:cubicBezTo>
                  <a:lnTo>
                    <a:pt x="683831" y="20955"/>
                  </a:lnTo>
                  <a:cubicBezTo>
                    <a:pt x="683831" y="20955"/>
                    <a:pt x="683831" y="20955"/>
                    <a:pt x="683831" y="20955"/>
                  </a:cubicBezTo>
                  <a:cubicBezTo>
                    <a:pt x="683831" y="20955"/>
                    <a:pt x="684783" y="21908"/>
                    <a:pt x="684783" y="21908"/>
                  </a:cubicBezTo>
                  <a:cubicBezTo>
                    <a:pt x="700976" y="44768"/>
                    <a:pt x="712406" y="70485"/>
                    <a:pt x="719073" y="98108"/>
                  </a:cubicBezTo>
                  <a:cubicBezTo>
                    <a:pt x="733361" y="160973"/>
                    <a:pt x="719073" y="224790"/>
                    <a:pt x="681926" y="264795"/>
                  </a:cubicBezTo>
                  <a:lnTo>
                    <a:pt x="673353" y="274320"/>
                  </a:lnTo>
                  <a:lnTo>
                    <a:pt x="678116" y="283845"/>
                  </a:lnTo>
                  <a:cubicBezTo>
                    <a:pt x="726693" y="381953"/>
                    <a:pt x="726693" y="499110"/>
                    <a:pt x="675258" y="597218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75CD7C-D16B-AA69-3993-F97C3F8D549A}"/>
                </a:ext>
              </a:extLst>
            </p:cNvPr>
            <p:cNvSpPr/>
            <p:nvPr/>
          </p:nvSpPr>
          <p:spPr>
            <a:xfrm>
              <a:off x="598028" y="4173341"/>
              <a:ext cx="375086" cy="105390"/>
            </a:xfrm>
            <a:custGeom>
              <a:avLst/>
              <a:gdLst>
                <a:gd name="connsiteX0" fmla="*/ 357897 w 375086"/>
                <a:gd name="connsiteY0" fmla="*/ 3701 h 105390"/>
                <a:gd name="connsiteX1" fmla="*/ 51191 w 375086"/>
                <a:gd name="connsiteY1" fmla="*/ 37991 h 105390"/>
                <a:gd name="connsiteX2" fmla="*/ 16901 w 375086"/>
                <a:gd name="connsiteY2" fmla="*/ 3701 h 105390"/>
                <a:gd name="connsiteX3" fmla="*/ 3566 w 375086"/>
                <a:gd name="connsiteY3" fmla="*/ 2748 h 105390"/>
                <a:gd name="connsiteX4" fmla="*/ 1661 w 375086"/>
                <a:gd name="connsiteY4" fmla="*/ 16083 h 105390"/>
                <a:gd name="connsiteX5" fmla="*/ 335989 w 375086"/>
                <a:gd name="connsiteY5" fmla="*/ 53231 h 105390"/>
                <a:gd name="connsiteX6" fmla="*/ 373136 w 375086"/>
                <a:gd name="connsiteY6" fmla="*/ 16083 h 105390"/>
                <a:gd name="connsiteX7" fmla="*/ 371232 w 375086"/>
                <a:gd name="connsiteY7" fmla="*/ 2748 h 105390"/>
                <a:gd name="connsiteX8" fmla="*/ 357897 w 375086"/>
                <a:gd name="connsiteY8" fmla="*/ 3701 h 105390"/>
                <a:gd name="connsiteX9" fmla="*/ 357897 w 375086"/>
                <a:gd name="connsiteY9" fmla="*/ 3701 h 105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390">
                  <a:moveTo>
                    <a:pt x="357897" y="3701"/>
                  </a:moveTo>
                  <a:cubicBezTo>
                    <a:pt x="282649" y="97998"/>
                    <a:pt x="145489" y="113238"/>
                    <a:pt x="51191" y="37991"/>
                  </a:cubicBezTo>
                  <a:cubicBezTo>
                    <a:pt x="38809" y="27513"/>
                    <a:pt x="27379" y="16083"/>
                    <a:pt x="16901" y="3701"/>
                  </a:cubicBezTo>
                  <a:cubicBezTo>
                    <a:pt x="13091" y="-109"/>
                    <a:pt x="7376" y="-1062"/>
                    <a:pt x="3566" y="2748"/>
                  </a:cubicBezTo>
                  <a:cubicBezTo>
                    <a:pt x="-244" y="5606"/>
                    <a:pt x="-1196" y="11321"/>
                    <a:pt x="1661" y="16083"/>
                  </a:cubicBezTo>
                  <a:cubicBezTo>
                    <a:pt x="83576" y="118953"/>
                    <a:pt x="233119" y="135146"/>
                    <a:pt x="335989" y="53231"/>
                  </a:cubicBezTo>
                  <a:cubicBezTo>
                    <a:pt x="349324" y="41801"/>
                    <a:pt x="361707" y="29418"/>
                    <a:pt x="373136" y="16083"/>
                  </a:cubicBezTo>
                  <a:cubicBezTo>
                    <a:pt x="375994" y="12273"/>
                    <a:pt x="375994" y="5606"/>
                    <a:pt x="371232" y="2748"/>
                  </a:cubicBezTo>
                  <a:cubicBezTo>
                    <a:pt x="367422" y="-1062"/>
                    <a:pt x="361707" y="-1062"/>
                    <a:pt x="357897" y="3701"/>
                  </a:cubicBezTo>
                  <a:lnTo>
                    <a:pt x="357897" y="370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0F8B319-569B-49D2-E69C-FC1F4B08D36F}"/>
              </a:ext>
            </a:extLst>
          </p:cNvPr>
          <p:cNvSpPr txBox="1"/>
          <p:nvPr/>
        </p:nvSpPr>
        <p:spPr>
          <a:xfrm>
            <a:off x="1752599" y="2854878"/>
            <a:ext cx="2947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GET http:/admin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victim.com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C3310E-462C-1426-152B-B922AC4DF04B}"/>
              </a:ext>
            </a:extLst>
          </p:cNvPr>
          <p:cNvSpPr txBox="1"/>
          <p:nvPr/>
        </p:nvSpPr>
        <p:spPr>
          <a:xfrm>
            <a:off x="9896097" y="4536623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/admin page</a:t>
            </a:r>
          </a:p>
        </p:txBody>
      </p:sp>
    </p:spTree>
    <p:extLst>
      <p:ext uri="{BB962C8B-B14F-4D97-AF65-F5344CB8AC3E}">
        <p14:creationId xmlns:p14="http://schemas.microsoft.com/office/powerpoint/2010/main" val="400295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11862 3.7037E-6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10326 3.7037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5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-0.38737 -1.11111E-6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737 -7.40741E-7 L -0.78086 -1.11111E-6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0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4" grpId="0"/>
      <p:bldP spid="4" grpId="1"/>
      <p:bldP spid="4" grpId="2"/>
      <p:bldP spid="8" grpId="0"/>
      <p:bldP spid="8" grpId="1"/>
      <p:bldP spid="8" grpId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8F9B4B-7D71-5A61-340B-8AD56E942FC0}"/>
              </a:ext>
            </a:extLst>
          </p:cNvPr>
          <p:cNvSpPr txBox="1"/>
          <p:nvPr/>
        </p:nvSpPr>
        <p:spPr>
          <a:xfrm>
            <a:off x="1306996" y="2644170"/>
            <a:ext cx="9578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Seaford" panose="00000500000000000000" pitchFamily="2" charset="0"/>
              </a:rPr>
              <a:t>URI parsing discrepancies</a:t>
            </a:r>
            <a:r>
              <a:rPr lang="en-US" sz="3200" b="1" dirty="0">
                <a:latin typeface="Seaford" panose="00000500000000000000" pitchFamily="2" charset="0"/>
              </a:rPr>
              <a:t> between servers can also have serious security implications.</a:t>
            </a:r>
          </a:p>
        </p:txBody>
      </p:sp>
    </p:spTree>
    <p:extLst>
      <p:ext uri="{BB962C8B-B14F-4D97-AF65-F5344CB8AC3E}">
        <p14:creationId xmlns:p14="http://schemas.microsoft.com/office/powerpoint/2010/main" val="3721882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E8DAC-DAE5-100D-E3D8-442A37119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07389-581B-8AB7-140A-B78F9528C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337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3F99C9D-7FBC-26AD-8073-61E09F202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95E6B329-D91D-1D4F-887C-4A91F0050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" y="365125"/>
            <a:ext cx="1219199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Seaford Display" panose="00000500000000000000" pitchFamily="2" charset="0"/>
              </a:rPr>
              <a:t>Security Challenges of Distributed Content Delivery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0F12283-9E87-74A2-FB94-151D043C660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Fundamentally New Class  of Attacks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BB5E088-5978-7CDF-E191-FA506ED28D2E}"/>
              </a:ext>
            </a:extLst>
          </p:cNvPr>
          <p:cNvSpPr txBox="1">
            <a:spLocks/>
          </p:cNvSpPr>
          <p:nvPr/>
        </p:nvSpPr>
        <p:spPr>
          <a:xfrm>
            <a:off x="838199" y="2353469"/>
            <a:ext cx="10515597" cy="141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ACM CCS 2021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USENIX Security 2022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(Under Submission Work)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</a:br>
            <a:endParaRPr lang="en-US" dirty="0">
              <a:solidFill>
                <a:schemeClr val="bg1">
                  <a:lumMod val="50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FE23FA7-0439-1968-1D46-CE1C2C541488}"/>
              </a:ext>
            </a:extLst>
          </p:cNvPr>
          <p:cNvSpPr txBox="1">
            <a:spLocks/>
          </p:cNvSpPr>
          <p:nvPr/>
        </p:nvSpPr>
        <p:spPr>
          <a:xfrm>
            <a:off x="838201" y="3698407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Enhanced Fingerprinting Capability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7E7610A-42DA-4A9A-0699-55F859F9D034}"/>
              </a:ext>
            </a:extLst>
          </p:cNvPr>
          <p:cNvSpPr txBox="1">
            <a:spLocks/>
          </p:cNvSpPr>
          <p:nvPr/>
        </p:nvSpPr>
        <p:spPr>
          <a:xfrm>
            <a:off x="838201" y="4226252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NDSS 2024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7E6C9037-766D-6A7C-7DB9-D3A71D0AB2B4}"/>
              </a:ext>
            </a:extLst>
          </p:cNvPr>
          <p:cNvSpPr txBox="1">
            <a:spLocks/>
          </p:cNvSpPr>
          <p:nvPr/>
        </p:nvSpPr>
        <p:spPr>
          <a:xfrm>
            <a:off x="838201" y="4779545"/>
            <a:ext cx="10515597" cy="101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New Approach to Bypassing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Web Application Firewalls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50F94422-8E6F-CBC1-E955-405825D69C80}"/>
              </a:ext>
            </a:extLst>
          </p:cNvPr>
          <p:cNvSpPr txBox="1">
            <a:spLocks/>
          </p:cNvSpPr>
          <p:nvPr/>
        </p:nvSpPr>
        <p:spPr>
          <a:xfrm>
            <a:off x="838199" y="5793907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(Ongoing Work)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0EFC9E7-5482-1EDC-1C7A-9BDC5184813F}"/>
              </a:ext>
            </a:extLst>
          </p:cNvPr>
          <p:cNvSpPr/>
          <p:nvPr/>
        </p:nvSpPr>
        <p:spPr>
          <a:xfrm>
            <a:off x="838195" y="1834203"/>
            <a:ext cx="5486400" cy="200035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24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41406 0.19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3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BB12-3660-C997-5CEF-0ED2A77AB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2" y="365125"/>
            <a:ext cx="10515598" cy="135604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eaford Display"/>
              </a:rPr>
              <a:t>Security Challenges of Web Parsing Differentials</a:t>
            </a:r>
            <a:endParaRPr lang="en-US" sz="4000" dirty="0">
              <a:latin typeface="Seaford Display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EB520-DEBB-8952-8FF0-B25BA5328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7" cy="52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Seaford Display" panose="00000500000000000000" pitchFamily="2" charset="0"/>
              </a:rPr>
              <a:t>Fundamentally New Class  of Attacks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E8B4A44-9E15-A7E0-2466-6DC3CD26B84A}"/>
              </a:ext>
            </a:extLst>
          </p:cNvPr>
          <p:cNvSpPr txBox="1">
            <a:spLocks/>
          </p:cNvSpPr>
          <p:nvPr/>
        </p:nvSpPr>
        <p:spPr>
          <a:xfrm>
            <a:off x="838199" y="2353469"/>
            <a:ext cx="10515597" cy="1412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/>
              </a:rPr>
              <a:t>ACM CCS 2021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(Under Submission Work)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</a:br>
            <a:endParaRPr lang="en-US" dirty="0">
              <a:solidFill>
                <a:schemeClr val="bg1">
                  <a:lumMod val="50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EDEE94F-7AB8-C636-7760-E6AC03E35211}"/>
              </a:ext>
            </a:extLst>
          </p:cNvPr>
          <p:cNvSpPr txBox="1">
            <a:spLocks/>
          </p:cNvSpPr>
          <p:nvPr/>
        </p:nvSpPr>
        <p:spPr>
          <a:xfrm>
            <a:off x="838201" y="3698407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Enhanced Fingerprinting Capability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9E0153-E5A8-F63F-62B0-4A509CD892D6}"/>
              </a:ext>
            </a:extLst>
          </p:cNvPr>
          <p:cNvSpPr txBox="1">
            <a:spLocks/>
          </p:cNvSpPr>
          <p:nvPr/>
        </p:nvSpPr>
        <p:spPr>
          <a:xfrm>
            <a:off x="838201" y="4226252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NDSS 2024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98F34FC-C378-8697-900D-B47FD072D530}"/>
              </a:ext>
            </a:extLst>
          </p:cNvPr>
          <p:cNvSpPr txBox="1">
            <a:spLocks/>
          </p:cNvSpPr>
          <p:nvPr/>
        </p:nvSpPr>
        <p:spPr>
          <a:xfrm>
            <a:off x="838201" y="4779545"/>
            <a:ext cx="10515597" cy="101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New Approach to Bypassing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Web Application Firewalls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250F182-618A-0A1D-19B1-55150FE34451}"/>
              </a:ext>
            </a:extLst>
          </p:cNvPr>
          <p:cNvSpPr txBox="1">
            <a:spLocks/>
          </p:cNvSpPr>
          <p:nvPr/>
        </p:nvSpPr>
        <p:spPr>
          <a:xfrm>
            <a:off x="838199" y="5793907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(Ongoing Work)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075EBE-61F7-874C-B75F-7DE6575B9B21}"/>
              </a:ext>
            </a:extLst>
          </p:cNvPr>
          <p:cNvSpPr/>
          <p:nvPr/>
        </p:nvSpPr>
        <p:spPr>
          <a:xfrm>
            <a:off x="838195" y="1834203"/>
            <a:ext cx="5486400" cy="200035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77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41406 0.19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3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41280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18DED4A3-3155-E22B-ACFE-A5E677B93E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7498080" y="3468101"/>
            <a:ext cx="1101324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7C8DE9-48DE-A266-182A-7E4C0D91F2BD}"/>
              </a:ext>
            </a:extLst>
          </p:cNvPr>
          <p:cNvSpPr txBox="1"/>
          <p:nvPr/>
        </p:nvSpPr>
        <p:spPr>
          <a:xfrm>
            <a:off x="7440783" y="2844225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Server Fingerprinting</a:t>
            </a: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id="{C30B91DA-7835-13D7-7429-E9D950A026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7CFCC5-3302-AB7D-6516-D2848825E76E}"/>
              </a:ext>
            </a:extLst>
          </p:cNvPr>
          <p:cNvSpPr txBox="1"/>
          <p:nvPr/>
        </p:nvSpPr>
        <p:spPr>
          <a:xfrm>
            <a:off x="6015486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pic>
        <p:nvPicPr>
          <p:cNvPr id="12" name="Picture 11" descr="A picture containing diagram&#10;&#10;Description automatically generated">
            <a:extLst>
              <a:ext uri="{FF2B5EF4-FFF2-40B4-BE49-F238E27FC236}">
                <a16:creationId xmlns:a16="http://schemas.microsoft.com/office/drawing/2014/main" id="{79F4AF7E-8D47-5B86-ABCE-B4FB7D9E31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4669928" y="3465117"/>
            <a:ext cx="1101324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4756AE-2A9A-C4E1-540C-CD1A1A62A9E9}"/>
              </a:ext>
            </a:extLst>
          </p:cNvPr>
          <p:cNvSpPr txBox="1"/>
          <p:nvPr/>
        </p:nvSpPr>
        <p:spPr>
          <a:xfrm>
            <a:off x="4612631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D5B50A-3EAA-BB5F-212D-F6B094B9F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23900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Each exploit usually affect a specific server with certain versions.</a:t>
            </a:r>
          </a:p>
          <a:p>
            <a:pPr marL="0" indent="0">
              <a:buNone/>
            </a:pPr>
            <a:endParaRPr lang="en-US" dirty="0">
              <a:latin typeface="Seaford Display" panose="00000500000000000000" pitchFamily="2" charset="0"/>
            </a:endParaRP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33450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F0F181-D68F-3813-A58B-036A1C98CD1D}"/>
              </a:ext>
            </a:extLst>
          </p:cNvPr>
          <p:cNvCxnSpPr/>
          <p:nvPr/>
        </p:nvCxnSpPr>
        <p:spPr>
          <a:xfrm>
            <a:off x="838200" y="1027907"/>
            <a:ext cx="0" cy="5638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DA9738E-5606-423F-51F5-53A6702300A0}"/>
              </a:ext>
            </a:extLst>
          </p:cNvPr>
          <p:cNvCxnSpPr/>
          <p:nvPr/>
        </p:nvCxnSpPr>
        <p:spPr>
          <a:xfrm>
            <a:off x="11353800" y="1027907"/>
            <a:ext cx="0" cy="5638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48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Server Fingerprinting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D5B50A-3EAA-BB5F-212D-F6B094B9F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1330"/>
          </a:xfrm>
        </p:spPr>
        <p:txBody>
          <a:bodyPr>
            <a:normAutofit/>
          </a:bodyPr>
          <a:lstStyle/>
          <a:p>
            <a:r>
              <a:rPr lang="en-US" dirty="0">
                <a:latin typeface="Seaford Display" panose="00000500000000000000" pitchFamily="2" charset="0"/>
              </a:rPr>
              <a:t>Attackers need to know the server name and version before exploiting.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6CC41-371F-AECA-5BFD-8B3CDD1FB8F0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65B436-86B8-948B-89CE-1DE27BE5BF44}"/>
              </a:ext>
            </a:extLst>
          </p:cNvPr>
          <p:cNvSpPr txBox="1"/>
          <p:nvPr/>
        </p:nvSpPr>
        <p:spPr>
          <a:xfrm>
            <a:off x="9924121" y="4423500"/>
            <a:ext cx="1712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Seaford Display" panose="00000500000000000000" pitchFamily="2" charset="0"/>
              </a:rPr>
              <a:t>Error Response</a:t>
            </a:r>
          </a:p>
        </p:txBody>
      </p:sp>
    </p:spTree>
    <p:extLst>
      <p:ext uri="{BB962C8B-B14F-4D97-AF65-F5344CB8AC3E}">
        <p14:creationId xmlns:p14="http://schemas.microsoft.com/office/powerpoint/2010/main" val="286263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0.63268 4.81481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7.40741E-7 L -0.7082 7.40741E-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15" grpId="0" animBg="1"/>
      <p:bldP spid="15" grpId="1" animBg="1"/>
      <p:bldP spid="15" grpId="2" animBg="1"/>
      <p:bldP spid="2" grpId="0"/>
      <p:bldP spid="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Distinct Server Errors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D5B50A-3EAA-BB5F-212D-F6B094B9F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9"/>
            <a:ext cx="4608444" cy="226436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nsolas" panose="020B0609020204030204" pitchFamily="49" charset="0"/>
              </a:rPr>
              <a:t>HTTP/1.1 400 Bad Request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&lt;html&gt;&lt;head&gt;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&lt;title&gt;400 Bad Request&lt;/title&gt;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&lt;/head&gt;&lt;body&gt;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&lt;h1&gt;Bad Request&lt;/h1&gt;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&lt;p&gt;</a:t>
            </a:r>
            <a:r>
              <a:rPr lang="en-US" sz="1600" dirty="0">
                <a:solidFill>
                  <a:schemeClr val="accent2"/>
                </a:solidFill>
                <a:latin typeface="Consolas" panose="020B0609020204030204" pitchFamily="49" charset="0"/>
              </a:rPr>
              <a:t>Your browser sent a request that this server could not understand.</a:t>
            </a:r>
            <a:r>
              <a:rPr lang="en-US" sz="1600" dirty="0">
                <a:latin typeface="Consolas" panose="020B0609020204030204" pitchFamily="49" charset="0"/>
              </a:rPr>
              <a:t>&lt;</a:t>
            </a:r>
            <a:r>
              <a:rPr lang="en-US" sz="1600" dirty="0" err="1">
                <a:latin typeface="Consolas" panose="020B0609020204030204" pitchFamily="49" charset="0"/>
              </a:rPr>
              <a:t>br</a:t>
            </a:r>
            <a:r>
              <a:rPr lang="en-US" sz="1600" dirty="0">
                <a:latin typeface="Consolas" panose="020B0609020204030204" pitchFamily="49" charset="0"/>
              </a:rPr>
              <a:t> 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&lt;/p&gt;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&lt;/body&gt;&lt;/html&gt;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60156C3-1725-523C-0D9E-07545E0AD6C8}"/>
              </a:ext>
            </a:extLst>
          </p:cNvPr>
          <p:cNvSpPr txBox="1">
            <a:spLocks/>
          </p:cNvSpPr>
          <p:nvPr/>
        </p:nvSpPr>
        <p:spPr>
          <a:xfrm>
            <a:off x="6095998" y="1690689"/>
            <a:ext cx="5257799" cy="2086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b="1" dirty="0">
                <a:latin typeface="Consolas" panose="020B0609020204030204" pitchFamily="49" charset="0"/>
              </a:rPr>
              <a:t>HTTP/1.1 400 Bad Request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&lt;html&gt;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&lt;head&gt;&lt;title&gt;400 Bad Request&lt;/title&gt;&lt;/head&gt;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&lt;center&gt;&lt;h1&gt;</a:t>
            </a:r>
            <a:r>
              <a:rPr lang="en-US" sz="1600" dirty="0">
                <a:solidFill>
                  <a:schemeClr val="accent2"/>
                </a:solidFill>
                <a:latin typeface="Consolas" panose="020B0609020204030204" pitchFamily="49" charset="0"/>
              </a:rPr>
              <a:t>400 Bad Request</a:t>
            </a:r>
            <a:r>
              <a:rPr lang="en-US" sz="1600" dirty="0">
                <a:latin typeface="Consolas" panose="020B0609020204030204" pitchFamily="49" charset="0"/>
              </a:rPr>
              <a:t>&lt;/h1&gt;&lt;/center&gt;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</a:t>
            </a:r>
            <a:r>
              <a:rPr lang="en-US" sz="1600" dirty="0" err="1">
                <a:latin typeface="Consolas" panose="020B0609020204030204" pitchFamily="49" charset="0"/>
              </a:rPr>
              <a:t>hr</a:t>
            </a:r>
            <a:r>
              <a:rPr lang="en-US" sz="1600" dirty="0">
                <a:latin typeface="Consolas" panose="020B0609020204030204" pitchFamily="49" charset="0"/>
              </a:rPr>
              <a:t>&gt;&lt;center&gt;nginx/1.25.4&lt;/center&gt;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&lt;/body&gt;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&lt;/html&gt;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228B440-ECFE-94B5-B160-264BC4F2951B}"/>
              </a:ext>
            </a:extLst>
          </p:cNvPr>
          <p:cNvSpPr txBox="1">
            <a:spLocks/>
          </p:cNvSpPr>
          <p:nvPr/>
        </p:nvSpPr>
        <p:spPr>
          <a:xfrm>
            <a:off x="838202" y="4439653"/>
            <a:ext cx="5257794" cy="1437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b="1" dirty="0">
                <a:latin typeface="Consolas" panose="020B0609020204030204" pitchFamily="49" charset="0"/>
              </a:rPr>
              <a:t>HTTP/1.1 400 Bad Request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&lt;!doctype html&gt;&lt;html lang="</a:t>
            </a:r>
            <a:r>
              <a:rPr lang="en-US" sz="1600" dirty="0" err="1">
                <a:latin typeface="Consolas" panose="020B0609020204030204" pitchFamily="49" charset="0"/>
              </a:rPr>
              <a:t>en</a:t>
            </a:r>
            <a:r>
              <a:rPr lang="en-US" sz="1600" dirty="0">
                <a:latin typeface="Consolas" panose="020B0609020204030204" pitchFamily="49" charset="0"/>
              </a:rPr>
              <a:t>"&gt;&lt;head&gt;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&lt;title&gt;</a:t>
            </a:r>
            <a:r>
              <a:rPr lang="en-US" sz="1600" dirty="0">
                <a:solidFill>
                  <a:schemeClr val="accent2"/>
                </a:solidFill>
                <a:latin typeface="Consolas" panose="020B0609020204030204" pitchFamily="49" charset="0"/>
              </a:rPr>
              <a:t>HTTP Status 400 – Bad Request</a:t>
            </a:r>
            <a:r>
              <a:rPr lang="en-US" sz="1600" dirty="0">
                <a:latin typeface="Consolas" panose="020B0609020204030204" pitchFamily="49" charset="0"/>
              </a:rPr>
              <a:t>&lt;/title&gt;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&lt;style type="text/</a:t>
            </a:r>
            <a:r>
              <a:rPr lang="en-US" sz="1600" dirty="0" err="1">
                <a:latin typeface="Consolas" panose="020B0609020204030204" pitchFamily="49" charset="0"/>
              </a:rPr>
              <a:t>css</a:t>
            </a:r>
            <a:r>
              <a:rPr lang="en-US" sz="1600" dirty="0">
                <a:latin typeface="Consolas" panose="020B0609020204030204" pitchFamily="49" charset="0"/>
              </a:rPr>
              <a:t>"&gt;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…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6346FED-1F93-A90D-BAAD-F9D2B1486FFE}"/>
              </a:ext>
            </a:extLst>
          </p:cNvPr>
          <p:cNvSpPr txBox="1">
            <a:spLocks/>
          </p:cNvSpPr>
          <p:nvPr/>
        </p:nvSpPr>
        <p:spPr>
          <a:xfrm>
            <a:off x="6095998" y="4439653"/>
            <a:ext cx="5257799" cy="1437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latin typeface="Consolas" panose="020B0609020204030204" pitchFamily="49" charset="0"/>
              </a:rPr>
              <a:t>HTTP/1.1 400 Bad Request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Content-Type: text/plain; charset=utf-8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Connection: close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accent2"/>
                </a:solidFill>
                <a:latin typeface="Consolas" panose="020B0609020204030204" pitchFamily="49" charset="0"/>
              </a:rPr>
              <a:t>400 Bad Request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82107C1-A5C3-CB31-8185-01B55B3D96E1}"/>
              </a:ext>
            </a:extLst>
          </p:cNvPr>
          <p:cNvSpPr txBox="1">
            <a:spLocks/>
          </p:cNvSpPr>
          <p:nvPr/>
        </p:nvSpPr>
        <p:spPr>
          <a:xfrm>
            <a:off x="2557128" y="3776871"/>
            <a:ext cx="1159562" cy="296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</a:rPr>
              <a:t>Apache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58972A3-2E26-7E6C-91F6-40F330D16D54}"/>
              </a:ext>
            </a:extLst>
          </p:cNvPr>
          <p:cNvSpPr txBox="1">
            <a:spLocks/>
          </p:cNvSpPr>
          <p:nvPr/>
        </p:nvSpPr>
        <p:spPr>
          <a:xfrm>
            <a:off x="8105636" y="3774429"/>
            <a:ext cx="1159562" cy="296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</a:rPr>
              <a:t>NGINX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4F09B0D-330C-328D-7C30-3C68E9A48453}"/>
              </a:ext>
            </a:extLst>
          </p:cNvPr>
          <p:cNvSpPr txBox="1">
            <a:spLocks/>
          </p:cNvSpPr>
          <p:nvPr/>
        </p:nvSpPr>
        <p:spPr>
          <a:xfrm>
            <a:off x="2562639" y="5872285"/>
            <a:ext cx="1159562" cy="296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</a:rPr>
              <a:t>Tomcat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ABA5DC6-E1AB-9EC2-1E04-A17714CA27E3}"/>
              </a:ext>
            </a:extLst>
          </p:cNvPr>
          <p:cNvSpPr txBox="1">
            <a:spLocks/>
          </p:cNvSpPr>
          <p:nvPr/>
        </p:nvSpPr>
        <p:spPr>
          <a:xfrm>
            <a:off x="8145116" y="5872285"/>
            <a:ext cx="1159562" cy="296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</a:rPr>
              <a:t>Caddy</a:t>
            </a:r>
            <a:endParaRPr lang="en-US" sz="1600" dirty="0">
              <a:solidFill>
                <a:srgbClr val="FF0000"/>
              </a:solidFill>
              <a:latin typeface="Seaford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5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False Sense of Security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D5B50A-3EAA-BB5F-212D-F6B094B9F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50122"/>
          </a:xfrm>
        </p:spPr>
        <p:txBody>
          <a:bodyPr>
            <a:normAutofit/>
          </a:bodyPr>
          <a:lstStyle/>
          <a:p>
            <a:r>
              <a:rPr lang="en-US" dirty="0">
                <a:latin typeface="Seaford Display" panose="00000500000000000000" pitchFamily="2" charset="0"/>
              </a:rPr>
              <a:t>OWASP recommends:</a:t>
            </a:r>
          </a:p>
          <a:p>
            <a:pPr lvl="1"/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reverse proxy </a:t>
            </a:r>
            <a:r>
              <a:rPr lang="en-US" dirty="0">
                <a:latin typeface="Seaford Display" panose="00000500000000000000" pitchFamily="2" charset="0"/>
              </a:rPr>
              <a:t>“to create an additional layer of security” against fingerprinting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01E47F76-E416-A274-F185-90847CE3FB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8163658" y="3468101"/>
            <a:ext cx="1101324" cy="914400"/>
          </a:xfrm>
          <a:prstGeom prst="rect">
            <a:avLst/>
          </a:prstGeom>
        </p:spPr>
      </p:pic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4B2790FA-B78D-1996-0050-AD845DE0A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F9BD2C4-39D8-3D09-93A5-A48F27E9DB78}"/>
              </a:ext>
            </a:extLst>
          </p:cNvPr>
          <p:cNvSpPr txBox="1"/>
          <p:nvPr/>
        </p:nvSpPr>
        <p:spPr>
          <a:xfrm>
            <a:off x="8106361" y="2844225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E78D32-895D-256D-EF65-DF1CE597EABB}"/>
              </a:ext>
            </a:extLst>
          </p:cNvPr>
          <p:cNvSpPr txBox="1"/>
          <p:nvPr/>
        </p:nvSpPr>
        <p:spPr>
          <a:xfrm>
            <a:off x="6015486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6C87E5-236E-DE3D-E123-ED00DC9BDEDD}"/>
              </a:ext>
            </a:extLst>
          </p:cNvPr>
          <p:cNvSpPr txBox="1">
            <a:spLocks/>
          </p:cNvSpPr>
          <p:nvPr/>
        </p:nvSpPr>
        <p:spPr>
          <a:xfrm>
            <a:off x="838200" y="4866116"/>
            <a:ext cx="10515600" cy="723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In fact, Nmap and others usually tell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only the first layer</a:t>
            </a:r>
            <a:r>
              <a:rPr lang="en-US" dirty="0">
                <a:latin typeface="Seaford Display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686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/>
      <p:bldP spid="14" grpId="0"/>
      <p:bldP spid="16" grpId="0"/>
      <p:bldP spid="1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Multilayer Fingerprinting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4D5B50A-3EAA-BB5F-212D-F6B094B9F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25720"/>
          </a:xfrm>
        </p:spPr>
        <p:txBody>
          <a:bodyPr>
            <a:normAutofit/>
          </a:bodyPr>
          <a:lstStyle/>
          <a:p>
            <a:r>
              <a:rPr lang="en-US" dirty="0">
                <a:latin typeface="Seaford Display" panose="00000500000000000000" pitchFamily="2" charset="0"/>
              </a:rPr>
              <a:t>We trigger an error response in each server layer.</a:t>
            </a:r>
          </a:p>
          <a:p>
            <a:r>
              <a:rPr lang="en-US" dirty="0">
                <a:latin typeface="Seaford Display" panose="00000500000000000000" pitchFamily="2" charset="0"/>
              </a:rPr>
              <a:t>We take advantage of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parsing discrepancies </a:t>
            </a:r>
            <a:r>
              <a:rPr lang="en-US" dirty="0">
                <a:latin typeface="Seaford Display" panose="00000500000000000000" pitchFamily="2" charset="0"/>
              </a:rPr>
              <a:t>between servers.</a:t>
            </a:r>
          </a:p>
          <a:p>
            <a:endParaRPr lang="en-US" dirty="0">
              <a:latin typeface="Seaford Display" panose="00000500000000000000" pitchFamily="2" charset="0"/>
            </a:endParaRP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01E47F76-E416-A274-F185-90847CE3FB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8163657" y="3468101"/>
            <a:ext cx="1101324" cy="914400"/>
          </a:xfrm>
          <a:prstGeom prst="rect">
            <a:avLst/>
          </a:prstGeom>
        </p:spPr>
      </p:pic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4B2790FA-B78D-1996-0050-AD845DE0A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F9BD2C4-39D8-3D09-93A5-A48F27E9DB78}"/>
              </a:ext>
            </a:extLst>
          </p:cNvPr>
          <p:cNvSpPr txBox="1"/>
          <p:nvPr/>
        </p:nvSpPr>
        <p:spPr>
          <a:xfrm>
            <a:off x="8106360" y="2844225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9E78D32-895D-256D-EF65-DF1CE597EABB}"/>
              </a:ext>
            </a:extLst>
          </p:cNvPr>
          <p:cNvSpPr txBox="1"/>
          <p:nvPr/>
        </p:nvSpPr>
        <p:spPr>
          <a:xfrm>
            <a:off x="6015486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842FD5A-B7B3-04D2-F4A0-A55FF249EA1A}"/>
              </a:ext>
            </a:extLst>
          </p:cNvPr>
          <p:cNvSpPr txBox="1">
            <a:spLocks/>
          </p:cNvSpPr>
          <p:nvPr/>
        </p:nvSpPr>
        <p:spPr>
          <a:xfrm>
            <a:off x="838200" y="4611795"/>
            <a:ext cx="10515600" cy="1225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We develop a new tool, Untangle, for multilayer fingerprinting.</a:t>
            </a:r>
          </a:p>
          <a:p>
            <a:endParaRPr lang="en-US" dirty="0">
              <a:latin typeface="Seaford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79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p"/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44501F-407E-E337-CC39-12745A58CE28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41280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18DED4A3-3155-E22B-ACFE-A5E677B93E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7498080" y="3468101"/>
            <a:ext cx="1101324" cy="914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7C8DE9-48DE-A266-182A-7E4C0D91F2BD}"/>
              </a:ext>
            </a:extLst>
          </p:cNvPr>
          <p:cNvSpPr txBox="1"/>
          <p:nvPr/>
        </p:nvSpPr>
        <p:spPr>
          <a:xfrm>
            <a:off x="7440783" y="2844225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FFFD18-DFD3-2B41-59E7-4EDCD42D423A}"/>
              </a:ext>
            </a:extLst>
          </p:cNvPr>
          <p:cNvSpPr>
            <a:spLocks noChangeAspect="1"/>
          </p:cNvSpPr>
          <p:nvPr/>
        </p:nvSpPr>
        <p:spPr>
          <a:xfrm>
            <a:off x="6888085" y="3745452"/>
            <a:ext cx="365760" cy="36576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/>
              </a:rPr>
              <a:t>Behind the Scene</a:t>
            </a:r>
            <a:endParaRPr lang="en-US" dirty="0">
              <a:latin typeface="Seaford Display" panose="00000500000000000000" pitchFamily="2" charset="0"/>
            </a:endParaRPr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id="{C30B91DA-7835-13D7-7429-E9D950A026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7CFCC5-3302-AB7D-6516-D2848825E76E}"/>
              </a:ext>
            </a:extLst>
          </p:cNvPr>
          <p:cNvSpPr txBox="1"/>
          <p:nvPr/>
        </p:nvSpPr>
        <p:spPr>
          <a:xfrm>
            <a:off x="6015486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pic>
        <p:nvPicPr>
          <p:cNvPr id="12" name="Picture 11" descr="A picture containing diagram&#10;&#10;Description automatically generated">
            <a:extLst>
              <a:ext uri="{FF2B5EF4-FFF2-40B4-BE49-F238E27FC236}">
                <a16:creationId xmlns:a16="http://schemas.microsoft.com/office/drawing/2014/main" id="{79F4AF7E-8D47-5B86-ABCE-B4FB7D9E31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4669928" y="3465117"/>
            <a:ext cx="1101324" cy="914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4756AE-2A9A-C4E1-540C-CD1A1A62A9E9}"/>
              </a:ext>
            </a:extLst>
          </p:cNvPr>
          <p:cNvSpPr txBox="1"/>
          <p:nvPr/>
        </p:nvSpPr>
        <p:spPr>
          <a:xfrm>
            <a:off x="4612631" y="2841241"/>
            <a:ext cx="1215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grpSp>
        <p:nvGrpSpPr>
          <p:cNvPr id="5" name="Graphic 13" descr="Angel face outline outline">
            <a:extLst>
              <a:ext uri="{FF2B5EF4-FFF2-40B4-BE49-F238E27FC236}">
                <a16:creationId xmlns:a16="http://schemas.microsoft.com/office/drawing/2014/main" id="{D13E55FB-2BBC-632A-EFF5-763988D066B9}"/>
              </a:ext>
            </a:extLst>
          </p:cNvPr>
          <p:cNvGrpSpPr/>
          <p:nvPr/>
        </p:nvGrpSpPr>
        <p:grpSpPr>
          <a:xfrm>
            <a:off x="933450" y="3493692"/>
            <a:ext cx="723900" cy="790575"/>
            <a:chOff x="933450" y="3493692"/>
            <a:chExt cx="723900" cy="790575"/>
          </a:xfrm>
          <a:solidFill>
            <a:srgbClr val="000000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86E81F5-5559-D1F1-787F-B0D514B4EFB2}"/>
                </a:ext>
              </a:extLst>
            </p:cNvPr>
            <p:cNvSpPr/>
            <p:nvPr/>
          </p:nvSpPr>
          <p:spPr>
            <a:xfrm>
              <a:off x="981075" y="3493692"/>
              <a:ext cx="628650" cy="140969"/>
            </a:xfrm>
            <a:custGeom>
              <a:avLst/>
              <a:gdLst>
                <a:gd name="connsiteX0" fmla="*/ 561975 w 628650"/>
                <a:gd name="connsiteY0" fmla="*/ 126682 h 140969"/>
                <a:gd name="connsiteX1" fmla="*/ 578168 w 628650"/>
                <a:gd name="connsiteY1" fmla="*/ 140970 h 140969"/>
                <a:gd name="connsiteX2" fmla="*/ 628650 w 628650"/>
                <a:gd name="connsiteY2" fmla="*/ 90488 h 140969"/>
                <a:gd name="connsiteX3" fmla="*/ 314325 w 628650"/>
                <a:gd name="connsiteY3" fmla="*/ 0 h 140969"/>
                <a:gd name="connsiteX4" fmla="*/ 0 w 628650"/>
                <a:gd name="connsiteY4" fmla="*/ 90488 h 140969"/>
                <a:gd name="connsiteX5" fmla="*/ 50482 w 628650"/>
                <a:gd name="connsiteY5" fmla="*/ 140970 h 140969"/>
                <a:gd name="connsiteX6" fmla="*/ 66675 w 628650"/>
                <a:gd name="connsiteY6" fmla="*/ 126682 h 140969"/>
                <a:gd name="connsiteX7" fmla="*/ 19050 w 628650"/>
                <a:gd name="connsiteY7" fmla="*/ 90488 h 140969"/>
                <a:gd name="connsiteX8" fmla="*/ 314325 w 628650"/>
                <a:gd name="connsiteY8" fmla="*/ 19050 h 140969"/>
                <a:gd name="connsiteX9" fmla="*/ 609600 w 628650"/>
                <a:gd name="connsiteY9" fmla="*/ 90488 h 140969"/>
                <a:gd name="connsiteX10" fmla="*/ 561975 w 628650"/>
                <a:gd name="connsiteY10" fmla="*/ 126682 h 140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28650" h="140969">
                  <a:moveTo>
                    <a:pt x="561975" y="126682"/>
                  </a:moveTo>
                  <a:cubicBezTo>
                    <a:pt x="567690" y="131445"/>
                    <a:pt x="572453" y="136208"/>
                    <a:pt x="578168" y="140970"/>
                  </a:cubicBezTo>
                  <a:cubicBezTo>
                    <a:pt x="609600" y="127635"/>
                    <a:pt x="628650" y="110490"/>
                    <a:pt x="628650" y="90488"/>
                  </a:cubicBezTo>
                  <a:cubicBezTo>
                    <a:pt x="628650" y="31433"/>
                    <a:pt x="466725" y="0"/>
                    <a:pt x="314325" y="0"/>
                  </a:cubicBezTo>
                  <a:cubicBezTo>
                    <a:pt x="161925" y="0"/>
                    <a:pt x="0" y="31433"/>
                    <a:pt x="0" y="90488"/>
                  </a:cubicBezTo>
                  <a:cubicBezTo>
                    <a:pt x="0" y="110490"/>
                    <a:pt x="19050" y="127635"/>
                    <a:pt x="50482" y="140970"/>
                  </a:cubicBezTo>
                  <a:cubicBezTo>
                    <a:pt x="56197" y="136208"/>
                    <a:pt x="60960" y="131445"/>
                    <a:pt x="66675" y="126682"/>
                  </a:cubicBezTo>
                  <a:cubicBezTo>
                    <a:pt x="36195" y="114300"/>
                    <a:pt x="19050" y="101918"/>
                    <a:pt x="19050" y="90488"/>
                  </a:cubicBezTo>
                  <a:cubicBezTo>
                    <a:pt x="19050" y="60960"/>
                    <a:pt x="131445" y="19050"/>
                    <a:pt x="314325" y="19050"/>
                  </a:cubicBezTo>
                  <a:cubicBezTo>
                    <a:pt x="497205" y="19050"/>
                    <a:pt x="609600" y="60960"/>
                    <a:pt x="609600" y="90488"/>
                  </a:cubicBezTo>
                  <a:cubicBezTo>
                    <a:pt x="609600" y="101918"/>
                    <a:pt x="593408" y="115253"/>
                    <a:pt x="561975" y="12668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0CD193-61A4-AE36-B484-E6090DD8D583}"/>
                </a:ext>
              </a:extLst>
            </p:cNvPr>
            <p:cNvSpPr/>
            <p:nvPr/>
          </p:nvSpPr>
          <p:spPr>
            <a:xfrm>
              <a:off x="933450" y="3560367"/>
              <a:ext cx="723900" cy="723900"/>
            </a:xfrm>
            <a:custGeom>
              <a:avLst/>
              <a:gdLst>
                <a:gd name="connsiteX0" fmla="*/ 361950 w 723900"/>
                <a:gd name="connsiteY0" fmla="*/ 723900 h 723900"/>
                <a:gd name="connsiteX1" fmla="*/ 723900 w 723900"/>
                <a:gd name="connsiteY1" fmla="*/ 361950 h 723900"/>
                <a:gd name="connsiteX2" fmla="*/ 361950 w 723900"/>
                <a:gd name="connsiteY2" fmla="*/ 0 h 723900"/>
                <a:gd name="connsiteX3" fmla="*/ 0 w 723900"/>
                <a:gd name="connsiteY3" fmla="*/ 361950 h 723900"/>
                <a:gd name="connsiteX4" fmla="*/ 361950 w 723900"/>
                <a:gd name="connsiteY4" fmla="*/ 723900 h 723900"/>
                <a:gd name="connsiteX5" fmla="*/ 361950 w 723900"/>
                <a:gd name="connsiteY5" fmla="*/ 19050 h 723900"/>
                <a:gd name="connsiteX6" fmla="*/ 704850 w 723900"/>
                <a:gd name="connsiteY6" fmla="*/ 361950 h 723900"/>
                <a:gd name="connsiteX7" fmla="*/ 361950 w 723900"/>
                <a:gd name="connsiteY7" fmla="*/ 704850 h 723900"/>
                <a:gd name="connsiteX8" fmla="*/ 19050 w 723900"/>
                <a:gd name="connsiteY8" fmla="*/ 361950 h 723900"/>
                <a:gd name="connsiteX9" fmla="*/ 361950 w 723900"/>
                <a:gd name="connsiteY9" fmla="*/ 1905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23900" h="723900">
                  <a:moveTo>
                    <a:pt x="361950" y="723900"/>
                  </a:moveTo>
                  <a:cubicBezTo>
                    <a:pt x="561975" y="723900"/>
                    <a:pt x="723900" y="561975"/>
                    <a:pt x="723900" y="361950"/>
                  </a:cubicBezTo>
                  <a:cubicBezTo>
                    <a:pt x="723900" y="161925"/>
                    <a:pt x="561975" y="0"/>
                    <a:pt x="361950" y="0"/>
                  </a:cubicBezTo>
                  <a:cubicBezTo>
                    <a:pt x="161925" y="0"/>
                    <a:pt x="0" y="161925"/>
                    <a:pt x="0" y="361950"/>
                  </a:cubicBezTo>
                  <a:cubicBezTo>
                    <a:pt x="0" y="561975"/>
                    <a:pt x="161925" y="723900"/>
                    <a:pt x="361950" y="723900"/>
                  </a:cubicBezTo>
                  <a:close/>
                  <a:moveTo>
                    <a:pt x="361950" y="19050"/>
                  </a:moveTo>
                  <a:cubicBezTo>
                    <a:pt x="551498" y="19050"/>
                    <a:pt x="704850" y="172403"/>
                    <a:pt x="704850" y="361950"/>
                  </a:cubicBezTo>
                  <a:cubicBezTo>
                    <a:pt x="704850" y="551498"/>
                    <a:pt x="551498" y="704850"/>
                    <a:pt x="361950" y="704850"/>
                  </a:cubicBezTo>
                  <a:cubicBezTo>
                    <a:pt x="172403" y="704850"/>
                    <a:pt x="19050" y="551498"/>
                    <a:pt x="19050" y="361950"/>
                  </a:cubicBezTo>
                  <a:cubicBezTo>
                    <a:pt x="19050" y="172403"/>
                    <a:pt x="172403" y="19050"/>
                    <a:pt x="361950" y="1905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B93BAD1-0BDE-8BC5-2488-04BADBBFDD6F}"/>
                </a:ext>
              </a:extLst>
            </p:cNvPr>
            <p:cNvSpPr/>
            <p:nvPr/>
          </p:nvSpPr>
          <p:spPr>
            <a:xfrm>
              <a:off x="1108001" y="4056099"/>
              <a:ext cx="375086" cy="105067"/>
            </a:xfrm>
            <a:custGeom>
              <a:avLst/>
              <a:gdLst>
                <a:gd name="connsiteX0" fmla="*/ 16901 w 375086"/>
                <a:gd name="connsiteY0" fmla="*/ 3378 h 105067"/>
                <a:gd name="connsiteX1" fmla="*/ 3566 w 375086"/>
                <a:gd name="connsiteY1" fmla="*/ 2425 h 105067"/>
                <a:gd name="connsiteX2" fmla="*/ 1661 w 375086"/>
                <a:gd name="connsiteY2" fmla="*/ 15760 h 105067"/>
                <a:gd name="connsiteX3" fmla="*/ 335989 w 375086"/>
                <a:gd name="connsiteY3" fmla="*/ 52908 h 105067"/>
                <a:gd name="connsiteX4" fmla="*/ 373136 w 375086"/>
                <a:gd name="connsiteY4" fmla="*/ 15760 h 105067"/>
                <a:gd name="connsiteX5" fmla="*/ 371232 w 375086"/>
                <a:gd name="connsiteY5" fmla="*/ 2425 h 105067"/>
                <a:gd name="connsiteX6" fmla="*/ 357897 w 375086"/>
                <a:gd name="connsiteY6" fmla="*/ 4330 h 105067"/>
                <a:gd name="connsiteX7" fmla="*/ 51191 w 375086"/>
                <a:gd name="connsiteY7" fmla="*/ 37668 h 105067"/>
                <a:gd name="connsiteX8" fmla="*/ 16901 w 375086"/>
                <a:gd name="connsiteY8" fmla="*/ 3378 h 105067"/>
                <a:gd name="connsiteX9" fmla="*/ 16901 w 375086"/>
                <a:gd name="connsiteY9" fmla="*/ 3378 h 10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75086" h="105067">
                  <a:moveTo>
                    <a:pt x="16901" y="3378"/>
                  </a:moveTo>
                  <a:cubicBezTo>
                    <a:pt x="13091" y="-432"/>
                    <a:pt x="7376" y="-1385"/>
                    <a:pt x="3566" y="2425"/>
                  </a:cubicBezTo>
                  <a:cubicBezTo>
                    <a:pt x="-244" y="5283"/>
                    <a:pt x="-1196" y="10998"/>
                    <a:pt x="1661" y="15760"/>
                  </a:cubicBezTo>
                  <a:cubicBezTo>
                    <a:pt x="83576" y="118630"/>
                    <a:pt x="233119" y="134823"/>
                    <a:pt x="335989" y="52908"/>
                  </a:cubicBezTo>
                  <a:cubicBezTo>
                    <a:pt x="349324" y="41478"/>
                    <a:pt x="361707" y="29095"/>
                    <a:pt x="373136" y="15760"/>
                  </a:cubicBezTo>
                  <a:cubicBezTo>
                    <a:pt x="375994" y="11950"/>
                    <a:pt x="375994" y="5283"/>
                    <a:pt x="371232" y="2425"/>
                  </a:cubicBezTo>
                  <a:cubicBezTo>
                    <a:pt x="367422" y="-432"/>
                    <a:pt x="360754" y="-432"/>
                    <a:pt x="357897" y="4330"/>
                  </a:cubicBezTo>
                  <a:cubicBezTo>
                    <a:pt x="282649" y="97675"/>
                    <a:pt x="145489" y="112915"/>
                    <a:pt x="51191" y="37668"/>
                  </a:cubicBezTo>
                  <a:cubicBezTo>
                    <a:pt x="37856" y="27190"/>
                    <a:pt x="26426" y="15760"/>
                    <a:pt x="16901" y="3378"/>
                  </a:cubicBezTo>
                  <a:lnTo>
                    <a:pt x="16901" y="3378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0B63B3C-4B0E-DC1A-56EF-3AF835DD8788}"/>
                </a:ext>
              </a:extLst>
            </p:cNvPr>
            <p:cNvSpPr/>
            <p:nvPr/>
          </p:nvSpPr>
          <p:spPr>
            <a:xfrm>
              <a:off x="1070427" y="3818452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3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4337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8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0445286-0B32-5E31-933A-33B1FB0C69D9}"/>
                </a:ext>
              </a:extLst>
            </p:cNvPr>
            <p:cNvSpPr/>
            <p:nvPr/>
          </p:nvSpPr>
          <p:spPr>
            <a:xfrm>
              <a:off x="1346652" y="3818452"/>
              <a:ext cx="173719" cy="75876"/>
            </a:xfrm>
            <a:custGeom>
              <a:avLst/>
              <a:gdLst>
                <a:gd name="connsiteX0" fmla="*/ 6850 w 173719"/>
                <a:gd name="connsiteY0" fmla="*/ 75289 h 75876"/>
                <a:gd name="connsiteX1" fmla="*/ 18280 w 173719"/>
                <a:gd name="connsiteY1" fmla="*/ 68622 h 75876"/>
                <a:gd name="connsiteX2" fmla="*/ 18280 w 173719"/>
                <a:gd name="connsiteY2" fmla="*/ 68622 h 75876"/>
                <a:gd name="connsiteX3" fmla="*/ 107815 w 173719"/>
                <a:gd name="connsiteY3" fmla="*/ 20997 h 75876"/>
                <a:gd name="connsiteX4" fmla="*/ 155440 w 173719"/>
                <a:gd name="connsiteY4" fmla="*/ 68622 h 75876"/>
                <a:gd name="connsiteX5" fmla="*/ 166870 w 173719"/>
                <a:gd name="connsiteY5" fmla="*/ 75289 h 75876"/>
                <a:gd name="connsiteX6" fmla="*/ 173537 w 173719"/>
                <a:gd name="connsiteY6" fmla="*/ 63859 h 75876"/>
                <a:gd name="connsiteX7" fmla="*/ 173537 w 173719"/>
                <a:gd name="connsiteY7" fmla="*/ 63859 h 75876"/>
                <a:gd name="connsiteX8" fmla="*/ 60190 w 173719"/>
                <a:gd name="connsiteY8" fmla="*/ 3852 h 75876"/>
                <a:gd name="connsiteX9" fmla="*/ 183 w 173719"/>
                <a:gd name="connsiteY9" fmla="*/ 63859 h 75876"/>
                <a:gd name="connsiteX10" fmla="*/ 6850 w 173719"/>
                <a:gd name="connsiteY10" fmla="*/ 75289 h 7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3719" h="75876">
                  <a:moveTo>
                    <a:pt x="6850" y="75289"/>
                  </a:moveTo>
                  <a:cubicBezTo>
                    <a:pt x="11612" y="77194"/>
                    <a:pt x="17328" y="74337"/>
                    <a:pt x="18280" y="68622"/>
                  </a:cubicBezTo>
                  <a:cubicBezTo>
                    <a:pt x="18280" y="68622"/>
                    <a:pt x="18280" y="68622"/>
                    <a:pt x="18280" y="68622"/>
                  </a:cubicBezTo>
                  <a:cubicBezTo>
                    <a:pt x="29710" y="30522"/>
                    <a:pt x="69715" y="9567"/>
                    <a:pt x="107815" y="20997"/>
                  </a:cubicBezTo>
                  <a:cubicBezTo>
                    <a:pt x="130675" y="27664"/>
                    <a:pt x="147820" y="45762"/>
                    <a:pt x="155440" y="68622"/>
                  </a:cubicBezTo>
                  <a:cubicBezTo>
                    <a:pt x="157345" y="73384"/>
                    <a:pt x="162108" y="76242"/>
                    <a:pt x="166870" y="75289"/>
                  </a:cubicBezTo>
                  <a:cubicBezTo>
                    <a:pt x="171633" y="73384"/>
                    <a:pt x="174490" y="68622"/>
                    <a:pt x="173537" y="63859"/>
                  </a:cubicBezTo>
                  <a:cubicBezTo>
                    <a:pt x="173537" y="63859"/>
                    <a:pt x="173537" y="63859"/>
                    <a:pt x="173537" y="63859"/>
                  </a:cubicBezTo>
                  <a:cubicBezTo>
                    <a:pt x="159250" y="16234"/>
                    <a:pt x="107815" y="-10436"/>
                    <a:pt x="60190" y="3852"/>
                  </a:cubicBezTo>
                  <a:cubicBezTo>
                    <a:pt x="31615" y="12424"/>
                    <a:pt x="8755" y="35284"/>
                    <a:pt x="183" y="63859"/>
                  </a:cubicBezTo>
                  <a:cubicBezTo>
                    <a:pt x="-770" y="67669"/>
                    <a:pt x="2087" y="73384"/>
                    <a:pt x="6850" y="7528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solidFill>
                <a:srgbClr val="0070C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F9D2726B-681B-CF0A-7B9B-A4BD3E1D64E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113" t="8945" r="28801" b="44968"/>
          <a:stretch/>
        </p:blipFill>
        <p:spPr>
          <a:xfrm>
            <a:off x="10245291" y="4415634"/>
            <a:ext cx="1143000" cy="42736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EF23B79-AD1C-A0B2-6C7B-C98F8C33A077}"/>
              </a:ext>
            </a:extLst>
          </p:cNvPr>
          <p:cNvSpPr txBox="1"/>
          <p:nvPr/>
        </p:nvSpPr>
        <p:spPr>
          <a:xfrm>
            <a:off x="7440783" y="2219766"/>
            <a:ext cx="1215917" cy="3385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Seaford Display" panose="00000500000000000000" pitchFamily="2" charset="0"/>
                <a:cs typeface="Courier New" panose="02070309020205020404" pitchFamily="49" charset="0"/>
              </a:rPr>
              <a:t>Haproxy</a:t>
            </a:r>
            <a:endParaRPr lang="en-US" sz="1600" dirty="0">
              <a:latin typeface="Seaford Display" panose="00000500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36B1473-A2BE-A70E-2846-31A265A4042A}"/>
              </a:ext>
            </a:extLst>
          </p:cNvPr>
          <p:cNvSpPr txBox="1"/>
          <p:nvPr/>
        </p:nvSpPr>
        <p:spPr>
          <a:xfrm>
            <a:off x="6015486" y="2216782"/>
            <a:ext cx="1215917" cy="33855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Varnish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1EF99E-FB7D-194F-4DEF-502ABE1C0336}"/>
              </a:ext>
            </a:extLst>
          </p:cNvPr>
          <p:cNvSpPr txBox="1"/>
          <p:nvPr/>
        </p:nvSpPr>
        <p:spPr>
          <a:xfrm>
            <a:off x="4519161" y="2216782"/>
            <a:ext cx="14028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Seaford Display"/>
                <a:cs typeface="Courier New"/>
              </a:rPr>
              <a:t>Akamai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EE3E14-A4AB-8FA7-596E-BE01125A4DEB}"/>
              </a:ext>
            </a:extLst>
          </p:cNvPr>
          <p:cNvSpPr txBox="1"/>
          <p:nvPr/>
        </p:nvSpPr>
        <p:spPr>
          <a:xfrm>
            <a:off x="10229670" y="2221992"/>
            <a:ext cx="1101324" cy="33855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Apache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E09C41F-C754-BCB2-4761-AB77E6B9B4D8}"/>
              </a:ext>
            </a:extLst>
          </p:cNvPr>
          <p:cNvSpPr txBox="1"/>
          <p:nvPr/>
        </p:nvSpPr>
        <p:spPr>
          <a:xfrm>
            <a:off x="4519161" y="5244462"/>
            <a:ext cx="14028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Seaford Display"/>
                <a:cs typeface="Courier New"/>
              </a:rPr>
              <a:t>CDN server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ADC073-D39A-BACB-89EC-49417A0F6AD3}"/>
              </a:ext>
            </a:extLst>
          </p:cNvPr>
          <p:cNvSpPr txBox="1"/>
          <p:nvPr/>
        </p:nvSpPr>
        <p:spPr>
          <a:xfrm>
            <a:off x="10148390" y="5249672"/>
            <a:ext cx="1284204" cy="33855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Seaford Display"/>
                <a:cs typeface="Courier New"/>
              </a:rPr>
              <a:t>Origin Server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69E7B01-964F-05D9-A061-5ACA64CC2332}"/>
              </a:ext>
            </a:extLst>
          </p:cNvPr>
          <p:cNvSpPr txBox="1"/>
          <p:nvPr/>
        </p:nvSpPr>
        <p:spPr>
          <a:xfrm>
            <a:off x="7369663" y="5247446"/>
            <a:ext cx="1347997" cy="338554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Seaford Display"/>
                <a:cs typeface="Courier New"/>
              </a:rPr>
              <a:t>Load Balancer</a:t>
            </a:r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1B8418D-B155-E117-12DB-D4C85122EC01}"/>
              </a:ext>
            </a:extLst>
          </p:cNvPr>
          <p:cNvSpPr txBox="1"/>
          <p:nvPr/>
        </p:nvSpPr>
        <p:spPr>
          <a:xfrm>
            <a:off x="5985006" y="5244462"/>
            <a:ext cx="1276877" cy="33855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600" dirty="0">
                <a:latin typeface="Seaford Display"/>
                <a:cs typeface="Courier New"/>
              </a:rPr>
              <a:t>Cache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82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0.40365 4.81481E-6 " pathEditMode="relative" rAng="0" ptsTypes="AA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82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4.81481E-6 L 0.22526 4.81481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9" grpId="0"/>
      <p:bldP spid="10" grpId="0" animBg="1"/>
      <p:bldP spid="10" grpId="1" animBg="1"/>
      <p:bldP spid="3" grpId="0"/>
      <p:bldP spid="13" grpId="0"/>
      <p:bldP spid="20" grpId="0" animBg="1"/>
      <p:bldP spid="21" grpId="0" animBg="1"/>
      <p:bldP spid="22" grpId="0" animBg="1"/>
      <p:bldP spid="23" grpId="0" animBg="1"/>
      <p:bldP spid="25" grpId="0" animBg="1"/>
      <p:bldP spid="27" grpId="0" animBg="1"/>
      <p:bldP spid="33" grpId="0" animBg="1"/>
      <p:bldP spid="3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2997356"/>
            <a:ext cx="1101324" cy="9144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Untangle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090795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8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01E47F76-E416-A274-F185-90847CE3FB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8151227" y="3000340"/>
            <a:ext cx="1101324" cy="914400"/>
          </a:xfrm>
          <a:prstGeom prst="rect">
            <a:avLst/>
          </a:prstGeom>
        </p:spPr>
      </p:pic>
      <p:pic>
        <p:nvPicPr>
          <p:cNvPr id="9" name="Picture 8" descr="A picture containing diagram&#10;&#10;Description automatically generated">
            <a:extLst>
              <a:ext uri="{FF2B5EF4-FFF2-40B4-BE49-F238E27FC236}">
                <a16:creationId xmlns:a16="http://schemas.microsoft.com/office/drawing/2014/main" id="{4B2790FA-B78D-1996-0050-AD845DE0AC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2997356"/>
            <a:ext cx="1101324" cy="914400"/>
          </a:xfrm>
          <a:prstGeom prst="rect">
            <a:avLst/>
          </a:prstGeom>
          <a:noFill/>
          <a:ln w="38100">
            <a:noFill/>
          </a:ln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6C87E5-236E-DE3D-E123-ED00DC9BDEDD}"/>
              </a:ext>
            </a:extLst>
          </p:cNvPr>
          <p:cNvSpPr txBox="1">
            <a:spLocks/>
          </p:cNvSpPr>
          <p:nvPr/>
        </p:nvSpPr>
        <p:spPr>
          <a:xfrm>
            <a:off x="838200" y="4342838"/>
            <a:ext cx="11098876" cy="16603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We use T-</a:t>
            </a:r>
            <a:r>
              <a:rPr lang="en-US" dirty="0" err="1">
                <a:latin typeface="Seaford Display" panose="00000500000000000000" pitchFamily="2" charset="0"/>
              </a:rPr>
              <a:t>Reqs</a:t>
            </a:r>
            <a:r>
              <a:rPr lang="en-US" dirty="0">
                <a:latin typeface="Seaford Display" panose="00000500000000000000" pitchFamily="2" charset="0"/>
              </a:rPr>
              <a:t> to create a request database for 13 popular servers.</a:t>
            </a:r>
          </a:p>
          <a:p>
            <a:r>
              <a:rPr lang="en-US" dirty="0">
                <a:latin typeface="Seaford Display" panose="00000500000000000000" pitchFamily="2" charset="0"/>
              </a:rPr>
              <a:t>We take an experiment on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756 distinct three-layer</a:t>
            </a:r>
            <a:r>
              <a:rPr lang="en-US" dirty="0">
                <a:latin typeface="Seaford Display" panose="00000500000000000000" pitchFamily="2" charset="0"/>
              </a:rPr>
              <a:t> server combinations.</a:t>
            </a:r>
          </a:p>
          <a:p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100%</a:t>
            </a:r>
            <a:r>
              <a:rPr lang="en-US" dirty="0">
                <a:latin typeface="Seaford Display" panose="00000500000000000000" pitchFamily="2" charset="0"/>
              </a:rPr>
              <a:t> in the first,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90.3%</a:t>
            </a:r>
            <a:r>
              <a:rPr lang="en-US" dirty="0">
                <a:latin typeface="Seaford Display" panose="00000500000000000000" pitchFamily="2" charset="0"/>
              </a:rPr>
              <a:t> in the second,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50.7%</a:t>
            </a:r>
            <a:r>
              <a:rPr lang="en-US" dirty="0">
                <a:latin typeface="Seaford Display" panose="00000500000000000000" pitchFamily="2" charset="0"/>
              </a:rPr>
              <a:t> in the third layer.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2CFDF1-2E63-1B0E-F041-5BD8B687A51F}"/>
              </a:ext>
            </a:extLst>
          </p:cNvPr>
          <p:cNvSpPr txBox="1"/>
          <p:nvPr/>
        </p:nvSpPr>
        <p:spPr>
          <a:xfrm>
            <a:off x="1930034" y="2588317"/>
            <a:ext cx="2662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POST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\r</a:t>
            </a:r>
            <a:r>
              <a:rPr lang="en-US" sz="1600" dirty="0">
                <a:latin typeface="Consolas" panose="020B0609020204030204" pitchFamily="49" charset="0"/>
              </a:rPr>
              <a:t> /</a:t>
            </a:r>
            <a:r>
              <a:rPr lang="en-US" sz="1600" dirty="0" err="1">
                <a:latin typeface="Consolas" panose="020B0609020204030204" pitchFamily="49" charset="0"/>
              </a:rPr>
              <a:t>abc</a:t>
            </a:r>
            <a:r>
              <a:rPr lang="en-US" sz="1600" dirty="0">
                <a:latin typeface="Consolas" panose="020B0609020204030204" pitchFamily="49" charset="0"/>
              </a:rPr>
              <a:t>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example.com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Content-Length: 13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query=bananas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C73CEC-1F2C-1587-A63D-B710E997E0F2}"/>
              </a:ext>
            </a:extLst>
          </p:cNvPr>
          <p:cNvSpPr/>
          <p:nvPr/>
        </p:nvSpPr>
        <p:spPr>
          <a:xfrm>
            <a:off x="6019799" y="2942097"/>
            <a:ext cx="1215917" cy="10268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FEAC81-9CAC-D9EC-B0E1-84DF0E906233}"/>
              </a:ext>
            </a:extLst>
          </p:cNvPr>
          <p:cNvSpPr/>
          <p:nvPr/>
        </p:nvSpPr>
        <p:spPr>
          <a:xfrm>
            <a:off x="6021955" y="2943659"/>
            <a:ext cx="1215917" cy="10268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B3B0B48-EE43-8ADC-A319-CD24CECA5F4F}"/>
              </a:ext>
            </a:extLst>
          </p:cNvPr>
          <p:cNvSpPr/>
          <p:nvPr/>
        </p:nvSpPr>
        <p:spPr>
          <a:xfrm>
            <a:off x="8096086" y="2942097"/>
            <a:ext cx="1215917" cy="10268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D6F02C-7A85-6F6B-8A02-884D962CA202}"/>
              </a:ext>
            </a:extLst>
          </p:cNvPr>
          <p:cNvSpPr/>
          <p:nvPr/>
        </p:nvSpPr>
        <p:spPr>
          <a:xfrm>
            <a:off x="8094209" y="2942097"/>
            <a:ext cx="1215917" cy="102681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F7BF6CF-2CE5-5AF4-DAD0-993E86D3253E}"/>
              </a:ext>
            </a:extLst>
          </p:cNvPr>
          <p:cNvSpPr/>
          <p:nvPr/>
        </p:nvSpPr>
        <p:spPr>
          <a:xfrm>
            <a:off x="10197235" y="2942097"/>
            <a:ext cx="1215917" cy="102681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FAD769-AE2F-D1A7-56E4-3B2136A54FFB}"/>
              </a:ext>
            </a:extLst>
          </p:cNvPr>
          <p:cNvSpPr txBox="1"/>
          <p:nvPr/>
        </p:nvSpPr>
        <p:spPr>
          <a:xfrm>
            <a:off x="1929384" y="2586335"/>
            <a:ext cx="2662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POST /a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\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r</a:t>
            </a:r>
            <a:r>
              <a:rPr lang="en-US" sz="1600" dirty="0" err="1">
                <a:latin typeface="Consolas" panose="020B0609020204030204" pitchFamily="49" charset="0"/>
              </a:rPr>
              <a:t>bc</a:t>
            </a:r>
            <a:r>
              <a:rPr lang="en-US" sz="1600" dirty="0">
                <a:latin typeface="Consolas" panose="020B0609020204030204" pitchFamily="49" charset="0"/>
              </a:rPr>
              <a:t>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example.com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Content-Length: 13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query=bananas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358B68-3A66-F085-CCCB-B1A011D4E1F8}"/>
              </a:ext>
            </a:extLst>
          </p:cNvPr>
          <p:cNvSpPr txBox="1"/>
          <p:nvPr/>
        </p:nvSpPr>
        <p:spPr>
          <a:xfrm>
            <a:off x="1929384" y="2586335"/>
            <a:ext cx="2662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</a:rPr>
              <a:t>POST /a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\x7f</a:t>
            </a:r>
            <a:r>
              <a:rPr lang="en-US" sz="1600" dirty="0">
                <a:latin typeface="Consolas" panose="020B0609020204030204" pitchFamily="49" charset="0"/>
              </a:rPr>
              <a:t>bc HTTP/1.1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Host: example.com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Content-Length: 13</a:t>
            </a:r>
          </a:p>
          <a:p>
            <a:endParaRPr lang="en-US" sz="1600" dirty="0">
              <a:latin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</a:rPr>
              <a:t>query=bananas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076EC1-6810-E507-42F8-EA27F8648C65}"/>
              </a:ext>
            </a:extLst>
          </p:cNvPr>
          <p:cNvSpPr txBox="1"/>
          <p:nvPr/>
        </p:nvSpPr>
        <p:spPr>
          <a:xfrm>
            <a:off x="8093930" y="2507145"/>
            <a:ext cx="121591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>
                <a:latin typeface="Seaford Display" panose="00000500000000000000" pitchFamily="2" charset="0"/>
                <a:cs typeface="Courier New" panose="02070309020205020404" pitchFamily="49" charset="0"/>
              </a:rPr>
              <a:t>HAProxy</a:t>
            </a:r>
            <a:endParaRPr lang="en-US" sz="1600" dirty="0">
              <a:latin typeface="Seaford Display" panose="00000500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688B6F-51D9-93DB-A6CF-DA6CFF1F7567}"/>
              </a:ext>
            </a:extLst>
          </p:cNvPr>
          <p:cNvSpPr txBox="1"/>
          <p:nvPr/>
        </p:nvSpPr>
        <p:spPr>
          <a:xfrm>
            <a:off x="5922017" y="2508749"/>
            <a:ext cx="14028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Akamai CDN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24B84D-36B6-B466-A9D6-591EE0390821}"/>
              </a:ext>
            </a:extLst>
          </p:cNvPr>
          <p:cNvSpPr txBox="1"/>
          <p:nvPr/>
        </p:nvSpPr>
        <p:spPr>
          <a:xfrm>
            <a:off x="10252476" y="2507145"/>
            <a:ext cx="110132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Apache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A1C7E91-4AD2-A172-2721-9C34003E8863}"/>
              </a:ext>
            </a:extLst>
          </p:cNvPr>
          <p:cNvSpPr txBox="1"/>
          <p:nvPr/>
        </p:nvSpPr>
        <p:spPr>
          <a:xfrm>
            <a:off x="5922016" y="2506861"/>
            <a:ext cx="1402855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  <a:cs typeface="Courier New" panose="02070309020205020404" pitchFamily="49" charset="0"/>
              </a:rPr>
              <a:t>?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30CFE09-E1E1-306B-ED24-7CD87682D5CE}"/>
              </a:ext>
            </a:extLst>
          </p:cNvPr>
          <p:cNvSpPr txBox="1"/>
          <p:nvPr/>
        </p:nvSpPr>
        <p:spPr>
          <a:xfrm>
            <a:off x="8093929" y="2506861"/>
            <a:ext cx="121591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  <a:cs typeface="Courier New" panose="02070309020205020404" pitchFamily="49" charset="0"/>
              </a:rPr>
              <a:t>?</a:t>
            </a:r>
            <a:endParaRPr lang="en-US" sz="1600" dirty="0">
              <a:latin typeface="Seaford Display" panose="00000500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3FF693-D105-71F7-B13C-4D3AC8BAF94E}"/>
              </a:ext>
            </a:extLst>
          </p:cNvPr>
          <p:cNvSpPr txBox="1"/>
          <p:nvPr/>
        </p:nvSpPr>
        <p:spPr>
          <a:xfrm>
            <a:off x="10252476" y="2506861"/>
            <a:ext cx="110132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rgbClr val="FF0000"/>
                </a:solidFill>
                <a:latin typeface="Seaford Display" panose="00000500000000000000" pitchFamily="2" charset="0"/>
                <a:cs typeface="Courier New" panose="02070309020205020404" pitchFamily="49" charset="0"/>
              </a:rPr>
              <a:t>?</a:t>
            </a:r>
            <a:endParaRPr lang="en-US" sz="1600" dirty="0">
              <a:latin typeface="Seaford Display" panose="00000500000000000000" pitchFamily="2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09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  <p:bldP spid="12" grpId="0"/>
      <p:bldP spid="12" grpId="1"/>
      <p:bldP spid="5" grpId="0" animBg="1"/>
      <p:bldP spid="5" grpId="1" animBg="1"/>
      <p:bldP spid="13" grpId="0" animBg="1"/>
      <p:bldP spid="15" grpId="0" animBg="1"/>
      <p:bldP spid="15" grpId="1" animBg="1"/>
      <p:bldP spid="18" grpId="0" animBg="1"/>
      <p:bldP spid="19" grpId="0" animBg="1"/>
      <p:bldP spid="20" grpId="0"/>
      <p:bldP spid="20" grpId="1"/>
      <p:bldP spid="21" grpId="0"/>
      <p:bldP spid="2" grpId="0" animBg="1"/>
      <p:bldP spid="28" grpId="0" animBg="1"/>
      <p:bldP spid="29" grpId="0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8F9B4B-7D71-5A61-340B-8AD56E942FC0}"/>
              </a:ext>
            </a:extLst>
          </p:cNvPr>
          <p:cNvSpPr txBox="1"/>
          <p:nvPr/>
        </p:nvSpPr>
        <p:spPr>
          <a:xfrm>
            <a:off x="1024559" y="2644170"/>
            <a:ext cx="101428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Seaford" panose="00000500000000000000" pitchFamily="2" charset="0"/>
              </a:rPr>
              <a:t>Parsing discrepancies between servers </a:t>
            </a:r>
            <a:r>
              <a:rPr lang="en-US" sz="3200" b="1" dirty="0">
                <a:solidFill>
                  <a:schemeClr val="accent2"/>
                </a:solidFill>
                <a:latin typeface="Seaford" panose="00000500000000000000" pitchFamily="2" charset="0"/>
              </a:rPr>
              <a:t>enhance the fingerprinting capabilities </a:t>
            </a:r>
            <a:r>
              <a:rPr lang="en-US" sz="3200" b="1" dirty="0">
                <a:latin typeface="Seaford" panose="00000500000000000000" pitchFamily="2" charset="0"/>
              </a:rPr>
              <a:t>of attackers.</a:t>
            </a:r>
          </a:p>
        </p:txBody>
      </p:sp>
    </p:spTree>
    <p:extLst>
      <p:ext uri="{BB962C8B-B14F-4D97-AF65-F5344CB8AC3E}">
        <p14:creationId xmlns:p14="http://schemas.microsoft.com/office/powerpoint/2010/main" val="9701972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3A1C-DE28-E7F5-11CD-C6BDA4E32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604E0-A304-43D0-B8B7-0F5C7E1E9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25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F6FB-F104-D6DC-E468-70F4931FC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970E03ED-5FB6-B58D-FEAA-3F5159644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57745E9-3630-FDE9-0501-881F7DDE62DC}"/>
              </a:ext>
            </a:extLst>
          </p:cNvPr>
          <p:cNvSpPr txBox="1">
            <a:spLocks/>
          </p:cNvSpPr>
          <p:nvPr/>
        </p:nvSpPr>
        <p:spPr>
          <a:xfrm>
            <a:off x="0" y="365124"/>
            <a:ext cx="1219199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>
                <a:latin typeface="Seaford Display" panose="00000500000000000000" pitchFamily="2" charset="0"/>
              </a:rPr>
              <a:t>Security Challenges of Distributed Content Delivery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8AE1FB-8D78-CCC4-DE0F-D184A16E429E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Fundamentally New Class  of Attacks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B089C9E-D2C2-4043-A960-BE6D2F9D64F7}"/>
              </a:ext>
            </a:extLst>
          </p:cNvPr>
          <p:cNvSpPr txBox="1">
            <a:spLocks/>
          </p:cNvSpPr>
          <p:nvPr/>
        </p:nvSpPr>
        <p:spPr>
          <a:xfrm>
            <a:off x="838199" y="2353469"/>
            <a:ext cx="10515597" cy="141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ACM CCS 2021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USENIX Security 2022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(Under Submission Work)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</a:br>
            <a:endParaRPr lang="en-US" dirty="0">
              <a:solidFill>
                <a:schemeClr val="bg1">
                  <a:lumMod val="50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331FFCA-BDDE-5800-D7BB-4339A5815E2B}"/>
              </a:ext>
            </a:extLst>
          </p:cNvPr>
          <p:cNvSpPr txBox="1">
            <a:spLocks/>
          </p:cNvSpPr>
          <p:nvPr/>
        </p:nvSpPr>
        <p:spPr>
          <a:xfrm>
            <a:off x="838201" y="3698407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Enhanced Fingerprinting Capability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2CD795BD-C76F-0DD6-BC9F-C5C14CB993BE}"/>
              </a:ext>
            </a:extLst>
          </p:cNvPr>
          <p:cNvSpPr txBox="1">
            <a:spLocks/>
          </p:cNvSpPr>
          <p:nvPr/>
        </p:nvSpPr>
        <p:spPr>
          <a:xfrm>
            <a:off x="838201" y="4226252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NDSS 2024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EFBC0B2-CEBD-EEB1-6651-F1DD7CEAF396}"/>
              </a:ext>
            </a:extLst>
          </p:cNvPr>
          <p:cNvSpPr txBox="1">
            <a:spLocks/>
          </p:cNvSpPr>
          <p:nvPr/>
        </p:nvSpPr>
        <p:spPr>
          <a:xfrm>
            <a:off x="838201" y="4779545"/>
            <a:ext cx="10515597" cy="101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New Approach to Bypassing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Web Application Firewalls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42EB02A7-2F5E-57A8-2F5A-DDED4A45D627}"/>
              </a:ext>
            </a:extLst>
          </p:cNvPr>
          <p:cNvSpPr txBox="1">
            <a:spLocks/>
          </p:cNvSpPr>
          <p:nvPr/>
        </p:nvSpPr>
        <p:spPr>
          <a:xfrm>
            <a:off x="838199" y="5793907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(Ongoing Work)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E64A6E-4150-CAC1-D15B-7D59B8773C5D}"/>
              </a:ext>
            </a:extLst>
          </p:cNvPr>
          <p:cNvSpPr/>
          <p:nvPr/>
        </p:nvSpPr>
        <p:spPr>
          <a:xfrm>
            <a:off x="5867397" y="3207280"/>
            <a:ext cx="5486400" cy="200035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467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2.96296E-6 L -0.4125 0.1912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25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BB12-3660-C997-5CEF-0ED2A77AB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2" y="365125"/>
            <a:ext cx="10515598" cy="135604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eaford Display"/>
              </a:rPr>
              <a:t>Security Challenges of Web Parsing Differentials</a:t>
            </a:r>
            <a:endParaRPr lang="en-US" sz="4000" dirty="0">
              <a:latin typeface="Seaford Display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EB520-DEBB-8952-8FF0-B25BA5328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7" cy="52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Seaford Display" panose="00000500000000000000" pitchFamily="2" charset="0"/>
              </a:rPr>
              <a:t>Fundamentally New Class  of Attacks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E8B4A44-9E15-A7E0-2466-6DC3CD26B84A}"/>
              </a:ext>
            </a:extLst>
          </p:cNvPr>
          <p:cNvSpPr txBox="1">
            <a:spLocks/>
          </p:cNvSpPr>
          <p:nvPr/>
        </p:nvSpPr>
        <p:spPr>
          <a:xfrm>
            <a:off x="838199" y="2353469"/>
            <a:ext cx="10515597" cy="1412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/>
              </a:rPr>
              <a:t>ACM CCS 2021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(Under Submission Work)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</a:br>
            <a:endParaRPr lang="en-US" dirty="0">
              <a:solidFill>
                <a:schemeClr val="bg1">
                  <a:lumMod val="50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EDEE94F-7AB8-C636-7760-E6AC03E35211}"/>
              </a:ext>
            </a:extLst>
          </p:cNvPr>
          <p:cNvSpPr txBox="1">
            <a:spLocks/>
          </p:cNvSpPr>
          <p:nvPr/>
        </p:nvSpPr>
        <p:spPr>
          <a:xfrm>
            <a:off x="838201" y="3698407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Enhanced Fingerprinting Capability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9E0153-E5A8-F63F-62B0-4A509CD892D6}"/>
              </a:ext>
            </a:extLst>
          </p:cNvPr>
          <p:cNvSpPr txBox="1">
            <a:spLocks/>
          </p:cNvSpPr>
          <p:nvPr/>
        </p:nvSpPr>
        <p:spPr>
          <a:xfrm>
            <a:off x="838201" y="4226252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NDSS 2024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98F34FC-C378-8697-900D-B47FD072D530}"/>
              </a:ext>
            </a:extLst>
          </p:cNvPr>
          <p:cNvSpPr txBox="1">
            <a:spLocks/>
          </p:cNvSpPr>
          <p:nvPr/>
        </p:nvSpPr>
        <p:spPr>
          <a:xfrm>
            <a:off x="838201" y="4779545"/>
            <a:ext cx="10515597" cy="101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New Approach to Bypassing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Web Application Firewalls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250F182-618A-0A1D-19B1-55150FE34451}"/>
              </a:ext>
            </a:extLst>
          </p:cNvPr>
          <p:cNvSpPr txBox="1">
            <a:spLocks/>
          </p:cNvSpPr>
          <p:nvPr/>
        </p:nvSpPr>
        <p:spPr>
          <a:xfrm>
            <a:off x="838199" y="5793907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(Ongoing Work)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075EBE-61F7-874C-B75F-7DE6575B9B21}"/>
              </a:ext>
            </a:extLst>
          </p:cNvPr>
          <p:cNvSpPr/>
          <p:nvPr/>
        </p:nvSpPr>
        <p:spPr>
          <a:xfrm>
            <a:off x="838195" y="1834203"/>
            <a:ext cx="5486400" cy="200035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9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41406 0.19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3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406 0.197 L 0.00156 0.388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25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Security Filtering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6CC41-371F-AECA-5BFD-8B3CDD1FB8F0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FBD5-7DB3-D7E4-1D4B-2D8FACE5D2C4}"/>
              </a:ext>
            </a:extLst>
          </p:cNvPr>
          <p:cNvSpPr txBox="1">
            <a:spLocks/>
          </p:cNvSpPr>
          <p:nvPr/>
        </p:nvSpPr>
        <p:spPr>
          <a:xfrm>
            <a:off x="838199" y="1690689"/>
            <a:ext cx="4608444" cy="1186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param=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</p:txBody>
      </p:sp>
      <p:sp>
        <p:nvSpPr>
          <p:cNvPr id="13" name="Graphic 11" descr="No sign with solid fill">
            <a:extLst>
              <a:ext uri="{FF2B5EF4-FFF2-40B4-BE49-F238E27FC236}">
                <a16:creationId xmlns:a16="http://schemas.microsoft.com/office/drawing/2014/main" id="{E456E780-1E47-6876-6B29-395B490DD06F}"/>
              </a:ext>
            </a:extLst>
          </p:cNvPr>
          <p:cNvSpPr/>
          <p:nvPr/>
        </p:nvSpPr>
        <p:spPr>
          <a:xfrm>
            <a:off x="10443244" y="3558556"/>
            <a:ext cx="723900" cy="723900"/>
          </a:xfrm>
          <a:custGeom>
            <a:avLst/>
            <a:gdLst>
              <a:gd name="connsiteX0" fmla="*/ 361950 w 723900"/>
              <a:gd name="connsiteY0" fmla="*/ 0 h 723900"/>
              <a:gd name="connsiteX1" fmla="*/ 0 w 723900"/>
              <a:gd name="connsiteY1" fmla="*/ 361950 h 723900"/>
              <a:gd name="connsiteX2" fmla="*/ 361950 w 723900"/>
              <a:gd name="connsiteY2" fmla="*/ 723900 h 723900"/>
              <a:gd name="connsiteX3" fmla="*/ 723900 w 723900"/>
              <a:gd name="connsiteY3" fmla="*/ 361950 h 723900"/>
              <a:gd name="connsiteX4" fmla="*/ 361950 w 723900"/>
              <a:gd name="connsiteY4" fmla="*/ 0 h 723900"/>
              <a:gd name="connsiteX5" fmla="*/ 114300 w 723900"/>
              <a:gd name="connsiteY5" fmla="*/ 361950 h 723900"/>
              <a:gd name="connsiteX6" fmla="*/ 151448 w 723900"/>
              <a:gd name="connsiteY6" fmla="*/ 232410 h 723900"/>
              <a:gd name="connsiteX7" fmla="*/ 492443 w 723900"/>
              <a:gd name="connsiteY7" fmla="*/ 573405 h 723900"/>
              <a:gd name="connsiteX8" fmla="*/ 361950 w 723900"/>
              <a:gd name="connsiteY8" fmla="*/ 609600 h 723900"/>
              <a:gd name="connsiteX9" fmla="*/ 114300 w 723900"/>
              <a:gd name="connsiteY9" fmla="*/ 361950 h 723900"/>
              <a:gd name="connsiteX10" fmla="*/ 572453 w 723900"/>
              <a:gd name="connsiteY10" fmla="*/ 491490 h 723900"/>
              <a:gd name="connsiteX11" fmla="*/ 232410 w 723900"/>
              <a:gd name="connsiteY11" fmla="*/ 151448 h 723900"/>
              <a:gd name="connsiteX12" fmla="*/ 361950 w 723900"/>
              <a:gd name="connsiteY12" fmla="*/ 114300 h 723900"/>
              <a:gd name="connsiteX13" fmla="*/ 609600 w 723900"/>
              <a:gd name="connsiteY13" fmla="*/ 361950 h 723900"/>
              <a:gd name="connsiteX14" fmla="*/ 572453 w 723900"/>
              <a:gd name="connsiteY14" fmla="*/ 49149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23900" h="723900">
                <a:moveTo>
                  <a:pt x="361950" y="0"/>
                </a:moveTo>
                <a:cubicBezTo>
                  <a:pt x="161925" y="0"/>
                  <a:pt x="0" y="161925"/>
                  <a:pt x="0" y="361950"/>
                </a:cubicBezTo>
                <a:cubicBezTo>
                  <a:pt x="0" y="561975"/>
                  <a:pt x="161925" y="723900"/>
                  <a:pt x="361950" y="723900"/>
                </a:cubicBezTo>
                <a:cubicBezTo>
                  <a:pt x="561975" y="723900"/>
                  <a:pt x="723900" y="561975"/>
                  <a:pt x="723900" y="361950"/>
                </a:cubicBezTo>
                <a:cubicBezTo>
                  <a:pt x="723900" y="161925"/>
                  <a:pt x="561975" y="0"/>
                  <a:pt x="361950" y="0"/>
                </a:cubicBezTo>
                <a:close/>
                <a:moveTo>
                  <a:pt x="114300" y="361950"/>
                </a:moveTo>
                <a:cubicBezTo>
                  <a:pt x="114300" y="314325"/>
                  <a:pt x="127635" y="269558"/>
                  <a:pt x="151448" y="232410"/>
                </a:cubicBezTo>
                <a:lnTo>
                  <a:pt x="492443" y="573405"/>
                </a:lnTo>
                <a:cubicBezTo>
                  <a:pt x="454343" y="596265"/>
                  <a:pt x="409575" y="609600"/>
                  <a:pt x="361950" y="609600"/>
                </a:cubicBezTo>
                <a:cubicBezTo>
                  <a:pt x="225743" y="609600"/>
                  <a:pt x="114300" y="498158"/>
                  <a:pt x="114300" y="361950"/>
                </a:cubicBezTo>
                <a:close/>
                <a:moveTo>
                  <a:pt x="572453" y="491490"/>
                </a:moveTo>
                <a:lnTo>
                  <a:pt x="232410" y="151448"/>
                </a:lnTo>
                <a:cubicBezTo>
                  <a:pt x="269558" y="127635"/>
                  <a:pt x="314325" y="114300"/>
                  <a:pt x="361950" y="114300"/>
                </a:cubicBezTo>
                <a:cubicBezTo>
                  <a:pt x="498158" y="114300"/>
                  <a:pt x="609600" y="225743"/>
                  <a:pt x="609600" y="361950"/>
                </a:cubicBezTo>
                <a:cubicBezTo>
                  <a:pt x="609600" y="409575"/>
                  <a:pt x="596265" y="454343"/>
                  <a:pt x="572453" y="491490"/>
                </a:cubicBezTo>
                <a:close/>
              </a:path>
            </a:pathLst>
          </a:custGeom>
          <a:solidFill>
            <a:srgbClr val="FF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8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0.63268 4.81481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28" y="0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3" grpId="0"/>
      <p:bldP spid="3" grpId="1"/>
      <p:bldP spid="13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Security Filtering on a Proxy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6CC41-371F-AECA-5BFD-8B3CDD1FB8F0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8A059F6E-6DE9-1346-FD14-08B8BD280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" name="Picture 1" descr="A picture containing diagram&#10;&#10;Description automatically generated">
            <a:extLst>
              <a:ext uri="{FF2B5EF4-FFF2-40B4-BE49-F238E27FC236}">
                <a16:creationId xmlns:a16="http://schemas.microsoft.com/office/drawing/2014/main" id="{1226445C-E49B-3810-30DA-5B52AAD045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1B888C-EED1-0652-9B1C-091FBA57F716}"/>
              </a:ext>
            </a:extLst>
          </p:cNvPr>
          <p:cNvSpPr txBox="1"/>
          <p:nvPr/>
        </p:nvSpPr>
        <p:spPr>
          <a:xfrm>
            <a:off x="6015486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WAF</a:t>
            </a:r>
          </a:p>
        </p:txBody>
      </p:sp>
      <p:sp>
        <p:nvSpPr>
          <p:cNvPr id="8" name="Graphic 11" descr="No sign with solid fill">
            <a:extLst>
              <a:ext uri="{FF2B5EF4-FFF2-40B4-BE49-F238E27FC236}">
                <a16:creationId xmlns:a16="http://schemas.microsoft.com/office/drawing/2014/main" id="{3C4BF456-EE46-563A-4746-417E9559C6E4}"/>
              </a:ext>
            </a:extLst>
          </p:cNvPr>
          <p:cNvSpPr/>
          <p:nvPr/>
        </p:nvSpPr>
        <p:spPr>
          <a:xfrm>
            <a:off x="6261494" y="3558556"/>
            <a:ext cx="723900" cy="723900"/>
          </a:xfrm>
          <a:custGeom>
            <a:avLst/>
            <a:gdLst>
              <a:gd name="connsiteX0" fmla="*/ 361950 w 723900"/>
              <a:gd name="connsiteY0" fmla="*/ 0 h 723900"/>
              <a:gd name="connsiteX1" fmla="*/ 0 w 723900"/>
              <a:gd name="connsiteY1" fmla="*/ 361950 h 723900"/>
              <a:gd name="connsiteX2" fmla="*/ 361950 w 723900"/>
              <a:gd name="connsiteY2" fmla="*/ 723900 h 723900"/>
              <a:gd name="connsiteX3" fmla="*/ 723900 w 723900"/>
              <a:gd name="connsiteY3" fmla="*/ 361950 h 723900"/>
              <a:gd name="connsiteX4" fmla="*/ 361950 w 723900"/>
              <a:gd name="connsiteY4" fmla="*/ 0 h 723900"/>
              <a:gd name="connsiteX5" fmla="*/ 114300 w 723900"/>
              <a:gd name="connsiteY5" fmla="*/ 361950 h 723900"/>
              <a:gd name="connsiteX6" fmla="*/ 151448 w 723900"/>
              <a:gd name="connsiteY6" fmla="*/ 232410 h 723900"/>
              <a:gd name="connsiteX7" fmla="*/ 492443 w 723900"/>
              <a:gd name="connsiteY7" fmla="*/ 573405 h 723900"/>
              <a:gd name="connsiteX8" fmla="*/ 361950 w 723900"/>
              <a:gd name="connsiteY8" fmla="*/ 609600 h 723900"/>
              <a:gd name="connsiteX9" fmla="*/ 114300 w 723900"/>
              <a:gd name="connsiteY9" fmla="*/ 361950 h 723900"/>
              <a:gd name="connsiteX10" fmla="*/ 572453 w 723900"/>
              <a:gd name="connsiteY10" fmla="*/ 491490 h 723900"/>
              <a:gd name="connsiteX11" fmla="*/ 232410 w 723900"/>
              <a:gd name="connsiteY11" fmla="*/ 151448 h 723900"/>
              <a:gd name="connsiteX12" fmla="*/ 361950 w 723900"/>
              <a:gd name="connsiteY12" fmla="*/ 114300 h 723900"/>
              <a:gd name="connsiteX13" fmla="*/ 609600 w 723900"/>
              <a:gd name="connsiteY13" fmla="*/ 361950 h 723900"/>
              <a:gd name="connsiteX14" fmla="*/ 572453 w 723900"/>
              <a:gd name="connsiteY14" fmla="*/ 491490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23900" h="723900">
                <a:moveTo>
                  <a:pt x="361950" y="0"/>
                </a:moveTo>
                <a:cubicBezTo>
                  <a:pt x="161925" y="0"/>
                  <a:pt x="0" y="161925"/>
                  <a:pt x="0" y="361950"/>
                </a:cubicBezTo>
                <a:cubicBezTo>
                  <a:pt x="0" y="561975"/>
                  <a:pt x="161925" y="723900"/>
                  <a:pt x="361950" y="723900"/>
                </a:cubicBezTo>
                <a:cubicBezTo>
                  <a:pt x="561975" y="723900"/>
                  <a:pt x="723900" y="561975"/>
                  <a:pt x="723900" y="361950"/>
                </a:cubicBezTo>
                <a:cubicBezTo>
                  <a:pt x="723900" y="161925"/>
                  <a:pt x="561975" y="0"/>
                  <a:pt x="361950" y="0"/>
                </a:cubicBezTo>
                <a:close/>
                <a:moveTo>
                  <a:pt x="114300" y="361950"/>
                </a:moveTo>
                <a:cubicBezTo>
                  <a:pt x="114300" y="314325"/>
                  <a:pt x="127635" y="269558"/>
                  <a:pt x="151448" y="232410"/>
                </a:cubicBezTo>
                <a:lnTo>
                  <a:pt x="492443" y="573405"/>
                </a:lnTo>
                <a:cubicBezTo>
                  <a:pt x="454343" y="596265"/>
                  <a:pt x="409575" y="609600"/>
                  <a:pt x="361950" y="609600"/>
                </a:cubicBezTo>
                <a:cubicBezTo>
                  <a:pt x="225743" y="609600"/>
                  <a:pt x="114300" y="498158"/>
                  <a:pt x="114300" y="361950"/>
                </a:cubicBezTo>
                <a:close/>
                <a:moveTo>
                  <a:pt x="572453" y="491490"/>
                </a:moveTo>
                <a:lnTo>
                  <a:pt x="232410" y="151448"/>
                </a:lnTo>
                <a:cubicBezTo>
                  <a:pt x="269558" y="127635"/>
                  <a:pt x="314325" y="114300"/>
                  <a:pt x="361950" y="114300"/>
                </a:cubicBezTo>
                <a:cubicBezTo>
                  <a:pt x="498158" y="114300"/>
                  <a:pt x="609600" y="225743"/>
                  <a:pt x="609600" y="361950"/>
                </a:cubicBezTo>
                <a:cubicBezTo>
                  <a:pt x="609600" y="409575"/>
                  <a:pt x="596265" y="454343"/>
                  <a:pt x="572453" y="491490"/>
                </a:cubicBezTo>
                <a:close/>
              </a:path>
            </a:pathLst>
          </a:custGeom>
          <a:solidFill>
            <a:srgbClr val="FF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4684FF-C1A9-9BEE-1905-AB1B383204DF}"/>
              </a:ext>
            </a:extLst>
          </p:cNvPr>
          <p:cNvSpPr txBox="1">
            <a:spLocks/>
          </p:cNvSpPr>
          <p:nvPr/>
        </p:nvSpPr>
        <p:spPr>
          <a:xfrm>
            <a:off x="855446" y="1834236"/>
            <a:ext cx="10515600" cy="14457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Easily adaptable policy</a:t>
            </a:r>
          </a:p>
          <a:p>
            <a:r>
              <a:rPr lang="en-US" dirty="0">
                <a:latin typeface="Seaford Display" panose="00000500000000000000" pitchFamily="2" charset="0"/>
              </a:rPr>
              <a:t>Better protection against new and emerging attacks</a:t>
            </a:r>
          </a:p>
          <a:p>
            <a:r>
              <a:rPr lang="en-US" dirty="0">
                <a:latin typeface="Seaford Display" panose="00000500000000000000" pitchFamily="2" charset="0"/>
              </a:rPr>
              <a:t>Higher traffic capacity</a:t>
            </a:r>
          </a:p>
        </p:txBody>
      </p:sp>
    </p:spTree>
    <p:extLst>
      <p:ext uri="{BB962C8B-B14F-4D97-AF65-F5344CB8AC3E}">
        <p14:creationId xmlns:p14="http://schemas.microsoft.com/office/powerpoint/2010/main" val="257643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4.81481E-6 L 0.2961 4.81481E-6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5" grpId="0"/>
      <p:bldP spid="8" grpId="0" animBg="1"/>
      <p:bldP spid="9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54532" y="3465117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72374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Web Server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Traditional Bypass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46702" y="3558556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6CC41-371F-AECA-5BFD-8B3CDD1FB8F0}"/>
              </a:ext>
            </a:extLst>
          </p:cNvPr>
          <p:cNvSpPr>
            <a:spLocks noChangeAspect="1"/>
          </p:cNvSpPr>
          <p:nvPr/>
        </p:nvSpPr>
        <p:spPr>
          <a:xfrm>
            <a:off x="1962329" y="3745452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FBD5-7DB3-D7E4-1D4B-2D8FACE5D2C4}"/>
              </a:ext>
            </a:extLst>
          </p:cNvPr>
          <p:cNvSpPr txBox="1">
            <a:spLocks/>
          </p:cNvSpPr>
          <p:nvPr/>
        </p:nvSpPr>
        <p:spPr>
          <a:xfrm>
            <a:off x="838199" y="4379517"/>
            <a:ext cx="4608444" cy="1186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param=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D7058B5-E0AF-BAA8-4515-AF525C44D20D}"/>
              </a:ext>
            </a:extLst>
          </p:cNvPr>
          <p:cNvSpPr txBox="1">
            <a:spLocks/>
          </p:cNvSpPr>
          <p:nvPr/>
        </p:nvSpPr>
        <p:spPr>
          <a:xfrm>
            <a:off x="838199" y="4379517"/>
            <a:ext cx="4608444" cy="1186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param=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YXR0YWNr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DD3EC5BB-B3FC-B185-754D-6091729D3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72783" y="3465117"/>
            <a:ext cx="1101324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8232BD-95B8-2CB5-380C-12CAA1237094}"/>
              </a:ext>
            </a:extLst>
          </p:cNvPr>
          <p:cNvSpPr txBox="1"/>
          <p:nvPr/>
        </p:nvSpPr>
        <p:spPr>
          <a:xfrm>
            <a:off x="6015486" y="3090446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WAF</a:t>
            </a:r>
          </a:p>
        </p:txBody>
      </p:sp>
      <p:pic>
        <p:nvPicPr>
          <p:cNvPr id="14" name="Graphic 13" descr="Completed with solid fill">
            <a:extLst>
              <a:ext uri="{FF2B5EF4-FFF2-40B4-BE49-F238E27FC236}">
                <a16:creationId xmlns:a16="http://schemas.microsoft.com/office/drawing/2014/main" id="{4EB81B13-C59B-E891-84ED-302EF20CB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66244" y="4282456"/>
            <a:ext cx="914400" cy="9144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EA3992E-3779-B462-80D0-B1C5BED82945}"/>
              </a:ext>
            </a:extLst>
          </p:cNvPr>
          <p:cNvSpPr>
            <a:spLocks noChangeAspect="1"/>
          </p:cNvSpPr>
          <p:nvPr/>
        </p:nvSpPr>
        <p:spPr>
          <a:xfrm>
            <a:off x="5634210" y="3745452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3139D91-9D54-3B65-863D-B2D92224D2B7}"/>
              </a:ext>
            </a:extLst>
          </p:cNvPr>
          <p:cNvSpPr txBox="1">
            <a:spLocks/>
          </p:cNvSpPr>
          <p:nvPr/>
        </p:nvSpPr>
        <p:spPr>
          <a:xfrm>
            <a:off x="855446" y="1834236"/>
            <a:ext cx="10515600" cy="1445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Disguising the attack payload</a:t>
            </a:r>
          </a:p>
          <a:p>
            <a:r>
              <a:rPr lang="en-US" dirty="0">
                <a:latin typeface="Seaford Display" panose="00000500000000000000" pitchFamily="2" charset="0"/>
              </a:rPr>
              <a:t>Barely effective as WAFs are well aware of these methods</a:t>
            </a:r>
          </a:p>
        </p:txBody>
      </p:sp>
    </p:spTree>
    <p:extLst>
      <p:ext uri="{BB962C8B-B14F-4D97-AF65-F5344CB8AC3E}">
        <p14:creationId xmlns:p14="http://schemas.microsoft.com/office/powerpoint/2010/main" val="186519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7 4.81481E-6 L 0.30195 4.81481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34219 4.81481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3" grpId="0"/>
      <p:bldP spid="3" grpId="1"/>
      <p:bldP spid="2" grpId="0"/>
      <p:bldP spid="19" grpId="0" animBg="1"/>
      <p:bldP spid="19" grpId="1" animBg="1"/>
      <p:bldP spid="9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New Bypass Method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4684FF-C1A9-9BEE-1905-AB1B383204DF}"/>
              </a:ext>
            </a:extLst>
          </p:cNvPr>
          <p:cNvSpPr txBox="1">
            <a:spLocks/>
          </p:cNvSpPr>
          <p:nvPr/>
        </p:nvSpPr>
        <p:spPr>
          <a:xfrm>
            <a:off x="868509" y="1834236"/>
            <a:ext cx="10515600" cy="2711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No need to modify the attack payload</a:t>
            </a:r>
          </a:p>
          <a:p>
            <a:r>
              <a:rPr lang="en-US" dirty="0">
                <a:latin typeface="Seaford Display" panose="00000500000000000000" pitchFamily="2" charset="0"/>
              </a:rPr>
              <a:t>Parsing discrepancies in complex content types (e.g., application/xml)</a:t>
            </a:r>
          </a:p>
          <a:p>
            <a:r>
              <a:rPr lang="en-US" dirty="0">
                <a:latin typeface="Seaford Display" panose="00000500000000000000" pitchFamily="2" charset="0"/>
              </a:rPr>
              <a:t>Mutating the request body (excluding the attack payload), in a way that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WAF fails to parse the request body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(due to mutations)</a:t>
            </a:r>
            <a:r>
              <a:rPr lang="en-US" dirty="0">
                <a:latin typeface="Seaford Display" panose="00000500000000000000" pitchFamily="2" charset="0"/>
              </a:rPr>
              <a:t> and forwards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Web application framework parses </a:t>
            </a:r>
            <a:r>
              <a:rPr lang="en-US" dirty="0">
                <a:solidFill>
                  <a:schemeClr val="accent2"/>
                </a:solidFill>
                <a:latin typeface="Seaford Display" panose="00000500000000000000" pitchFamily="2" charset="0"/>
              </a:rPr>
              <a:t>(despite the mutations)</a:t>
            </a:r>
            <a:r>
              <a:rPr lang="en-US" dirty="0">
                <a:latin typeface="Seaford Display" panose="00000500000000000000" pitchFamily="2" charset="0"/>
              </a:rPr>
              <a:t> and executes</a:t>
            </a:r>
          </a:p>
        </p:txBody>
      </p:sp>
    </p:spTree>
    <p:extLst>
      <p:ext uri="{BB962C8B-B14F-4D97-AF65-F5344CB8AC3E}">
        <p14:creationId xmlns:p14="http://schemas.microsoft.com/office/powerpoint/2010/main" val="202867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New Bypass Method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CA3982-1555-0B5D-4B4A-6EA98FB9F54E}"/>
              </a:ext>
            </a:extLst>
          </p:cNvPr>
          <p:cNvSpPr txBox="1">
            <a:spLocks/>
          </p:cNvSpPr>
          <p:nvPr/>
        </p:nvSpPr>
        <p:spPr>
          <a:xfrm>
            <a:off x="855446" y="1834235"/>
            <a:ext cx="10515600" cy="3978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Testing popular WAFs and web application frameworks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AWS, Azure, Cloudflare, Google Cloud etc.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Java Spring Boot, PHP Laravel, Node Express, Python Django etc.</a:t>
            </a:r>
          </a:p>
          <a:p>
            <a:r>
              <a:rPr lang="en-US" dirty="0">
                <a:latin typeface="Seaford Display" panose="00000500000000000000" pitchFamily="2" charset="0"/>
              </a:rPr>
              <a:t>We are testing three content types: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multipart/form-data</a:t>
            </a: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application/</a:t>
            </a:r>
            <a:r>
              <a:rPr lang="en-US" dirty="0" err="1">
                <a:latin typeface="Seaford Display" panose="00000500000000000000" pitchFamily="2" charset="0"/>
              </a:rPr>
              <a:t>json</a:t>
            </a:r>
            <a:endParaRPr lang="en-US" dirty="0">
              <a:latin typeface="Seaford Display" panose="00000500000000000000" pitchFamily="2" charset="0"/>
            </a:endParaRPr>
          </a:p>
          <a:p>
            <a:pPr lvl="1"/>
            <a:r>
              <a:rPr lang="en-US" dirty="0">
                <a:latin typeface="Seaford Display" panose="00000500000000000000" pitchFamily="2" charset="0"/>
              </a:rPr>
              <a:t>application/xml</a:t>
            </a:r>
          </a:p>
          <a:p>
            <a:endParaRPr lang="en-US" dirty="0">
              <a:latin typeface="Seaford Dis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43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DBB12-3660-C997-5CEF-0ED2A77AB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122" y="365125"/>
            <a:ext cx="10515598" cy="1356043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Seaford Display"/>
              </a:rPr>
              <a:t>Security Challenges of Web Parsing Differentials</a:t>
            </a:r>
            <a:endParaRPr lang="en-US" sz="4000" dirty="0">
              <a:latin typeface="Seaford Display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EB520-DEBB-8952-8FF0-B25BA5328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7" cy="527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Seaford Display" panose="00000500000000000000" pitchFamily="2" charset="0"/>
              </a:rPr>
              <a:t>Fundamentally New Class  of Attacks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E8B4A44-9E15-A7E0-2466-6DC3CD26B84A}"/>
              </a:ext>
            </a:extLst>
          </p:cNvPr>
          <p:cNvSpPr txBox="1">
            <a:spLocks/>
          </p:cNvSpPr>
          <p:nvPr/>
        </p:nvSpPr>
        <p:spPr>
          <a:xfrm>
            <a:off x="838199" y="2353469"/>
            <a:ext cx="10515597" cy="14121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/>
              </a:rPr>
              <a:t>ACM CCS 2021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(Under Submission Work)</a:t>
            </a:r>
            <a:b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</a:br>
            <a:endParaRPr lang="en-US" dirty="0">
              <a:solidFill>
                <a:schemeClr val="bg1">
                  <a:lumMod val="50000"/>
                </a:schemeClr>
              </a:solidFill>
              <a:latin typeface="Seaford Display" panose="00000500000000000000" pitchFamily="2" charset="0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EDEE94F-7AB8-C636-7760-E6AC03E35211}"/>
              </a:ext>
            </a:extLst>
          </p:cNvPr>
          <p:cNvSpPr txBox="1">
            <a:spLocks/>
          </p:cNvSpPr>
          <p:nvPr/>
        </p:nvSpPr>
        <p:spPr>
          <a:xfrm>
            <a:off x="838201" y="3698407"/>
            <a:ext cx="10515597" cy="527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Enhanced Fingerprinting Capability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F9E0153-E5A8-F63F-62B0-4A509CD892D6}"/>
              </a:ext>
            </a:extLst>
          </p:cNvPr>
          <p:cNvSpPr txBox="1">
            <a:spLocks/>
          </p:cNvSpPr>
          <p:nvPr/>
        </p:nvSpPr>
        <p:spPr>
          <a:xfrm>
            <a:off x="838201" y="4226252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NDSS 2024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698F34FC-C378-8697-900D-B47FD072D530}"/>
              </a:ext>
            </a:extLst>
          </p:cNvPr>
          <p:cNvSpPr txBox="1">
            <a:spLocks/>
          </p:cNvSpPr>
          <p:nvPr/>
        </p:nvSpPr>
        <p:spPr>
          <a:xfrm>
            <a:off x="838201" y="4779545"/>
            <a:ext cx="10515597" cy="101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New Approach to Bypassing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Seaford Display" panose="00000500000000000000" pitchFamily="2" charset="0"/>
              </a:rPr>
              <a:t>Web Application Firewalls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250F182-618A-0A1D-19B1-55150FE34451}"/>
              </a:ext>
            </a:extLst>
          </p:cNvPr>
          <p:cNvSpPr txBox="1">
            <a:spLocks/>
          </p:cNvSpPr>
          <p:nvPr/>
        </p:nvSpPr>
        <p:spPr>
          <a:xfrm>
            <a:off x="838199" y="5793907"/>
            <a:ext cx="10515597" cy="547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Seaford Display" panose="00000500000000000000" pitchFamily="2" charset="0"/>
              </a:rPr>
              <a:t>(Ongoing Work)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075EBE-61F7-874C-B75F-7DE6575B9B21}"/>
              </a:ext>
            </a:extLst>
          </p:cNvPr>
          <p:cNvSpPr/>
          <p:nvPr/>
        </p:nvSpPr>
        <p:spPr>
          <a:xfrm>
            <a:off x="838195" y="1834203"/>
            <a:ext cx="5486400" cy="2000350"/>
          </a:xfrm>
          <a:prstGeom prst="rect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9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41406 0.19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03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406 0.197 L 0.00156 0.388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25" y="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3882 L 0 -4.44444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-1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5" grpId="3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AC3A85-F875-A19D-B595-F76ACCA19781}"/>
              </a:ext>
            </a:extLst>
          </p:cNvPr>
          <p:cNvSpPr/>
          <p:nvPr/>
        </p:nvSpPr>
        <p:spPr>
          <a:xfrm>
            <a:off x="1465963" y="5559392"/>
            <a:ext cx="182880" cy="2926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507C11-F0B7-B55C-2FA8-A1CB0E3823C0}"/>
              </a:ext>
            </a:extLst>
          </p:cNvPr>
          <p:cNvSpPr/>
          <p:nvPr/>
        </p:nvSpPr>
        <p:spPr>
          <a:xfrm>
            <a:off x="2453136" y="5127904"/>
            <a:ext cx="3840480" cy="2926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71778" y="3753009"/>
            <a:ext cx="1101324" cy="9144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Multipart/form-data Example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63948" y="3846448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FBD5-7DB3-D7E4-1D4B-2D8FACE5D2C4}"/>
              </a:ext>
            </a:extLst>
          </p:cNvPr>
          <p:cNvSpPr txBox="1">
            <a:spLocks/>
          </p:cNvSpPr>
          <p:nvPr/>
        </p:nvSpPr>
        <p:spPr>
          <a:xfrm>
            <a:off x="855446" y="4667409"/>
            <a:ext cx="5748131" cy="1325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Content-Type: application/x-www-form-</a:t>
            </a:r>
            <a:r>
              <a:rPr lang="en-US" sz="1600" dirty="0" err="1">
                <a:latin typeface="Consolas" panose="020B0609020204030204" pitchFamily="49" charset="0"/>
              </a:rPr>
              <a:t>urlencoded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query=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DD3EC5BB-B3FC-B185-754D-6091729D3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90029" y="3753009"/>
            <a:ext cx="110132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887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E6D5A0-CE17-109F-AB0A-1D8C2537E94B}"/>
              </a:ext>
            </a:extLst>
          </p:cNvPr>
          <p:cNvSpPr/>
          <p:nvPr/>
        </p:nvSpPr>
        <p:spPr>
          <a:xfrm>
            <a:off x="2413588" y="5120478"/>
            <a:ext cx="2214283" cy="29457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4B5F14-8A69-75DF-4F61-21890E8388A9}"/>
              </a:ext>
            </a:extLst>
          </p:cNvPr>
          <p:cNvSpPr/>
          <p:nvPr/>
        </p:nvSpPr>
        <p:spPr>
          <a:xfrm>
            <a:off x="5831407" y="5087676"/>
            <a:ext cx="548640" cy="31250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E507C11-F0B7-B55C-2FA8-A1CB0E3823C0}"/>
              </a:ext>
            </a:extLst>
          </p:cNvPr>
          <p:cNvSpPr/>
          <p:nvPr/>
        </p:nvSpPr>
        <p:spPr>
          <a:xfrm>
            <a:off x="961283" y="5524064"/>
            <a:ext cx="726565" cy="30336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144A7F-4E0E-9C24-9793-06EB3709887B}"/>
              </a:ext>
            </a:extLst>
          </p:cNvPr>
          <p:cNvSpPr/>
          <p:nvPr/>
        </p:nvSpPr>
        <p:spPr>
          <a:xfrm>
            <a:off x="961283" y="6420168"/>
            <a:ext cx="726565" cy="30336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99F335-52C2-08DE-2C1B-A7C8A395D35A}"/>
              </a:ext>
            </a:extLst>
          </p:cNvPr>
          <p:cNvSpPr/>
          <p:nvPr/>
        </p:nvSpPr>
        <p:spPr>
          <a:xfrm>
            <a:off x="4721332" y="5120478"/>
            <a:ext cx="914400" cy="29260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30E89C02-4EEE-41DF-06C3-8FC5C76D34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71778" y="3753009"/>
            <a:ext cx="1101324" cy="914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AD530-2551-9BE6-1533-C2629FE2373A}"/>
              </a:ext>
            </a:extLst>
          </p:cNvPr>
          <p:cNvSpPr txBox="1"/>
          <p:nvPr/>
        </p:nvSpPr>
        <p:spPr>
          <a:xfrm>
            <a:off x="10189620" y="3378338"/>
            <a:ext cx="1215917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Express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Multipart/form-data Example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43CF8330-A25E-8599-AED0-375F80562A50}"/>
              </a:ext>
            </a:extLst>
          </p:cNvPr>
          <p:cNvGrpSpPr/>
          <p:nvPr/>
        </p:nvGrpSpPr>
        <p:grpSpPr>
          <a:xfrm>
            <a:off x="963948" y="3846448"/>
            <a:ext cx="723900" cy="723900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144B5526-7308-B419-1DD8-622DA9EB7BCB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33136D7-7D31-C6DA-E9F8-B5C96DDFBC4B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11A28B1-F6F8-D0A9-2A58-002AED45EE4D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A151365-A9E6-6ED5-6518-C8EAECB086FD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E3BE50B-1687-165C-F279-96D029C45F58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99696E-6D40-17C9-C142-8C667171DBDE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2C6CC41-371F-AECA-5BFD-8B3CDD1FB8F0}"/>
              </a:ext>
            </a:extLst>
          </p:cNvPr>
          <p:cNvSpPr>
            <a:spLocks noChangeAspect="1"/>
          </p:cNvSpPr>
          <p:nvPr/>
        </p:nvSpPr>
        <p:spPr>
          <a:xfrm>
            <a:off x="1979575" y="4033344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FBD5-7DB3-D7E4-1D4B-2D8FACE5D2C4}"/>
              </a:ext>
            </a:extLst>
          </p:cNvPr>
          <p:cNvSpPr txBox="1">
            <a:spLocks/>
          </p:cNvSpPr>
          <p:nvPr/>
        </p:nvSpPr>
        <p:spPr>
          <a:xfrm>
            <a:off x="855446" y="4667408"/>
            <a:ext cx="5748131" cy="2478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Content-Type: multipart/</a:t>
            </a:r>
            <a:r>
              <a:rPr lang="en-US" sz="1600" dirty="0" err="1">
                <a:latin typeface="Consolas" panose="020B0609020204030204" pitchFamily="49" charset="0"/>
              </a:rPr>
              <a:t>form-data;boundary</a:t>
            </a:r>
            <a:r>
              <a:rPr lang="en-US" sz="1600" dirty="0">
                <a:latin typeface="Consolas" panose="020B0609020204030204" pitchFamily="49" charset="0"/>
              </a:rPr>
              <a:t> =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latin typeface="Consolas" panose="020B0609020204030204" pitchFamily="49" charset="0"/>
              </a:rPr>
              <a:t>ABC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"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--ABC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Content-Disposition: form-data; name=“query"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--ABC--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DD3EC5BB-B3FC-B185-754D-6091729D380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6090029" y="3753009"/>
            <a:ext cx="1101324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8232BD-95B8-2CB5-380C-12CAA1237094}"/>
              </a:ext>
            </a:extLst>
          </p:cNvPr>
          <p:cNvSpPr txBox="1"/>
          <p:nvPr/>
        </p:nvSpPr>
        <p:spPr>
          <a:xfrm>
            <a:off x="5845965" y="3378338"/>
            <a:ext cx="1515224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Cloudflare WAF</a:t>
            </a:r>
          </a:p>
        </p:txBody>
      </p:sp>
      <p:pic>
        <p:nvPicPr>
          <p:cNvPr id="14" name="Graphic 13" descr="Completed with solid fill">
            <a:extLst>
              <a:ext uri="{FF2B5EF4-FFF2-40B4-BE49-F238E27FC236}">
                <a16:creationId xmlns:a16="http://schemas.microsoft.com/office/drawing/2014/main" id="{4EB81B13-C59B-E891-84ED-302EF20CB5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83490" y="4458881"/>
            <a:ext cx="914400" cy="9144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EA3992E-3779-B462-80D0-B1C5BED82945}"/>
              </a:ext>
            </a:extLst>
          </p:cNvPr>
          <p:cNvSpPr>
            <a:spLocks noChangeAspect="1"/>
          </p:cNvSpPr>
          <p:nvPr/>
        </p:nvSpPr>
        <p:spPr>
          <a:xfrm>
            <a:off x="5651456" y="4033344"/>
            <a:ext cx="365760" cy="3657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01B972F-D192-88FD-9BE6-B44AA143EBCD}"/>
              </a:ext>
            </a:extLst>
          </p:cNvPr>
          <p:cNvSpPr/>
          <p:nvPr/>
        </p:nvSpPr>
        <p:spPr>
          <a:xfrm>
            <a:off x="5822286" y="5140732"/>
            <a:ext cx="128016" cy="2743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AAB4F97-602D-6DEE-318A-77B9730A5D0D}"/>
              </a:ext>
            </a:extLst>
          </p:cNvPr>
          <p:cNvSpPr/>
          <p:nvPr/>
        </p:nvSpPr>
        <p:spPr>
          <a:xfrm>
            <a:off x="6277185" y="5140732"/>
            <a:ext cx="118872" cy="27432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Graphic 20" descr="Completed with solid fill">
            <a:extLst>
              <a:ext uri="{FF2B5EF4-FFF2-40B4-BE49-F238E27FC236}">
                <a16:creationId xmlns:a16="http://schemas.microsoft.com/office/drawing/2014/main" id="{1396CC06-38D6-3AEC-042E-AEA97DCEDD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70595" y="446784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61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87 4.81481E-6 L 0.30195 4.81481E-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34219 4.81481E-6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2" grpId="0" animBg="1"/>
      <p:bldP spid="22" grpId="1" animBg="1"/>
      <p:bldP spid="17" grpId="0" animBg="1"/>
      <p:bldP spid="17" grpId="1" animBg="1"/>
      <p:bldP spid="18" grpId="0" animBg="1"/>
      <p:bldP spid="18" grpId="1" animBg="1"/>
      <p:bldP spid="13" grpId="0" animBg="1"/>
      <p:bldP spid="13" grpId="1" animBg="1"/>
      <p:bldP spid="7" grpId="0" animBg="1"/>
      <p:bldP spid="15" grpId="0" animBg="1"/>
      <p:bldP spid="15" grpId="1" animBg="1"/>
      <p:bldP spid="15" grpId="2" animBg="1"/>
      <p:bldP spid="3" grpId="0"/>
      <p:bldP spid="3" grpId="1"/>
      <p:bldP spid="8" grpId="0" animBg="1"/>
      <p:bldP spid="19" grpId="0" animBg="1"/>
      <p:bldP spid="19" grpId="1" animBg="1"/>
      <p:bldP spid="2" grpId="0" animBg="1"/>
      <p:bldP spid="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9AC9FCC-2C5B-9F23-665F-3963C768A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/>
              </a:rPr>
              <a:t>Content Type Study</a:t>
            </a:r>
            <a:endParaRPr lang="en-US" dirty="0">
              <a:latin typeface="Seaford Display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FBD5-7DB3-D7E4-1D4B-2D8FACE5D2C4}"/>
              </a:ext>
            </a:extLst>
          </p:cNvPr>
          <p:cNvSpPr txBox="1">
            <a:spLocks/>
          </p:cNvSpPr>
          <p:nvPr/>
        </p:nvSpPr>
        <p:spPr>
          <a:xfrm>
            <a:off x="6398214" y="3853217"/>
            <a:ext cx="5748131" cy="24784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/>
              </a:rPr>
              <a:t>Content-Type: multipart/</a:t>
            </a:r>
            <a:r>
              <a:rPr lang="en-US" sz="1600" dirty="0" err="1">
                <a:latin typeface="Consolas"/>
              </a:rPr>
              <a:t>form-data;boundary</a:t>
            </a:r>
            <a:r>
              <a:rPr lang="en-US" sz="1600" dirty="0">
                <a:latin typeface="Consolas"/>
              </a:rPr>
              <a:t>=ABC</a:t>
            </a:r>
            <a:endParaRPr lang="en-US" sz="1600" b="1" dirty="0">
              <a:solidFill>
                <a:srgbClr val="FF0000"/>
              </a:solidFill>
              <a:latin typeface="Consolas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--ABC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Content-Disposition: form-data; name=“query"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--ABC--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CA3982-1555-0B5D-4B4A-6EA98FB9F54E}"/>
              </a:ext>
            </a:extLst>
          </p:cNvPr>
          <p:cNvSpPr txBox="1">
            <a:spLocks/>
          </p:cNvSpPr>
          <p:nvPr/>
        </p:nvSpPr>
        <p:spPr>
          <a:xfrm>
            <a:off x="855446" y="1834236"/>
            <a:ext cx="10515600" cy="14560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Seaford Display" panose="00000500000000000000" pitchFamily="2" charset="0"/>
              </a:rPr>
              <a:t>Content-type study on form submission of 100 websites</a:t>
            </a:r>
          </a:p>
          <a:p>
            <a:r>
              <a:rPr lang="en-US" dirty="0">
                <a:latin typeface="Seaford Display" panose="00000500000000000000" pitchFamily="2" charset="0"/>
              </a:rPr>
              <a:t>application/x-www-form-</a:t>
            </a:r>
            <a:r>
              <a:rPr lang="en-US" dirty="0" err="1">
                <a:latin typeface="Seaford Display" panose="00000500000000000000" pitchFamily="2" charset="0"/>
              </a:rPr>
              <a:t>urlencoded</a:t>
            </a:r>
            <a:r>
              <a:rPr lang="en-US" dirty="0">
                <a:latin typeface="Seaford Display" panose="00000500000000000000" pitchFamily="2" charset="0"/>
              </a:rPr>
              <a:t> &gt; 70%</a:t>
            </a:r>
          </a:p>
          <a:p>
            <a:r>
              <a:rPr lang="en-US" dirty="0">
                <a:latin typeface="Seaford Display" panose="00000500000000000000" pitchFamily="2" charset="0"/>
              </a:rPr>
              <a:t>Convertible to multipart/form-data &gt; 90%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281FF45-91E3-65F5-F344-AA48FB985049}"/>
              </a:ext>
            </a:extLst>
          </p:cNvPr>
          <p:cNvSpPr txBox="1">
            <a:spLocks/>
          </p:cNvSpPr>
          <p:nvPr/>
        </p:nvSpPr>
        <p:spPr>
          <a:xfrm>
            <a:off x="646679" y="3853218"/>
            <a:ext cx="5748131" cy="1325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POST / HTTP/1.1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Host: victim.com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Consolas" panose="020B0609020204030204" pitchFamily="49" charset="0"/>
              </a:rPr>
              <a:t>Content-Type: application/x-www-form-</a:t>
            </a:r>
            <a:r>
              <a:rPr lang="en-US" sz="1600" dirty="0" err="1">
                <a:latin typeface="Consolas" panose="020B0609020204030204" pitchFamily="49" charset="0"/>
              </a:rPr>
              <a:t>urlencoded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6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600" dirty="0">
                <a:latin typeface="Consolas" panose="020B0609020204030204" pitchFamily="49" charset="0"/>
              </a:rPr>
              <a:t>query=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&lt;attack-payload&gt;</a:t>
            </a:r>
          </a:p>
        </p:txBody>
      </p:sp>
    </p:spTree>
    <p:extLst>
      <p:ext uri="{BB962C8B-B14F-4D97-AF65-F5344CB8AC3E}">
        <p14:creationId xmlns:p14="http://schemas.microsoft.com/office/powerpoint/2010/main" val="134862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uiExpand="1" build="p"/>
      <p:bldP spid="2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8F9B4B-7D71-5A61-340B-8AD56E942FC0}"/>
              </a:ext>
            </a:extLst>
          </p:cNvPr>
          <p:cNvSpPr txBox="1"/>
          <p:nvPr/>
        </p:nvSpPr>
        <p:spPr>
          <a:xfrm>
            <a:off x="650392" y="2890391"/>
            <a:ext cx="108657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Seaford" panose="00000500000000000000" pitchFamily="2" charset="0"/>
              </a:rPr>
              <a:t>Parsing discrepancies between WAFs and web application frameworks create </a:t>
            </a:r>
            <a:r>
              <a:rPr lang="en-US" sz="3200" b="1" dirty="0">
                <a:solidFill>
                  <a:schemeClr val="accent2"/>
                </a:solidFill>
                <a:latin typeface="Seaford" panose="00000500000000000000" pitchFamily="2" charset="0"/>
              </a:rPr>
              <a:t>a new method for bypassing WAFs.</a:t>
            </a:r>
            <a:endParaRPr lang="en-US" sz="3200" b="1" dirty="0">
              <a:latin typeface="Seaford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9187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67F4-F9D1-4E85-D340-0305F865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53869-3DE6-6EFF-517D-347EE3900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876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001A6-22FF-3956-5D00-64102E353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Seaford Display"/>
              </a:rPr>
              <a:t>Parsing discrepancies in other web domains</a:t>
            </a:r>
            <a:endParaRPr lang="en-US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lvl="1"/>
            <a:r>
              <a:rPr lang="en-US" dirty="0">
                <a:latin typeface="Seaford Display"/>
              </a:rPr>
              <a:t>Other network protocols (e.g., DNS, SMTP)</a:t>
            </a:r>
          </a:p>
          <a:p>
            <a:pPr lvl="1"/>
            <a:r>
              <a:rPr lang="en-US" dirty="0">
                <a:latin typeface="Seaford Display"/>
              </a:rPr>
              <a:t>Networked web systems (e.g., service mesh)</a:t>
            </a:r>
          </a:p>
          <a:p>
            <a:r>
              <a:rPr lang="en-US" dirty="0">
                <a:latin typeface="Seaford Display"/>
              </a:rPr>
              <a:t>Discrepancies more broadly</a:t>
            </a:r>
          </a:p>
          <a:p>
            <a:pPr lvl="1"/>
            <a:r>
              <a:rPr lang="en-US" dirty="0">
                <a:latin typeface="Seaford Display"/>
              </a:rPr>
              <a:t>Behavior discrepancies (e.g., connection, erroring)</a:t>
            </a:r>
          </a:p>
          <a:p>
            <a:r>
              <a:rPr lang="en-US" dirty="0">
                <a:latin typeface="Seaford Display"/>
              </a:rPr>
              <a:t>Alternative search techniques for new attack vectors</a:t>
            </a:r>
          </a:p>
          <a:p>
            <a:pPr lvl="1"/>
            <a:r>
              <a:rPr lang="en-US" dirty="0">
                <a:latin typeface="Seaford Display"/>
              </a:rPr>
              <a:t>Formal methods</a:t>
            </a:r>
          </a:p>
          <a:p>
            <a:pPr lvl="1"/>
            <a:endParaRPr lang="en-US" dirty="0">
              <a:latin typeface="Seaford Display"/>
            </a:endParaRPr>
          </a:p>
          <a:p>
            <a:pPr lvl="1"/>
            <a:endParaRPr lang="en-US" dirty="0">
              <a:latin typeface="Seaford Display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09A467-7FDD-7F31-D603-3EA3714E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Seaford Display"/>
              </a:rPr>
              <a:t>Possible Future 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7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867F4-F9D1-4E85-D340-0305F865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53869-3DE6-6EFF-517D-347EE3900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4881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ABF45-D4C7-908F-D790-85FAEBC65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  <a:ln>
            <a:noFill/>
          </a:ln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400" dirty="0">
                <a:latin typeface="Seaford Display" panose="00000500000000000000" pitchFamily="2" charset="0"/>
              </a:rPr>
              <a:t>Thank you!</a:t>
            </a:r>
          </a:p>
        </p:txBody>
      </p:sp>
      <p:pic>
        <p:nvPicPr>
          <p:cNvPr id="9" name="Graphic 8" descr="Envelope outline">
            <a:extLst>
              <a:ext uri="{FF2B5EF4-FFF2-40B4-BE49-F238E27FC236}">
                <a16:creationId xmlns:a16="http://schemas.microsoft.com/office/drawing/2014/main" id="{02044E5E-39FB-0958-F1AB-1C4E9308E9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772" y="4782029"/>
            <a:ext cx="731520" cy="731520"/>
          </a:xfrm>
          <a:prstGeom prst="rect">
            <a:avLst/>
          </a:prstGeom>
        </p:spPr>
      </p:pic>
      <p:pic>
        <p:nvPicPr>
          <p:cNvPr id="11" name="Graphic 10" descr="Internet outline">
            <a:extLst>
              <a:ext uri="{FF2B5EF4-FFF2-40B4-BE49-F238E27FC236}">
                <a16:creationId xmlns:a16="http://schemas.microsoft.com/office/drawing/2014/main" id="{2F08CD2F-40A5-BD71-471C-3679D0045A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772" y="5371906"/>
            <a:ext cx="731520" cy="73152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D82E7619-0935-292C-D8B8-9B3EA1F387DC}"/>
              </a:ext>
            </a:extLst>
          </p:cNvPr>
          <p:cNvSpPr txBox="1">
            <a:spLocks/>
          </p:cNvSpPr>
          <p:nvPr/>
        </p:nvSpPr>
        <p:spPr>
          <a:xfrm>
            <a:off x="1982864" y="4923671"/>
            <a:ext cx="5996218" cy="448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Seaford Display" panose="00000500000000000000" pitchFamily="2" charset="0"/>
              </a:rPr>
              <a:t>bahruz.jabiyev@dartmouth.edu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0EBD93E-7278-6186-94DF-B564342305F5}"/>
              </a:ext>
            </a:extLst>
          </p:cNvPr>
          <p:cNvSpPr txBox="1">
            <a:spLocks/>
          </p:cNvSpPr>
          <p:nvPr/>
        </p:nvSpPr>
        <p:spPr>
          <a:xfrm>
            <a:off x="1982864" y="5513548"/>
            <a:ext cx="5996218" cy="4482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>
                <a:latin typeface="Seaford Display" panose="00000500000000000000" pitchFamily="2" charset="0"/>
              </a:rPr>
              <a:t>https://bahruz.me/</a:t>
            </a:r>
          </a:p>
        </p:txBody>
      </p:sp>
    </p:spTree>
    <p:extLst>
      <p:ext uri="{BB962C8B-B14F-4D97-AF65-F5344CB8AC3E}">
        <p14:creationId xmlns:p14="http://schemas.microsoft.com/office/powerpoint/2010/main" val="3231012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33F26CA-A5E6-4849-B0D6-AD691D371FA9}"/>
              </a:ext>
            </a:extLst>
          </p:cNvPr>
          <p:cNvSpPr/>
          <p:nvPr/>
        </p:nvSpPr>
        <p:spPr>
          <a:xfrm>
            <a:off x="10294749" y="2364904"/>
            <a:ext cx="911987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CF8C4A6-231F-47D4-8519-8635307FA47C}"/>
              </a:ext>
            </a:extLst>
          </p:cNvPr>
          <p:cNvSpPr/>
          <p:nvPr/>
        </p:nvSpPr>
        <p:spPr>
          <a:xfrm>
            <a:off x="8202516" y="3810066"/>
            <a:ext cx="18288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98B71A-A68A-4D84-BFFB-608CA8C539F5}"/>
              </a:ext>
            </a:extLst>
          </p:cNvPr>
          <p:cNvSpPr/>
          <p:nvPr/>
        </p:nvSpPr>
        <p:spPr>
          <a:xfrm>
            <a:off x="8199761" y="2843045"/>
            <a:ext cx="18288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66174DA-D26A-481F-9F3C-827F1E07CDF3}"/>
              </a:ext>
            </a:extLst>
          </p:cNvPr>
          <p:cNvSpPr/>
          <p:nvPr/>
        </p:nvSpPr>
        <p:spPr>
          <a:xfrm>
            <a:off x="8199759" y="3336036"/>
            <a:ext cx="18288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D3C7A95-5855-443B-ACAE-A6A0152841FC}"/>
              </a:ext>
            </a:extLst>
          </p:cNvPr>
          <p:cNvSpPr/>
          <p:nvPr/>
        </p:nvSpPr>
        <p:spPr>
          <a:xfrm>
            <a:off x="8175133" y="3079623"/>
            <a:ext cx="911987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C19D7D4-1890-43AB-8315-6C219DB2FBC5}"/>
              </a:ext>
            </a:extLst>
          </p:cNvPr>
          <p:cNvSpPr/>
          <p:nvPr/>
        </p:nvSpPr>
        <p:spPr>
          <a:xfrm>
            <a:off x="8175131" y="3588656"/>
            <a:ext cx="12801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BD5223A-1AB8-4D28-82B7-45264A7C91F6}"/>
              </a:ext>
            </a:extLst>
          </p:cNvPr>
          <p:cNvSpPr/>
          <p:nvPr/>
        </p:nvSpPr>
        <p:spPr>
          <a:xfrm>
            <a:off x="875805" y="2861381"/>
            <a:ext cx="192024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1A9F65-1FAB-49CB-97C4-E6033C454488}"/>
              </a:ext>
            </a:extLst>
          </p:cNvPr>
          <p:cNvSpPr/>
          <p:nvPr/>
        </p:nvSpPr>
        <p:spPr>
          <a:xfrm>
            <a:off x="2624948" y="2364904"/>
            <a:ext cx="3657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9FAF190-820B-4595-9E25-0750F1A1E8D2}"/>
              </a:ext>
            </a:extLst>
          </p:cNvPr>
          <p:cNvSpPr/>
          <p:nvPr/>
        </p:nvSpPr>
        <p:spPr>
          <a:xfrm>
            <a:off x="1506393" y="2115016"/>
            <a:ext cx="12801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40EE6A-8CE7-4A1B-A7B0-579ADCAF47B5}"/>
              </a:ext>
            </a:extLst>
          </p:cNvPr>
          <p:cNvSpPr/>
          <p:nvPr/>
        </p:nvSpPr>
        <p:spPr>
          <a:xfrm>
            <a:off x="1428256" y="1856621"/>
            <a:ext cx="911987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protocol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B6956-7F42-450B-9DD1-1FE16C0F98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361"/>
          <a:stretch/>
        </p:blipFill>
        <p:spPr>
          <a:xfrm>
            <a:off x="2929057" y="2647767"/>
            <a:ext cx="6267450" cy="2095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E56DF7-A7B2-4780-B112-9FA9241DD18A}"/>
              </a:ext>
            </a:extLst>
          </p:cNvPr>
          <p:cNvSpPr txBox="1"/>
          <p:nvPr/>
        </p:nvSpPr>
        <p:spPr>
          <a:xfrm>
            <a:off x="3573357" y="4100790"/>
            <a:ext cx="1481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eaford Display" panose="00000500000000000000" pitchFamily="2" charset="0"/>
              </a:rPr>
              <a:t>funny cats</a:t>
            </a:r>
            <a:endParaRPr lang="en-US" dirty="0">
              <a:latin typeface="Seaford Display" panose="00000500000000000000" pitchFamily="2" charset="0"/>
            </a:endParaRP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A3035DE-4FCA-40D8-BA4D-A1B1AEDCA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240FD5-C108-454F-B0ED-F63D7BD0C9E6}"/>
              </a:ext>
            </a:extLst>
          </p:cNvPr>
          <p:cNvSpPr txBox="1"/>
          <p:nvPr/>
        </p:nvSpPr>
        <p:spPr>
          <a:xfrm>
            <a:off x="838200" y="1825625"/>
            <a:ext cx="31603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Content-Length: 16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B2477F4-2DA3-478B-810C-A295393DA22F}"/>
              </a:ext>
            </a:extLst>
          </p:cNvPr>
          <p:cNvSpPr txBox="1"/>
          <p:nvPr/>
        </p:nvSpPr>
        <p:spPr>
          <a:xfrm>
            <a:off x="8142241" y="1822450"/>
            <a:ext cx="3160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Transfer-Encoding: chunked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6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A</a:t>
            </a:r>
          </a:p>
          <a:p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B10A88F-58E3-4FC7-B6FD-19F158FE968E}"/>
              </a:ext>
            </a:extLst>
          </p:cNvPr>
          <p:cNvSpPr/>
          <p:nvPr/>
        </p:nvSpPr>
        <p:spPr>
          <a:xfrm>
            <a:off x="8127000" y="2785632"/>
            <a:ext cx="1920240" cy="12922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5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" grpId="0" animBg="1"/>
      <p:bldP spid="22" grpId="1" animBg="1"/>
      <p:bldP spid="17" grpId="0" animBg="1"/>
      <p:bldP spid="17" grpId="1" animBg="1"/>
      <p:bldP spid="20" grpId="0" animBg="1"/>
      <p:bldP spid="20" grpId="1" animBg="1"/>
      <p:bldP spid="15" grpId="0" animBg="1"/>
      <p:bldP spid="15" grpId="1" animBg="1"/>
      <p:bldP spid="16" grpId="0" animBg="1"/>
      <p:bldP spid="16" grpId="1" animBg="1"/>
      <p:bldP spid="25" grpId="0" animBg="1"/>
      <p:bldP spid="25" grpId="1" animBg="1"/>
      <p:bldP spid="24" grpId="0" animBg="1"/>
      <p:bldP spid="24" grpId="1" animBg="1"/>
      <p:bldP spid="23" grpId="0" animBg="1"/>
      <p:bldP spid="23" grpId="1" animBg="1"/>
      <p:bldP spid="21" grpId="0" animBg="1"/>
      <p:bldP spid="21" grpId="1" animBg="1"/>
      <p:bldP spid="6" grpId="0"/>
      <p:bldP spid="6" grpId="1"/>
      <p:bldP spid="19" grpId="0"/>
      <p:bldP spid="28" grpId="0"/>
      <p:bldP spid="43" grpId="0" animBg="1"/>
      <p:bldP spid="4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A3035DE-4FCA-40D8-BA4D-A1B1AEDCA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138412" y="1825625"/>
            <a:ext cx="3160363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Transfer-Encoding: chunked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6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</a:p>
          <a:p>
            <a:r>
              <a:rPr lang="en-US" sz="1600" dirty="0">
                <a:latin typeface="Consolas"/>
                <a:cs typeface="Courier New"/>
              </a:rPr>
              <a:t>A</a:t>
            </a:r>
            <a:r>
              <a:rPr lang="en-US" sz="400" dirty="0">
                <a:latin typeface="Consolas"/>
                <a:cs typeface="Courier New"/>
              </a:rPr>
              <a:t> </a:t>
            </a:r>
            <a:endParaRPr lang="en-US" sz="1600" dirty="0">
              <a:latin typeface="Consolas"/>
              <a:cs typeface="Courier New"/>
            </a:endParaRPr>
          </a:p>
          <a:p>
            <a:r>
              <a:rPr lang="en-US" sz="1600" dirty="0" err="1">
                <a:latin typeface="Consolas"/>
                <a:cs typeface="Courier New"/>
              </a:rPr>
              <a:t>funny+cats</a:t>
            </a:r>
            <a:endParaRPr lang="en-US" sz="1600" dirty="0">
              <a:latin typeface="Consolas"/>
              <a:cs typeface="Courier New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90C513F-F57A-4C40-875B-6D9D899240A5}"/>
              </a:ext>
            </a:extLst>
          </p:cNvPr>
          <p:cNvSpPr txBox="1"/>
          <p:nvPr/>
        </p:nvSpPr>
        <p:spPr>
          <a:xfrm>
            <a:off x="838200" y="1825625"/>
            <a:ext cx="316036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Content-Length: 16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57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3.7037E-7 L -0.6004 -3.7037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26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22702" y="1825625"/>
            <a:ext cx="3160363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Transfer-Encoding: chunked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6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</a:p>
          <a:p>
            <a:r>
              <a:rPr lang="en-US" sz="1600" dirty="0">
                <a:latin typeface="Consolas"/>
                <a:cs typeface="Courier New"/>
              </a:rPr>
              <a:t>A</a:t>
            </a:r>
            <a:r>
              <a:rPr lang="en-US" sz="400" dirty="0">
                <a:latin typeface="Consolas"/>
                <a:cs typeface="Courier New"/>
              </a:rPr>
              <a:t> </a:t>
            </a:r>
            <a:endParaRPr lang="en-US" sz="1600" dirty="0">
              <a:latin typeface="Consolas"/>
              <a:cs typeface="Courier New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</p:txBody>
      </p:sp>
      <p:pic>
        <p:nvPicPr>
          <p:cNvPr id="16" name="Picture 15" descr="A picture containing diagram&#10;&#10;Description automatically generated">
            <a:extLst>
              <a:ext uri="{FF2B5EF4-FFF2-40B4-BE49-F238E27FC236}">
                <a16:creationId xmlns:a16="http://schemas.microsoft.com/office/drawing/2014/main" id="{03140E48-7A7B-4655-8FBB-C091106E0B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545338" y="2971800"/>
            <a:ext cx="1101324" cy="914400"/>
          </a:xfrm>
          <a:prstGeom prst="rect">
            <a:avLst/>
          </a:prstGeom>
        </p:spPr>
      </p:pic>
      <p:pic>
        <p:nvPicPr>
          <p:cNvPr id="19" name="Picture 18" descr="A picture containing diagram&#10;&#10;Description automatically generated">
            <a:extLst>
              <a:ext uri="{FF2B5EF4-FFF2-40B4-BE49-F238E27FC236}">
                <a16:creationId xmlns:a16="http://schemas.microsoft.com/office/drawing/2014/main" id="{900D5483-0A21-45CC-A3A9-238822E2EA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67973" y="2971800"/>
            <a:ext cx="1101325" cy="9144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CE1972F-0494-4C89-94AC-94CB62977AB8}"/>
              </a:ext>
            </a:extLst>
          </p:cNvPr>
          <p:cNvSpPr txBox="1"/>
          <p:nvPr/>
        </p:nvSpPr>
        <p:spPr>
          <a:xfrm>
            <a:off x="10193336" y="2636590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Origin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9F9DA0-ED0F-4978-A47F-8F7EFA77D817}"/>
              </a:ext>
            </a:extLst>
          </p:cNvPr>
          <p:cNvSpPr txBox="1"/>
          <p:nvPr/>
        </p:nvSpPr>
        <p:spPr>
          <a:xfrm>
            <a:off x="5228915" y="2636590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24149563-D1EF-53F6-166C-9E202F1DDAFF}"/>
              </a:ext>
            </a:extLst>
          </p:cNvPr>
          <p:cNvGrpSpPr/>
          <p:nvPr/>
        </p:nvGrpSpPr>
        <p:grpSpPr>
          <a:xfrm>
            <a:off x="135356" y="3078480"/>
            <a:ext cx="594570" cy="640174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6235EDD-A6F3-B8D2-2252-92836795353C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5977F56-9DC2-234E-94DE-B4F22A64D37E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99925E4-1104-1520-F967-494C40E7C208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ECF3539-5C61-32B8-F1E0-0B9E0BC45D57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5A0F227-2ED0-6621-5D10-6216E66C8DC3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925446D-CE31-B058-581A-0726EC86CEB1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74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6C2539D-EB3F-40B3-B945-C85187A4774D}"/>
              </a:ext>
            </a:extLst>
          </p:cNvPr>
          <p:cNvSpPr/>
          <p:nvPr/>
        </p:nvSpPr>
        <p:spPr>
          <a:xfrm>
            <a:off x="884694" y="4554063"/>
            <a:ext cx="137160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6DA338-F97D-423D-B504-24FEFDE40C04}"/>
              </a:ext>
            </a:extLst>
          </p:cNvPr>
          <p:cNvSpPr/>
          <p:nvPr/>
        </p:nvSpPr>
        <p:spPr>
          <a:xfrm>
            <a:off x="2889402" y="2363817"/>
            <a:ext cx="18288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DA1879-7521-4ED6-9150-7919469BA50B}"/>
              </a:ext>
            </a:extLst>
          </p:cNvPr>
          <p:cNvSpPr/>
          <p:nvPr/>
        </p:nvSpPr>
        <p:spPr>
          <a:xfrm>
            <a:off x="884694" y="2613408"/>
            <a:ext cx="2194560" cy="27561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7DDAB-D9CE-4DBA-A829-22AC8D3DE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aford Display" panose="00000500000000000000" pitchFamily="2" charset="0"/>
              </a:rPr>
              <a:t>HTTP Request Smuggling (HRS)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CDA569-44E6-4ED9-998E-195067648C1A}"/>
              </a:ext>
            </a:extLst>
          </p:cNvPr>
          <p:cNvSpPr txBox="1"/>
          <p:nvPr/>
        </p:nvSpPr>
        <p:spPr>
          <a:xfrm>
            <a:off x="838200" y="1825625"/>
            <a:ext cx="3160363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POST /search HTTP/1.1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Host: google.com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Transfer-Encoding: chunked</a:t>
            </a:r>
          </a:p>
          <a:p>
            <a:r>
              <a:rPr lang="en-US" sz="1600" dirty="0">
                <a:latin typeface="Consolas"/>
                <a:cs typeface="Courier New"/>
              </a:rPr>
              <a:t>Content-Length: 39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6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query=</a:t>
            </a:r>
          </a:p>
          <a:p>
            <a:r>
              <a:rPr lang="en-US" sz="1600" dirty="0">
                <a:latin typeface="Consolas"/>
                <a:cs typeface="Courier New"/>
              </a:rPr>
              <a:t>A</a:t>
            </a:r>
            <a:r>
              <a:rPr lang="en-US" sz="400" dirty="0">
                <a:latin typeface="Consolas"/>
                <a:cs typeface="Courier New"/>
              </a:rPr>
              <a:t> </a:t>
            </a:r>
            <a:endParaRPr lang="en-US" sz="1600" dirty="0">
              <a:latin typeface="Consolas"/>
              <a:cs typeface="Courier New"/>
            </a:endParaRPr>
          </a:p>
          <a:p>
            <a:r>
              <a:rPr lang="en-US" sz="1600" dirty="0" err="1">
                <a:latin typeface="Consolas" panose="020B0609020204030204" pitchFamily="49" charset="0"/>
                <a:cs typeface="Courier New" panose="02070309020205020404" pitchFamily="49" charset="0"/>
              </a:rPr>
              <a:t>funny+cats</a:t>
            </a:r>
            <a:endParaRPr lang="en-US" sz="1600" dirty="0">
              <a:latin typeface="Consolas" panose="020B06090202040302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  <a:t>0</a:t>
            </a:r>
          </a:p>
          <a:p>
            <a:br>
              <a:rPr lang="en-US" sz="1600" dirty="0">
                <a:latin typeface="Consolas" panose="020B06090202040302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Consolas"/>
                <a:cs typeface="Courier New"/>
              </a:rPr>
              <a:t>AAAAAAAAAA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A4027C-A747-434E-A4B5-2969F218F1BE}"/>
              </a:ext>
            </a:extLst>
          </p:cNvPr>
          <p:cNvSpPr txBox="1"/>
          <p:nvPr/>
        </p:nvSpPr>
        <p:spPr>
          <a:xfrm>
            <a:off x="2841276" y="2311526"/>
            <a:ext cx="299462" cy="279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urier New" panose="02070309020205020404" pitchFamily="49" charset="0"/>
              </a:rPr>
              <a:t>;</a:t>
            </a:r>
          </a:p>
        </p:txBody>
      </p:sp>
      <p:pic>
        <p:nvPicPr>
          <p:cNvPr id="14" name="Picture 13" descr="A picture containing diagram&#10;&#10;Description automatically generated">
            <a:extLst>
              <a:ext uri="{FF2B5EF4-FFF2-40B4-BE49-F238E27FC236}">
                <a16:creationId xmlns:a16="http://schemas.microsoft.com/office/drawing/2014/main" id="{F6DE2E2A-4E62-4A29-942B-C8676629D0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5545338" y="2971800"/>
            <a:ext cx="1101324" cy="914400"/>
          </a:xfrm>
          <a:prstGeom prst="rect">
            <a:avLst/>
          </a:prstGeom>
        </p:spPr>
      </p:pic>
      <p:pic>
        <p:nvPicPr>
          <p:cNvPr id="17" name="Picture 16" descr="A picture containing diagram&#10;&#10;Description automatically generated">
            <a:extLst>
              <a:ext uri="{FF2B5EF4-FFF2-40B4-BE49-F238E27FC236}">
                <a16:creationId xmlns:a16="http://schemas.microsoft.com/office/drawing/2014/main" id="{429350F8-5179-46D6-BFBD-E92ECA6C7C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03" t="14011" r="16721" b="34638"/>
          <a:stretch/>
        </p:blipFill>
        <p:spPr>
          <a:xfrm>
            <a:off x="10267973" y="2971800"/>
            <a:ext cx="1101325" cy="9144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DF8999A-B192-499C-8488-9A759CB57FE9}"/>
              </a:ext>
            </a:extLst>
          </p:cNvPr>
          <p:cNvSpPr txBox="1"/>
          <p:nvPr/>
        </p:nvSpPr>
        <p:spPr>
          <a:xfrm>
            <a:off x="10193336" y="2636590"/>
            <a:ext cx="12159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Origin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62220E-5659-4D65-B927-D3DCB52E15B9}"/>
              </a:ext>
            </a:extLst>
          </p:cNvPr>
          <p:cNvSpPr txBox="1"/>
          <p:nvPr/>
        </p:nvSpPr>
        <p:spPr>
          <a:xfrm>
            <a:off x="5228915" y="2636590"/>
            <a:ext cx="1734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Seaford Display" panose="00000500000000000000" pitchFamily="2" charset="0"/>
                <a:cs typeface="Courier New" panose="02070309020205020404" pitchFamily="49" charset="0"/>
              </a:rPr>
              <a:t>Reverse Proxy</a:t>
            </a:r>
          </a:p>
        </p:txBody>
      </p:sp>
      <p:grpSp>
        <p:nvGrpSpPr>
          <p:cNvPr id="4" name="Content Placeholder 19" descr="Devil face outline outline">
            <a:extLst>
              <a:ext uri="{FF2B5EF4-FFF2-40B4-BE49-F238E27FC236}">
                <a16:creationId xmlns:a16="http://schemas.microsoft.com/office/drawing/2014/main" id="{0515CB3C-ACD8-8CA1-0809-ABF6B8F8B7C7}"/>
              </a:ext>
            </a:extLst>
          </p:cNvPr>
          <p:cNvGrpSpPr/>
          <p:nvPr/>
        </p:nvGrpSpPr>
        <p:grpSpPr>
          <a:xfrm>
            <a:off x="135356" y="3078480"/>
            <a:ext cx="594570" cy="640174"/>
            <a:chOff x="135356" y="3078480"/>
            <a:chExt cx="594570" cy="640174"/>
          </a:xfrm>
          <a:solidFill>
            <a:srgbClr val="FF0000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0987A53-6A52-5F32-7543-5416F0A15560}"/>
                </a:ext>
              </a:extLst>
            </p:cNvPr>
            <p:cNvSpPr/>
            <p:nvPr/>
          </p:nvSpPr>
          <p:spPr>
            <a:xfrm>
              <a:off x="257078" y="3277135"/>
              <a:ext cx="128578" cy="53220"/>
            </a:xfrm>
            <a:custGeom>
              <a:avLst/>
              <a:gdLst>
                <a:gd name="connsiteX0" fmla="*/ 38246 w 128578"/>
                <a:gd name="connsiteY0" fmla="*/ 14704 h 53220"/>
                <a:gd name="connsiteX1" fmla="*/ 115208 w 128578"/>
                <a:gd name="connsiteY1" fmla="*/ 50518 h 53220"/>
                <a:gd name="connsiteX2" fmla="*/ 125876 w 128578"/>
                <a:gd name="connsiteY2" fmla="*/ 51280 h 53220"/>
                <a:gd name="connsiteX3" fmla="*/ 126638 w 128578"/>
                <a:gd name="connsiteY3" fmla="*/ 40612 h 53220"/>
                <a:gd name="connsiteX4" fmla="*/ 126638 w 128578"/>
                <a:gd name="connsiteY4" fmla="*/ 40612 h 53220"/>
                <a:gd name="connsiteX5" fmla="*/ 5480 w 128578"/>
                <a:gd name="connsiteY5" fmla="*/ 4798 h 53220"/>
                <a:gd name="connsiteX6" fmla="*/ 146 w 128578"/>
                <a:gd name="connsiteY6" fmla="*/ 14704 h 53220"/>
                <a:gd name="connsiteX7" fmla="*/ 9290 w 128578"/>
                <a:gd name="connsiteY7" fmla="*/ 20038 h 53220"/>
                <a:gd name="connsiteX8" fmla="*/ 38246 w 128578"/>
                <a:gd name="connsiteY8" fmla="*/ 14704 h 5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8578" h="53220">
                  <a:moveTo>
                    <a:pt x="38246" y="14704"/>
                  </a:moveTo>
                  <a:cubicBezTo>
                    <a:pt x="67964" y="14704"/>
                    <a:pt x="96158" y="27658"/>
                    <a:pt x="115208" y="50518"/>
                  </a:cubicBezTo>
                  <a:cubicBezTo>
                    <a:pt x="118256" y="53566"/>
                    <a:pt x="122828" y="54328"/>
                    <a:pt x="125876" y="51280"/>
                  </a:cubicBezTo>
                  <a:cubicBezTo>
                    <a:pt x="128924" y="48232"/>
                    <a:pt x="129686" y="43660"/>
                    <a:pt x="126638" y="40612"/>
                  </a:cubicBezTo>
                  <a:lnTo>
                    <a:pt x="126638" y="40612"/>
                  </a:lnTo>
                  <a:cubicBezTo>
                    <a:pt x="96920" y="5560"/>
                    <a:pt x="49676" y="-8156"/>
                    <a:pt x="5480" y="4798"/>
                  </a:cubicBezTo>
                  <a:cubicBezTo>
                    <a:pt x="1670" y="6322"/>
                    <a:pt x="-616" y="10132"/>
                    <a:pt x="146" y="14704"/>
                  </a:cubicBezTo>
                  <a:cubicBezTo>
                    <a:pt x="1670" y="18514"/>
                    <a:pt x="5480" y="20800"/>
                    <a:pt x="9290" y="20038"/>
                  </a:cubicBezTo>
                  <a:cubicBezTo>
                    <a:pt x="19196" y="16228"/>
                    <a:pt x="29102" y="14704"/>
                    <a:pt x="38246" y="1470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902B36A-AFE8-DDDD-8C96-E12E59D91C3A}"/>
                </a:ext>
              </a:extLst>
            </p:cNvPr>
            <p:cNvSpPr/>
            <p:nvPr/>
          </p:nvSpPr>
          <p:spPr>
            <a:xfrm>
              <a:off x="264845" y="3342894"/>
              <a:ext cx="91440" cy="91440"/>
            </a:xfrm>
            <a:custGeom>
              <a:avLst/>
              <a:gdLst>
                <a:gd name="connsiteX0" fmla="*/ 91440 w 91440"/>
                <a:gd name="connsiteY0" fmla="*/ 45720 h 91440"/>
                <a:gd name="connsiteX1" fmla="*/ 45720 w 91440"/>
                <a:gd name="connsiteY1" fmla="*/ 0 h 91440"/>
                <a:gd name="connsiteX2" fmla="*/ 0 w 91440"/>
                <a:gd name="connsiteY2" fmla="*/ 45720 h 91440"/>
                <a:gd name="connsiteX3" fmla="*/ 45720 w 91440"/>
                <a:gd name="connsiteY3" fmla="*/ 91440 h 91440"/>
                <a:gd name="connsiteX4" fmla="*/ 91440 w 91440"/>
                <a:gd name="connsiteY4" fmla="*/ 45720 h 91440"/>
                <a:gd name="connsiteX5" fmla="*/ 15240 w 91440"/>
                <a:gd name="connsiteY5" fmla="*/ 45720 h 91440"/>
                <a:gd name="connsiteX6" fmla="*/ 45720 w 91440"/>
                <a:gd name="connsiteY6" fmla="*/ 15240 h 91440"/>
                <a:gd name="connsiteX7" fmla="*/ 76200 w 91440"/>
                <a:gd name="connsiteY7" fmla="*/ 45720 h 91440"/>
                <a:gd name="connsiteX8" fmla="*/ 45720 w 91440"/>
                <a:gd name="connsiteY8" fmla="*/ 76200 h 91440"/>
                <a:gd name="connsiteX9" fmla="*/ 15240 w 91440"/>
                <a:gd name="connsiteY9" fmla="*/ 4572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440" h="91440">
                  <a:moveTo>
                    <a:pt x="91440" y="45720"/>
                  </a:moveTo>
                  <a:cubicBezTo>
                    <a:pt x="91440" y="20574"/>
                    <a:pt x="70866" y="0"/>
                    <a:pt x="45720" y="0"/>
                  </a:cubicBez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lose/>
                  <a:moveTo>
                    <a:pt x="15240" y="45720"/>
                  </a:move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28956" y="76200"/>
                    <a:pt x="15240" y="62484"/>
                    <a:pt x="15240" y="45720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9FD707-2457-25D1-EAF8-99C9ED9D6D1A}"/>
                </a:ext>
              </a:extLst>
            </p:cNvPr>
            <p:cNvSpPr/>
            <p:nvPr/>
          </p:nvSpPr>
          <p:spPr>
            <a:xfrm>
              <a:off x="479312" y="3276478"/>
              <a:ext cx="128147" cy="52804"/>
            </a:xfrm>
            <a:custGeom>
              <a:avLst/>
              <a:gdLst>
                <a:gd name="connsiteX0" fmla="*/ 123098 w 128147"/>
                <a:gd name="connsiteY0" fmla="*/ 4693 h 52804"/>
                <a:gd name="connsiteX1" fmla="*/ 1940 w 128147"/>
                <a:gd name="connsiteY1" fmla="*/ 40507 h 52804"/>
                <a:gd name="connsiteX2" fmla="*/ 2702 w 128147"/>
                <a:gd name="connsiteY2" fmla="*/ 51175 h 52804"/>
                <a:gd name="connsiteX3" fmla="*/ 13370 w 128147"/>
                <a:gd name="connsiteY3" fmla="*/ 50413 h 52804"/>
                <a:gd name="connsiteX4" fmla="*/ 118526 w 128147"/>
                <a:gd name="connsiteY4" fmla="*/ 19171 h 52804"/>
                <a:gd name="connsiteX5" fmla="*/ 127670 w 128147"/>
                <a:gd name="connsiteY5" fmla="*/ 13837 h 52804"/>
                <a:gd name="connsiteX6" fmla="*/ 123098 w 128147"/>
                <a:gd name="connsiteY6" fmla="*/ 4693 h 52804"/>
                <a:gd name="connsiteX7" fmla="*/ 123098 w 128147"/>
                <a:gd name="connsiteY7" fmla="*/ 4693 h 52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8147" h="52804">
                  <a:moveTo>
                    <a:pt x="123098" y="4693"/>
                  </a:moveTo>
                  <a:cubicBezTo>
                    <a:pt x="78902" y="-8261"/>
                    <a:pt x="31658" y="6217"/>
                    <a:pt x="1940" y="40507"/>
                  </a:cubicBezTo>
                  <a:cubicBezTo>
                    <a:pt x="-1108" y="43555"/>
                    <a:pt x="-346" y="48889"/>
                    <a:pt x="2702" y="51175"/>
                  </a:cubicBezTo>
                  <a:cubicBezTo>
                    <a:pt x="5750" y="53461"/>
                    <a:pt x="11084" y="53461"/>
                    <a:pt x="13370" y="50413"/>
                  </a:cubicBezTo>
                  <a:cubicBezTo>
                    <a:pt x="39278" y="19933"/>
                    <a:pt x="80426" y="7741"/>
                    <a:pt x="118526" y="19171"/>
                  </a:cubicBezTo>
                  <a:cubicBezTo>
                    <a:pt x="122336" y="19933"/>
                    <a:pt x="126908" y="17647"/>
                    <a:pt x="127670" y="13837"/>
                  </a:cubicBezTo>
                  <a:cubicBezTo>
                    <a:pt x="129194" y="10027"/>
                    <a:pt x="126908" y="6217"/>
                    <a:pt x="123098" y="4693"/>
                  </a:cubicBezTo>
                  <a:lnTo>
                    <a:pt x="123098" y="4693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638833E-3655-8FF1-21EC-B546B22C4C17}"/>
                </a:ext>
              </a:extLst>
            </p:cNvPr>
            <p:cNvSpPr/>
            <p:nvPr/>
          </p:nvSpPr>
          <p:spPr>
            <a:xfrm>
              <a:off x="508685" y="3342894"/>
              <a:ext cx="91440" cy="91440"/>
            </a:xfrm>
            <a:custGeom>
              <a:avLst/>
              <a:gdLst>
                <a:gd name="connsiteX0" fmla="*/ 45720 w 91440"/>
                <a:gd name="connsiteY0" fmla="*/ 0 h 91440"/>
                <a:gd name="connsiteX1" fmla="*/ 0 w 91440"/>
                <a:gd name="connsiteY1" fmla="*/ 45720 h 91440"/>
                <a:gd name="connsiteX2" fmla="*/ 45720 w 91440"/>
                <a:gd name="connsiteY2" fmla="*/ 91440 h 91440"/>
                <a:gd name="connsiteX3" fmla="*/ 91440 w 91440"/>
                <a:gd name="connsiteY3" fmla="*/ 45720 h 91440"/>
                <a:gd name="connsiteX4" fmla="*/ 45720 w 91440"/>
                <a:gd name="connsiteY4" fmla="*/ 0 h 91440"/>
                <a:gd name="connsiteX5" fmla="*/ 45720 w 91440"/>
                <a:gd name="connsiteY5" fmla="*/ 76200 h 91440"/>
                <a:gd name="connsiteX6" fmla="*/ 15240 w 91440"/>
                <a:gd name="connsiteY6" fmla="*/ 45720 h 91440"/>
                <a:gd name="connsiteX7" fmla="*/ 45720 w 91440"/>
                <a:gd name="connsiteY7" fmla="*/ 15240 h 91440"/>
                <a:gd name="connsiteX8" fmla="*/ 76200 w 91440"/>
                <a:gd name="connsiteY8" fmla="*/ 45720 h 91440"/>
                <a:gd name="connsiteX9" fmla="*/ 45720 w 91440"/>
                <a:gd name="connsiteY9" fmla="*/ 76200 h 91440"/>
                <a:gd name="connsiteX10" fmla="*/ 45720 w 91440"/>
                <a:gd name="connsiteY10" fmla="*/ 76200 h 91440"/>
                <a:gd name="connsiteX11" fmla="*/ 45720 w 91440"/>
                <a:gd name="connsiteY11" fmla="*/ 7620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40" h="91440">
                  <a:moveTo>
                    <a:pt x="45720" y="0"/>
                  </a:moveTo>
                  <a:cubicBezTo>
                    <a:pt x="20574" y="0"/>
                    <a:pt x="0" y="20574"/>
                    <a:pt x="0" y="45720"/>
                  </a:cubicBezTo>
                  <a:cubicBezTo>
                    <a:pt x="0" y="70866"/>
                    <a:pt x="20574" y="91440"/>
                    <a:pt x="45720" y="91440"/>
                  </a:cubicBezTo>
                  <a:cubicBezTo>
                    <a:pt x="70866" y="91440"/>
                    <a:pt x="91440" y="70866"/>
                    <a:pt x="91440" y="45720"/>
                  </a:cubicBezTo>
                  <a:cubicBezTo>
                    <a:pt x="91440" y="20574"/>
                    <a:pt x="70866" y="0"/>
                    <a:pt x="45720" y="0"/>
                  </a:cubicBezTo>
                  <a:close/>
                  <a:moveTo>
                    <a:pt x="45720" y="76200"/>
                  </a:moveTo>
                  <a:cubicBezTo>
                    <a:pt x="28956" y="76200"/>
                    <a:pt x="15240" y="62484"/>
                    <a:pt x="15240" y="45720"/>
                  </a:cubicBezTo>
                  <a:cubicBezTo>
                    <a:pt x="15240" y="28956"/>
                    <a:pt x="28956" y="15240"/>
                    <a:pt x="45720" y="15240"/>
                  </a:cubicBezTo>
                  <a:cubicBezTo>
                    <a:pt x="62484" y="15240"/>
                    <a:pt x="76200" y="28956"/>
                    <a:pt x="76200" y="45720"/>
                  </a:cubicBezTo>
                  <a:cubicBezTo>
                    <a:pt x="76200" y="62484"/>
                    <a:pt x="62484" y="76200"/>
                    <a:pt x="45720" y="76200"/>
                  </a:cubicBezTo>
                  <a:cubicBezTo>
                    <a:pt x="45720" y="76200"/>
                    <a:pt x="45720" y="76200"/>
                    <a:pt x="45720" y="76200"/>
                  </a:cubicBezTo>
                  <a:lnTo>
                    <a:pt x="45720" y="76200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169D247-B9B2-9C81-F6B4-D3ADEF2E18B7}"/>
                </a:ext>
              </a:extLst>
            </p:cNvPr>
            <p:cNvSpPr/>
            <p:nvPr/>
          </p:nvSpPr>
          <p:spPr>
            <a:xfrm>
              <a:off x="135356" y="3078480"/>
              <a:ext cx="594570" cy="640174"/>
            </a:xfrm>
            <a:custGeom>
              <a:avLst/>
              <a:gdLst>
                <a:gd name="connsiteX0" fmla="*/ 589737 w 594570"/>
                <a:gd name="connsiteY0" fmla="*/ 73914 h 640174"/>
                <a:gd name="connsiteX1" fmla="*/ 559257 w 594570"/>
                <a:gd name="connsiteY1" fmla="*/ 6858 h 640174"/>
                <a:gd name="connsiteX2" fmla="*/ 547065 w 594570"/>
                <a:gd name="connsiteY2" fmla="*/ 0 h 640174"/>
                <a:gd name="connsiteX3" fmla="*/ 547065 w 594570"/>
                <a:gd name="connsiteY3" fmla="*/ 0 h 640174"/>
                <a:gd name="connsiteX4" fmla="*/ 542493 w 594570"/>
                <a:gd name="connsiteY4" fmla="*/ 762 h 640174"/>
                <a:gd name="connsiteX5" fmla="*/ 531825 w 594570"/>
                <a:gd name="connsiteY5" fmla="*/ 14478 h 640174"/>
                <a:gd name="connsiteX6" fmla="*/ 450291 w 594570"/>
                <a:gd name="connsiteY6" fmla="*/ 105156 h 640174"/>
                <a:gd name="connsiteX7" fmla="*/ 144729 w 594570"/>
                <a:gd name="connsiteY7" fmla="*/ 105156 h 640174"/>
                <a:gd name="connsiteX8" fmla="*/ 63195 w 594570"/>
                <a:gd name="connsiteY8" fmla="*/ 14478 h 640174"/>
                <a:gd name="connsiteX9" fmla="*/ 52527 w 594570"/>
                <a:gd name="connsiteY9" fmla="*/ 762 h 640174"/>
                <a:gd name="connsiteX10" fmla="*/ 47955 w 594570"/>
                <a:gd name="connsiteY10" fmla="*/ 0 h 640174"/>
                <a:gd name="connsiteX11" fmla="*/ 47955 w 594570"/>
                <a:gd name="connsiteY11" fmla="*/ 0 h 640174"/>
                <a:gd name="connsiteX12" fmla="*/ 35763 w 594570"/>
                <a:gd name="connsiteY12" fmla="*/ 6096 h 640174"/>
                <a:gd name="connsiteX13" fmla="*/ 5283 w 594570"/>
                <a:gd name="connsiteY13" fmla="*/ 73152 h 640174"/>
                <a:gd name="connsiteX14" fmla="*/ 38049 w 594570"/>
                <a:gd name="connsiteY14" fmla="*/ 220980 h 640174"/>
                <a:gd name="connsiteX15" fmla="*/ 167589 w 594570"/>
                <a:gd name="connsiteY15" fmla="*/ 609600 h 640174"/>
                <a:gd name="connsiteX16" fmla="*/ 556209 w 594570"/>
                <a:gd name="connsiteY16" fmla="*/ 480060 h 640174"/>
                <a:gd name="connsiteX17" fmla="*/ 556209 w 594570"/>
                <a:gd name="connsiteY17" fmla="*/ 221742 h 640174"/>
                <a:gd name="connsiteX18" fmla="*/ 589737 w 594570"/>
                <a:gd name="connsiteY18" fmla="*/ 73914 h 640174"/>
                <a:gd name="connsiteX19" fmla="*/ 540207 w 594570"/>
                <a:gd name="connsiteY19" fmla="*/ 477774 h 640174"/>
                <a:gd name="connsiteX20" fmla="*/ 170637 w 594570"/>
                <a:gd name="connsiteY20" fmla="*/ 595884 h 640174"/>
                <a:gd name="connsiteX21" fmla="*/ 52527 w 594570"/>
                <a:gd name="connsiteY21" fmla="*/ 227076 h 640174"/>
                <a:gd name="connsiteX22" fmla="*/ 56337 w 594570"/>
                <a:gd name="connsiteY22" fmla="*/ 218694 h 640174"/>
                <a:gd name="connsiteX23" fmla="*/ 49479 w 594570"/>
                <a:gd name="connsiteY23" fmla="*/ 211074 h 640174"/>
                <a:gd name="connsiteX24" fmla="*/ 19761 w 594570"/>
                <a:gd name="connsiteY24" fmla="*/ 76962 h 640174"/>
                <a:gd name="connsiteX25" fmla="*/ 47193 w 594570"/>
                <a:gd name="connsiteY25" fmla="*/ 16002 h 640174"/>
                <a:gd name="connsiteX26" fmla="*/ 47193 w 594570"/>
                <a:gd name="connsiteY26" fmla="*/ 16002 h 640174"/>
                <a:gd name="connsiteX27" fmla="*/ 47193 w 594570"/>
                <a:gd name="connsiteY27" fmla="*/ 16002 h 640174"/>
                <a:gd name="connsiteX28" fmla="*/ 140919 w 594570"/>
                <a:gd name="connsiteY28" fmla="*/ 120396 h 640174"/>
                <a:gd name="connsiteX29" fmla="*/ 147015 w 594570"/>
                <a:gd name="connsiteY29" fmla="*/ 121158 h 640174"/>
                <a:gd name="connsiteX30" fmla="*/ 152349 w 594570"/>
                <a:gd name="connsiteY30" fmla="*/ 118110 h 640174"/>
                <a:gd name="connsiteX31" fmla="*/ 441909 w 594570"/>
                <a:gd name="connsiteY31" fmla="*/ 118110 h 640174"/>
                <a:gd name="connsiteX32" fmla="*/ 447243 w 594570"/>
                <a:gd name="connsiteY32" fmla="*/ 121158 h 640174"/>
                <a:gd name="connsiteX33" fmla="*/ 453339 w 594570"/>
                <a:gd name="connsiteY33" fmla="*/ 120396 h 640174"/>
                <a:gd name="connsiteX34" fmla="*/ 547065 w 594570"/>
                <a:gd name="connsiteY34" fmla="*/ 16764 h 640174"/>
                <a:gd name="connsiteX35" fmla="*/ 547065 w 594570"/>
                <a:gd name="connsiteY35" fmla="*/ 16764 h 640174"/>
                <a:gd name="connsiteX36" fmla="*/ 547065 w 594570"/>
                <a:gd name="connsiteY36" fmla="*/ 16764 h 640174"/>
                <a:gd name="connsiteX37" fmla="*/ 547827 w 594570"/>
                <a:gd name="connsiteY37" fmla="*/ 17526 h 640174"/>
                <a:gd name="connsiteX38" fmla="*/ 575259 w 594570"/>
                <a:gd name="connsiteY38" fmla="*/ 78486 h 640174"/>
                <a:gd name="connsiteX39" fmla="*/ 545541 w 594570"/>
                <a:gd name="connsiteY39" fmla="*/ 211836 h 640174"/>
                <a:gd name="connsiteX40" fmla="*/ 538683 w 594570"/>
                <a:gd name="connsiteY40" fmla="*/ 219456 h 640174"/>
                <a:gd name="connsiteX41" fmla="*/ 542493 w 594570"/>
                <a:gd name="connsiteY41" fmla="*/ 227076 h 640174"/>
                <a:gd name="connsiteX42" fmla="*/ 540207 w 594570"/>
                <a:gd name="connsiteY42" fmla="*/ 477774 h 640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94570" h="640174">
                  <a:moveTo>
                    <a:pt x="589737" y="73914"/>
                  </a:moveTo>
                  <a:cubicBezTo>
                    <a:pt x="584403" y="49530"/>
                    <a:pt x="573735" y="26670"/>
                    <a:pt x="559257" y="6858"/>
                  </a:cubicBezTo>
                  <a:cubicBezTo>
                    <a:pt x="556209" y="2286"/>
                    <a:pt x="551637" y="0"/>
                    <a:pt x="547065" y="0"/>
                  </a:cubicBezTo>
                  <a:lnTo>
                    <a:pt x="547065" y="0"/>
                  </a:lnTo>
                  <a:cubicBezTo>
                    <a:pt x="545541" y="0"/>
                    <a:pt x="544017" y="0"/>
                    <a:pt x="542493" y="762"/>
                  </a:cubicBezTo>
                  <a:cubicBezTo>
                    <a:pt x="536397" y="2286"/>
                    <a:pt x="531825" y="7620"/>
                    <a:pt x="531825" y="14478"/>
                  </a:cubicBezTo>
                  <a:cubicBezTo>
                    <a:pt x="528777" y="59436"/>
                    <a:pt x="495249" y="96774"/>
                    <a:pt x="450291" y="105156"/>
                  </a:cubicBezTo>
                  <a:cubicBezTo>
                    <a:pt x="356565" y="47244"/>
                    <a:pt x="237693" y="47244"/>
                    <a:pt x="144729" y="105156"/>
                  </a:cubicBezTo>
                  <a:cubicBezTo>
                    <a:pt x="99771" y="97536"/>
                    <a:pt x="66243" y="60198"/>
                    <a:pt x="63195" y="14478"/>
                  </a:cubicBezTo>
                  <a:cubicBezTo>
                    <a:pt x="62433" y="8382"/>
                    <a:pt x="58623" y="3048"/>
                    <a:pt x="52527" y="762"/>
                  </a:cubicBezTo>
                  <a:cubicBezTo>
                    <a:pt x="50241" y="0"/>
                    <a:pt x="48717" y="0"/>
                    <a:pt x="47955" y="0"/>
                  </a:cubicBezTo>
                  <a:lnTo>
                    <a:pt x="47955" y="0"/>
                  </a:lnTo>
                  <a:cubicBezTo>
                    <a:pt x="43383" y="0"/>
                    <a:pt x="38811" y="2286"/>
                    <a:pt x="35763" y="6096"/>
                  </a:cubicBezTo>
                  <a:cubicBezTo>
                    <a:pt x="21285" y="25908"/>
                    <a:pt x="10617" y="48768"/>
                    <a:pt x="5283" y="73152"/>
                  </a:cubicBezTo>
                  <a:cubicBezTo>
                    <a:pt x="-8433" y="129540"/>
                    <a:pt x="5283" y="185166"/>
                    <a:pt x="38049" y="220980"/>
                  </a:cubicBezTo>
                  <a:cubicBezTo>
                    <a:pt x="-33579" y="364236"/>
                    <a:pt x="25095" y="537972"/>
                    <a:pt x="167589" y="609600"/>
                  </a:cubicBezTo>
                  <a:cubicBezTo>
                    <a:pt x="310083" y="681228"/>
                    <a:pt x="484581" y="622554"/>
                    <a:pt x="556209" y="480060"/>
                  </a:cubicBezTo>
                  <a:cubicBezTo>
                    <a:pt x="596595" y="398526"/>
                    <a:pt x="596595" y="302514"/>
                    <a:pt x="556209" y="221742"/>
                  </a:cubicBezTo>
                  <a:cubicBezTo>
                    <a:pt x="588975" y="185166"/>
                    <a:pt x="602691" y="129540"/>
                    <a:pt x="589737" y="73914"/>
                  </a:cubicBezTo>
                  <a:close/>
                  <a:moveTo>
                    <a:pt x="540207" y="477774"/>
                  </a:moveTo>
                  <a:cubicBezTo>
                    <a:pt x="470865" y="612648"/>
                    <a:pt x="305511" y="665226"/>
                    <a:pt x="170637" y="595884"/>
                  </a:cubicBezTo>
                  <a:cubicBezTo>
                    <a:pt x="35763" y="526542"/>
                    <a:pt x="-16815" y="361188"/>
                    <a:pt x="52527" y="227076"/>
                  </a:cubicBezTo>
                  <a:lnTo>
                    <a:pt x="56337" y="218694"/>
                  </a:lnTo>
                  <a:lnTo>
                    <a:pt x="49479" y="211074"/>
                  </a:lnTo>
                  <a:cubicBezTo>
                    <a:pt x="19761" y="178308"/>
                    <a:pt x="8331" y="127254"/>
                    <a:pt x="19761" y="76962"/>
                  </a:cubicBezTo>
                  <a:cubicBezTo>
                    <a:pt x="25095" y="54864"/>
                    <a:pt x="34239" y="34290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47193" y="16002"/>
                    <a:pt x="47193" y="16002"/>
                    <a:pt x="47193" y="16002"/>
                  </a:cubicBezTo>
                  <a:cubicBezTo>
                    <a:pt x="51003" y="67818"/>
                    <a:pt x="89865" y="111252"/>
                    <a:pt x="140919" y="120396"/>
                  </a:cubicBezTo>
                  <a:lnTo>
                    <a:pt x="147015" y="121158"/>
                  </a:lnTo>
                  <a:lnTo>
                    <a:pt x="152349" y="118110"/>
                  </a:lnTo>
                  <a:cubicBezTo>
                    <a:pt x="240741" y="63246"/>
                    <a:pt x="353517" y="63246"/>
                    <a:pt x="441909" y="118110"/>
                  </a:cubicBezTo>
                  <a:lnTo>
                    <a:pt x="447243" y="121158"/>
                  </a:lnTo>
                  <a:lnTo>
                    <a:pt x="453339" y="120396"/>
                  </a:lnTo>
                  <a:cubicBezTo>
                    <a:pt x="504393" y="111252"/>
                    <a:pt x="543255" y="68580"/>
                    <a:pt x="547065" y="16764"/>
                  </a:cubicBezTo>
                  <a:lnTo>
                    <a:pt x="547065" y="16764"/>
                  </a:lnTo>
                  <a:cubicBezTo>
                    <a:pt x="547065" y="16764"/>
                    <a:pt x="547065" y="16764"/>
                    <a:pt x="547065" y="16764"/>
                  </a:cubicBezTo>
                  <a:cubicBezTo>
                    <a:pt x="547065" y="16764"/>
                    <a:pt x="547827" y="17526"/>
                    <a:pt x="547827" y="17526"/>
                  </a:cubicBezTo>
                  <a:cubicBezTo>
                    <a:pt x="560781" y="35814"/>
                    <a:pt x="569925" y="56388"/>
                    <a:pt x="575259" y="78486"/>
                  </a:cubicBezTo>
                  <a:cubicBezTo>
                    <a:pt x="586689" y="128778"/>
                    <a:pt x="575259" y="179832"/>
                    <a:pt x="545541" y="211836"/>
                  </a:cubicBezTo>
                  <a:lnTo>
                    <a:pt x="538683" y="219456"/>
                  </a:lnTo>
                  <a:lnTo>
                    <a:pt x="542493" y="227076"/>
                  </a:lnTo>
                  <a:cubicBezTo>
                    <a:pt x="581355" y="305562"/>
                    <a:pt x="581355" y="399288"/>
                    <a:pt x="540207" y="477774"/>
                  </a:cubicBez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CB5E620-1FDB-E43A-0716-01521FB61736}"/>
                </a:ext>
              </a:extLst>
            </p:cNvPr>
            <p:cNvSpPr/>
            <p:nvPr/>
          </p:nvSpPr>
          <p:spPr>
            <a:xfrm>
              <a:off x="282565" y="3535767"/>
              <a:ext cx="300069" cy="84312"/>
            </a:xfrm>
            <a:custGeom>
              <a:avLst/>
              <a:gdLst>
                <a:gd name="connsiteX0" fmla="*/ 286317 w 300069"/>
                <a:gd name="connsiteY0" fmla="*/ 2961 h 84312"/>
                <a:gd name="connsiteX1" fmla="*/ 40953 w 300069"/>
                <a:gd name="connsiteY1" fmla="*/ 30393 h 84312"/>
                <a:gd name="connsiteX2" fmla="*/ 13521 w 300069"/>
                <a:gd name="connsiteY2" fmla="*/ 2961 h 84312"/>
                <a:gd name="connsiteX3" fmla="*/ 2853 w 300069"/>
                <a:gd name="connsiteY3" fmla="*/ 2199 h 84312"/>
                <a:gd name="connsiteX4" fmla="*/ 1329 w 300069"/>
                <a:gd name="connsiteY4" fmla="*/ 12867 h 84312"/>
                <a:gd name="connsiteX5" fmla="*/ 268791 w 300069"/>
                <a:gd name="connsiteY5" fmla="*/ 42585 h 84312"/>
                <a:gd name="connsiteX6" fmla="*/ 298509 w 300069"/>
                <a:gd name="connsiteY6" fmla="*/ 12867 h 84312"/>
                <a:gd name="connsiteX7" fmla="*/ 296985 w 300069"/>
                <a:gd name="connsiteY7" fmla="*/ 2199 h 84312"/>
                <a:gd name="connsiteX8" fmla="*/ 286317 w 300069"/>
                <a:gd name="connsiteY8" fmla="*/ 2961 h 84312"/>
                <a:gd name="connsiteX9" fmla="*/ 286317 w 300069"/>
                <a:gd name="connsiteY9" fmla="*/ 2961 h 8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0069" h="84312">
                  <a:moveTo>
                    <a:pt x="286317" y="2961"/>
                  </a:moveTo>
                  <a:cubicBezTo>
                    <a:pt x="226119" y="78399"/>
                    <a:pt x="116391" y="90591"/>
                    <a:pt x="40953" y="30393"/>
                  </a:cubicBezTo>
                  <a:cubicBezTo>
                    <a:pt x="31047" y="22011"/>
                    <a:pt x="21903" y="12867"/>
                    <a:pt x="13521" y="2961"/>
                  </a:cubicBezTo>
                  <a:cubicBezTo>
                    <a:pt x="10473" y="-87"/>
                    <a:pt x="5901" y="-849"/>
                    <a:pt x="2853" y="2199"/>
                  </a:cubicBezTo>
                  <a:cubicBezTo>
                    <a:pt x="-195" y="4485"/>
                    <a:pt x="-957" y="9057"/>
                    <a:pt x="1329" y="12867"/>
                  </a:cubicBezTo>
                  <a:cubicBezTo>
                    <a:pt x="66861" y="95163"/>
                    <a:pt x="186495" y="108117"/>
                    <a:pt x="268791" y="42585"/>
                  </a:cubicBezTo>
                  <a:cubicBezTo>
                    <a:pt x="279459" y="33441"/>
                    <a:pt x="289365" y="23535"/>
                    <a:pt x="298509" y="12867"/>
                  </a:cubicBezTo>
                  <a:cubicBezTo>
                    <a:pt x="300795" y="9819"/>
                    <a:pt x="300795" y="4485"/>
                    <a:pt x="296985" y="2199"/>
                  </a:cubicBezTo>
                  <a:cubicBezTo>
                    <a:pt x="293937" y="-849"/>
                    <a:pt x="289365" y="-849"/>
                    <a:pt x="286317" y="2961"/>
                  </a:cubicBezTo>
                  <a:lnTo>
                    <a:pt x="286317" y="2961"/>
                  </a:lnTo>
                  <a:close/>
                </a:path>
              </a:pathLst>
            </a:custGeom>
            <a:solidFill>
              <a:srgbClr val="FF0000"/>
            </a:solidFill>
            <a:ln w="7541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5658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3" grpId="0" animBg="1"/>
      <p:bldP spid="7" grpId="0" animBg="1"/>
      <p:bldP spid="7" grpId="1" animBg="1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3651</Words>
  <Application>Microsoft Office PowerPoint</Application>
  <PresentationFormat>Widescreen</PresentationFormat>
  <Paragraphs>896</Paragraphs>
  <Slides>57</Slides>
  <Notes>19</Notes>
  <HiddenSlides>12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Security Challenges of  Parsing Differentials on the Web</vt:lpstr>
      <vt:lpstr>Web Content Delivery</vt:lpstr>
      <vt:lpstr>Back in the Day</vt:lpstr>
      <vt:lpstr>Behind the Scene</vt:lpstr>
      <vt:lpstr>Security Challenges of Web Parsing Differentials</vt:lpstr>
      <vt:lpstr>HTTP protocol</vt:lpstr>
      <vt:lpstr>HTTP Request Smuggling (HRS)</vt:lpstr>
      <vt:lpstr>HTTP Request Smuggling (HRS)</vt:lpstr>
      <vt:lpstr>HTTP Request Smuggling (HRS)</vt:lpstr>
      <vt:lpstr>HTTP Request Smuggling (HRS)</vt:lpstr>
      <vt:lpstr>HTTP Request Smuggling (HRS)</vt:lpstr>
      <vt:lpstr>HTTP Request Smuggling (HRS)</vt:lpstr>
      <vt:lpstr>Attacks</vt:lpstr>
      <vt:lpstr>T-Reqs</vt:lpstr>
      <vt:lpstr>T-Reqs: Systematic Search for Discrepancies</vt:lpstr>
      <vt:lpstr>Experiments</vt:lpstr>
      <vt:lpstr>PowerPoint Presentation</vt:lpstr>
      <vt:lpstr>PowerPoint Presentation</vt:lpstr>
      <vt:lpstr>PowerPoint Presentation</vt:lpstr>
      <vt:lpstr>PowerPoint Presentation</vt:lpstr>
      <vt:lpstr>Vendors' Actions</vt:lpstr>
      <vt:lpstr>Disclosure</vt:lpstr>
      <vt:lpstr>PowerPoint Presentation</vt:lpstr>
      <vt:lpstr>Guided Differential Fuzzing for Discrepancies</vt:lpstr>
      <vt:lpstr>URI Discrepancy Instances</vt:lpstr>
      <vt:lpstr>Additional Attacks</vt:lpstr>
      <vt:lpstr>Cache Poisoning</vt:lpstr>
      <vt:lpstr>Cache Poisoning</vt:lpstr>
      <vt:lpstr>Access Control Bypass</vt:lpstr>
      <vt:lpstr>Access Control Bypass</vt:lpstr>
      <vt:lpstr>PowerPoint Presentation</vt:lpstr>
      <vt:lpstr>PowerPoint Presentation</vt:lpstr>
      <vt:lpstr>Security Challenges of Distributed Content Delivery</vt:lpstr>
      <vt:lpstr>Security Challenges of Web Parsing Differentials</vt:lpstr>
      <vt:lpstr>Server Fingerprinting</vt:lpstr>
      <vt:lpstr>Server Fingerprinting</vt:lpstr>
      <vt:lpstr>Distinct Server Errors</vt:lpstr>
      <vt:lpstr>False Sense of Security</vt:lpstr>
      <vt:lpstr>Multilayer Fingerprinting</vt:lpstr>
      <vt:lpstr>Untangle</vt:lpstr>
      <vt:lpstr>PowerPoint Presentation</vt:lpstr>
      <vt:lpstr>PowerPoint Presentation</vt:lpstr>
      <vt:lpstr>PowerPoint Presentation</vt:lpstr>
      <vt:lpstr>Security Challenges of Web Parsing Differentials</vt:lpstr>
      <vt:lpstr>Security Filtering</vt:lpstr>
      <vt:lpstr>Security Filtering on a Proxy</vt:lpstr>
      <vt:lpstr>Traditional Bypass</vt:lpstr>
      <vt:lpstr>New Bypass Method</vt:lpstr>
      <vt:lpstr>New Bypass Method</vt:lpstr>
      <vt:lpstr>Multipart/form-data Example</vt:lpstr>
      <vt:lpstr>Multipart/form-data Example</vt:lpstr>
      <vt:lpstr>Content Type Study</vt:lpstr>
      <vt:lpstr>PowerPoint Presentation</vt:lpstr>
      <vt:lpstr>PowerPoint Presentation</vt:lpstr>
      <vt:lpstr>Possible Future Directions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Challenges of Distributed  Content Delivery on the Web</dc:title>
  <dc:creator>IEUser</dc:creator>
  <cp:lastModifiedBy>IEUser</cp:lastModifiedBy>
  <cp:revision>1438</cp:revision>
  <dcterms:created xsi:type="dcterms:W3CDTF">2023-12-04T09:55:01Z</dcterms:created>
  <dcterms:modified xsi:type="dcterms:W3CDTF">2024-05-23T18:48:06Z</dcterms:modified>
</cp:coreProperties>
</file>