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56" r:id="rId2"/>
    <p:sldId id="266" r:id="rId3"/>
    <p:sldId id="277" r:id="rId4"/>
    <p:sldId id="271" r:id="rId5"/>
    <p:sldId id="259" r:id="rId6"/>
    <p:sldId id="269" r:id="rId7"/>
    <p:sldId id="278" r:id="rId8"/>
    <p:sldId id="280" r:id="rId9"/>
    <p:sldId id="275" r:id="rId10"/>
    <p:sldId id="272" r:id="rId11"/>
    <p:sldId id="273" r:id="rId12"/>
    <p:sldId id="257" r:id="rId13"/>
    <p:sldId id="270" r:id="rId14"/>
    <p:sldId id="274" r:id="rId15"/>
    <p:sldId id="276" r:id="rId16"/>
    <p:sldId id="281" r:id="rId17"/>
    <p:sldId id="260" r:id="rId18"/>
    <p:sldId id="262" r:id="rId19"/>
    <p:sldId id="261" r:id="rId20"/>
    <p:sldId id="267"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2"/>
    <p:restoredTop sz="94718"/>
  </p:normalViewPr>
  <p:slideViewPr>
    <p:cSldViewPr snapToGrid="0">
      <p:cViewPr varScale="1">
        <p:scale>
          <a:sx n="117" d="100"/>
          <a:sy n="117" d="100"/>
        </p:scale>
        <p:origin x="5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4C246-131A-4C4C-A190-3E0B2C03330F}" type="datetimeFigureOut">
              <a:rPr lang="en-US" smtClean="0"/>
              <a:t>5/22/24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10EEF-E6C5-A745-824F-9ABFB248628F}" type="slidenum">
              <a:rPr lang="en-US" smtClean="0"/>
              <a:t>‹#›</a:t>
            </a:fld>
            <a:endParaRPr lang="en-US"/>
          </a:p>
        </p:txBody>
      </p:sp>
    </p:spTree>
    <p:extLst>
      <p:ext uri="{BB962C8B-B14F-4D97-AF65-F5344CB8AC3E}">
        <p14:creationId xmlns:p14="http://schemas.microsoft.com/office/powerpoint/2010/main" val="2408334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Directly porting from the RFC to DFDL</a:t>
            </a:r>
          </a:p>
        </p:txBody>
      </p:sp>
      <p:sp>
        <p:nvSpPr>
          <p:cNvPr id="4" name="Slide Number Placeholder 3"/>
          <p:cNvSpPr>
            <a:spLocks noGrp="1"/>
          </p:cNvSpPr>
          <p:nvPr>
            <p:ph type="sldNum" sz="quarter" idx="5"/>
          </p:nvPr>
        </p:nvSpPr>
        <p:spPr/>
        <p:txBody>
          <a:bodyPr/>
          <a:lstStyle/>
          <a:p>
            <a:fld id="{28D10EEF-E6C5-A745-824F-9ABFB248628F}" type="slidenum">
              <a:rPr lang="en-US" smtClean="0"/>
              <a:t>8</a:t>
            </a:fld>
            <a:endParaRPr lang="en-US"/>
          </a:p>
        </p:txBody>
      </p:sp>
    </p:spTree>
    <p:extLst>
      <p:ext uri="{BB962C8B-B14F-4D97-AF65-F5344CB8AC3E}">
        <p14:creationId xmlns:p14="http://schemas.microsoft.com/office/powerpoint/2010/main" val="85799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Vilfredo Pareto, Italian economist. ~1900 Pareto observed that 20\% of the population owned approximately 80\% of the land in Italy. Joseph </a:t>
            </a:r>
            <a:r>
              <a:rPr lang="en-US" dirty="0" err="1"/>
              <a:t>Juran</a:t>
            </a:r>
            <a:r>
              <a:rPr lang="en-US" dirty="0"/>
              <a:t>, Western Electric QA 1930s noticed a similar ratio with failures</a:t>
            </a:r>
          </a:p>
        </p:txBody>
      </p:sp>
      <p:sp>
        <p:nvSpPr>
          <p:cNvPr id="4" name="Slide Number Placeholder 3"/>
          <p:cNvSpPr>
            <a:spLocks noGrp="1"/>
          </p:cNvSpPr>
          <p:nvPr>
            <p:ph type="sldNum" sz="quarter" idx="5"/>
          </p:nvPr>
        </p:nvSpPr>
        <p:spPr/>
        <p:txBody>
          <a:bodyPr/>
          <a:lstStyle/>
          <a:p>
            <a:fld id="{28D10EEF-E6C5-A745-824F-9ABFB248628F}" type="slidenum">
              <a:rPr lang="en-US" smtClean="0"/>
              <a:t>14</a:t>
            </a:fld>
            <a:endParaRPr lang="en-US"/>
          </a:p>
        </p:txBody>
      </p:sp>
    </p:spTree>
    <p:extLst>
      <p:ext uri="{BB962C8B-B14F-4D97-AF65-F5344CB8AC3E}">
        <p14:creationId xmlns:p14="http://schemas.microsoft.com/office/powerpoint/2010/main" val="158034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NFSv3  - 21 </a:t>
            </a:r>
            <a:r>
              <a:rPr lang="en-US" dirty="0" err="1"/>
              <a:t>cmds</a:t>
            </a:r>
            <a:r>
              <a:rPr lang="en-US" dirty="0"/>
              <a:t>, 4.0 – 37 </a:t>
            </a:r>
            <a:r>
              <a:rPr lang="en-US" dirty="0" err="1"/>
              <a:t>cmds</a:t>
            </a:r>
            <a:r>
              <a:rPr lang="en-US" dirty="0"/>
              <a:t>, 4.1 – 52 </a:t>
            </a:r>
            <a:r>
              <a:rPr lang="en-US" dirty="0" err="1"/>
              <a:t>cmds</a:t>
            </a:r>
            <a:endParaRPr lang="en-US" dirty="0"/>
          </a:p>
        </p:txBody>
      </p:sp>
      <p:sp>
        <p:nvSpPr>
          <p:cNvPr id="4" name="Slide Number Placeholder 3"/>
          <p:cNvSpPr>
            <a:spLocks noGrp="1"/>
          </p:cNvSpPr>
          <p:nvPr>
            <p:ph type="sldNum" sz="quarter" idx="5"/>
          </p:nvPr>
        </p:nvSpPr>
        <p:spPr/>
        <p:txBody>
          <a:bodyPr/>
          <a:lstStyle/>
          <a:p>
            <a:fld id="{28D10EEF-E6C5-A745-824F-9ABFB248628F}" type="slidenum">
              <a:rPr lang="en-US" smtClean="0"/>
              <a:t>16</a:t>
            </a:fld>
            <a:endParaRPr lang="en-US"/>
          </a:p>
        </p:txBody>
      </p:sp>
    </p:spTree>
    <p:extLst>
      <p:ext uri="{BB962C8B-B14F-4D97-AF65-F5344CB8AC3E}">
        <p14:creationId xmlns:p14="http://schemas.microsoft.com/office/powerpoint/2010/main" val="87010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NFSv3  - 21 </a:t>
            </a:r>
            <a:r>
              <a:rPr lang="en-US" dirty="0" err="1"/>
              <a:t>cmds</a:t>
            </a:r>
            <a:r>
              <a:rPr lang="en-US" dirty="0"/>
              <a:t>, 4.0 – 37 </a:t>
            </a:r>
            <a:r>
              <a:rPr lang="en-US" dirty="0" err="1"/>
              <a:t>cmds</a:t>
            </a:r>
            <a:r>
              <a:rPr lang="en-US" dirty="0"/>
              <a:t>, 4.1 – 52 </a:t>
            </a:r>
            <a:r>
              <a:rPr lang="en-US" dirty="0" err="1"/>
              <a:t>cmds</a:t>
            </a:r>
            <a:endParaRPr lang="en-US" dirty="0"/>
          </a:p>
        </p:txBody>
      </p:sp>
      <p:sp>
        <p:nvSpPr>
          <p:cNvPr id="4" name="Slide Number Placeholder 3"/>
          <p:cNvSpPr>
            <a:spLocks noGrp="1"/>
          </p:cNvSpPr>
          <p:nvPr>
            <p:ph type="sldNum" sz="quarter" idx="5"/>
          </p:nvPr>
        </p:nvSpPr>
        <p:spPr/>
        <p:txBody>
          <a:bodyPr/>
          <a:lstStyle/>
          <a:p>
            <a:fld id="{28D10EEF-E6C5-A745-824F-9ABFB248628F}" type="slidenum">
              <a:rPr lang="en-US" smtClean="0"/>
              <a:t>17</a:t>
            </a:fld>
            <a:endParaRPr lang="en-US"/>
          </a:p>
        </p:txBody>
      </p:sp>
    </p:spTree>
    <p:extLst>
      <p:ext uri="{BB962C8B-B14F-4D97-AF65-F5344CB8AC3E}">
        <p14:creationId xmlns:p14="http://schemas.microsoft.com/office/powerpoint/2010/main" val="254842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D10EEF-E6C5-A745-824F-9ABFB248628F}" type="slidenum">
              <a:rPr lang="en-US" smtClean="0"/>
              <a:t>19</a:t>
            </a:fld>
            <a:endParaRPr lang="en-US"/>
          </a:p>
        </p:txBody>
      </p:sp>
    </p:spTree>
    <p:extLst>
      <p:ext uri="{BB962C8B-B14F-4D97-AF65-F5344CB8AC3E}">
        <p14:creationId xmlns:p14="http://schemas.microsoft.com/office/powerpoint/2010/main" val="299584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F13E9-51F9-3145-0E90-1EDD7B9CAD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EEE187-06E2-D863-AFAD-D82D515490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0ED669-3D49-480E-C996-36B0B54F4780}"/>
              </a:ext>
            </a:extLst>
          </p:cNvPr>
          <p:cNvSpPr>
            <a:spLocks noGrp="1"/>
          </p:cNvSpPr>
          <p:nvPr>
            <p:ph type="dt" sz="half" idx="10"/>
          </p:nvPr>
        </p:nvSpPr>
        <p:spPr/>
        <p:txBody>
          <a:bodyPr/>
          <a:lstStyle/>
          <a:p>
            <a:fld id="{47FC19F2-2BFB-3043-A78A-6AE78945951E}" type="datetime1">
              <a:rPr lang="en-US" smtClean="0"/>
              <a:t>5/22/24</a:t>
            </a:fld>
            <a:endParaRPr lang="en-US"/>
          </a:p>
        </p:txBody>
      </p:sp>
      <p:sp>
        <p:nvSpPr>
          <p:cNvPr id="5" name="Footer Placeholder 4">
            <a:extLst>
              <a:ext uri="{FF2B5EF4-FFF2-40B4-BE49-F238E27FC236}">
                <a16:creationId xmlns:a16="http://schemas.microsoft.com/office/drawing/2014/main" id="{EAFD718B-B6BC-1F47-08CA-4D7F12006141}"/>
              </a:ext>
            </a:extLst>
          </p:cNvPr>
          <p:cNvSpPr>
            <a:spLocks noGrp="1"/>
          </p:cNvSpPr>
          <p:nvPr>
            <p:ph type="ftr" sz="quarter" idx="11"/>
          </p:nvPr>
        </p:nvSpPr>
        <p:spPr/>
        <p:txBody>
          <a:bodyPr/>
          <a:lstStyle/>
          <a:p>
            <a:r>
              <a:rPr lang="en-US"/>
              <a:t>J. Peter Brady</a:t>
            </a:r>
          </a:p>
        </p:txBody>
      </p:sp>
      <p:sp>
        <p:nvSpPr>
          <p:cNvPr id="6" name="Slide Number Placeholder 5">
            <a:extLst>
              <a:ext uri="{FF2B5EF4-FFF2-40B4-BE49-F238E27FC236}">
                <a16:creationId xmlns:a16="http://schemas.microsoft.com/office/drawing/2014/main" id="{CC190632-741B-91AC-E2C3-82B40175D3AC}"/>
              </a:ext>
            </a:extLst>
          </p:cNvPr>
          <p:cNvSpPr>
            <a:spLocks noGrp="1"/>
          </p:cNvSpPr>
          <p:nvPr>
            <p:ph type="sldNum" sz="quarter" idx="12"/>
          </p:nvPr>
        </p:nvSpPr>
        <p:spPr/>
        <p:txBody>
          <a:bodyPr/>
          <a:lstStyle/>
          <a:p>
            <a:fld id="{C9C3A2D4-9DED-E74F-8D31-6D6CFAEE5117}" type="slidenum">
              <a:rPr lang="en-US" smtClean="0"/>
              <a:t>‹#›</a:t>
            </a:fld>
            <a:endParaRPr lang="en-US"/>
          </a:p>
        </p:txBody>
      </p:sp>
    </p:spTree>
    <p:extLst>
      <p:ext uri="{BB962C8B-B14F-4D97-AF65-F5344CB8AC3E}">
        <p14:creationId xmlns:p14="http://schemas.microsoft.com/office/powerpoint/2010/main" val="3147448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22843-0DF7-8CF5-E313-1ED84EB809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A0D7E5-D666-A175-23C8-60839A0C7A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15330-911D-0C46-54D6-5554860DA913}"/>
              </a:ext>
            </a:extLst>
          </p:cNvPr>
          <p:cNvSpPr>
            <a:spLocks noGrp="1"/>
          </p:cNvSpPr>
          <p:nvPr>
            <p:ph type="dt" sz="half" idx="10"/>
          </p:nvPr>
        </p:nvSpPr>
        <p:spPr/>
        <p:txBody>
          <a:bodyPr/>
          <a:lstStyle/>
          <a:p>
            <a:fld id="{606899BA-4206-7544-B891-39F01839B478}" type="datetime1">
              <a:rPr lang="en-US" smtClean="0"/>
              <a:t>5/22/24</a:t>
            </a:fld>
            <a:endParaRPr lang="en-US"/>
          </a:p>
        </p:txBody>
      </p:sp>
      <p:sp>
        <p:nvSpPr>
          <p:cNvPr id="5" name="Footer Placeholder 4">
            <a:extLst>
              <a:ext uri="{FF2B5EF4-FFF2-40B4-BE49-F238E27FC236}">
                <a16:creationId xmlns:a16="http://schemas.microsoft.com/office/drawing/2014/main" id="{B4FF2066-227F-C812-B807-3B69506DA4BD}"/>
              </a:ext>
            </a:extLst>
          </p:cNvPr>
          <p:cNvSpPr>
            <a:spLocks noGrp="1"/>
          </p:cNvSpPr>
          <p:nvPr>
            <p:ph type="ftr" sz="quarter" idx="11"/>
          </p:nvPr>
        </p:nvSpPr>
        <p:spPr/>
        <p:txBody>
          <a:bodyPr/>
          <a:lstStyle/>
          <a:p>
            <a:r>
              <a:rPr lang="en-US"/>
              <a:t>J. Peter Brady</a:t>
            </a:r>
          </a:p>
        </p:txBody>
      </p:sp>
      <p:sp>
        <p:nvSpPr>
          <p:cNvPr id="6" name="Slide Number Placeholder 5">
            <a:extLst>
              <a:ext uri="{FF2B5EF4-FFF2-40B4-BE49-F238E27FC236}">
                <a16:creationId xmlns:a16="http://schemas.microsoft.com/office/drawing/2014/main" id="{4E0304FC-F40C-7F87-C641-D07EB62B5811}"/>
              </a:ext>
            </a:extLst>
          </p:cNvPr>
          <p:cNvSpPr>
            <a:spLocks noGrp="1"/>
          </p:cNvSpPr>
          <p:nvPr>
            <p:ph type="sldNum" sz="quarter" idx="12"/>
          </p:nvPr>
        </p:nvSpPr>
        <p:spPr/>
        <p:txBody>
          <a:bodyPr/>
          <a:lstStyle/>
          <a:p>
            <a:fld id="{C9C3A2D4-9DED-E74F-8D31-6D6CFAEE5117}" type="slidenum">
              <a:rPr lang="en-US" smtClean="0"/>
              <a:t>‹#›</a:t>
            </a:fld>
            <a:endParaRPr lang="en-US"/>
          </a:p>
        </p:txBody>
      </p:sp>
    </p:spTree>
    <p:extLst>
      <p:ext uri="{BB962C8B-B14F-4D97-AF65-F5344CB8AC3E}">
        <p14:creationId xmlns:p14="http://schemas.microsoft.com/office/powerpoint/2010/main" val="1631881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14032F-C137-8108-C6D9-A94A28B562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B49057-32BA-4BE5-3C02-0DF1309184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025F2-A6FD-A8B0-9588-B3CD25BB9D0D}"/>
              </a:ext>
            </a:extLst>
          </p:cNvPr>
          <p:cNvSpPr>
            <a:spLocks noGrp="1"/>
          </p:cNvSpPr>
          <p:nvPr>
            <p:ph type="dt" sz="half" idx="10"/>
          </p:nvPr>
        </p:nvSpPr>
        <p:spPr/>
        <p:txBody>
          <a:bodyPr/>
          <a:lstStyle/>
          <a:p>
            <a:fld id="{D55E4052-CB40-1241-8D2D-0664C39F7789}" type="datetime1">
              <a:rPr lang="en-US" smtClean="0"/>
              <a:t>5/22/24</a:t>
            </a:fld>
            <a:endParaRPr lang="en-US"/>
          </a:p>
        </p:txBody>
      </p:sp>
      <p:sp>
        <p:nvSpPr>
          <p:cNvPr id="5" name="Footer Placeholder 4">
            <a:extLst>
              <a:ext uri="{FF2B5EF4-FFF2-40B4-BE49-F238E27FC236}">
                <a16:creationId xmlns:a16="http://schemas.microsoft.com/office/drawing/2014/main" id="{8AB98A4B-CBC1-923A-C9A3-1DA9E1EF7941}"/>
              </a:ext>
            </a:extLst>
          </p:cNvPr>
          <p:cNvSpPr>
            <a:spLocks noGrp="1"/>
          </p:cNvSpPr>
          <p:nvPr>
            <p:ph type="ftr" sz="quarter" idx="11"/>
          </p:nvPr>
        </p:nvSpPr>
        <p:spPr/>
        <p:txBody>
          <a:bodyPr/>
          <a:lstStyle/>
          <a:p>
            <a:r>
              <a:rPr lang="en-US"/>
              <a:t>J. Peter Brady</a:t>
            </a:r>
          </a:p>
        </p:txBody>
      </p:sp>
      <p:sp>
        <p:nvSpPr>
          <p:cNvPr id="6" name="Slide Number Placeholder 5">
            <a:extLst>
              <a:ext uri="{FF2B5EF4-FFF2-40B4-BE49-F238E27FC236}">
                <a16:creationId xmlns:a16="http://schemas.microsoft.com/office/drawing/2014/main" id="{DA08D62A-EB67-B676-5ADD-3FA3CDB55DCB}"/>
              </a:ext>
            </a:extLst>
          </p:cNvPr>
          <p:cNvSpPr>
            <a:spLocks noGrp="1"/>
          </p:cNvSpPr>
          <p:nvPr>
            <p:ph type="sldNum" sz="quarter" idx="12"/>
          </p:nvPr>
        </p:nvSpPr>
        <p:spPr/>
        <p:txBody>
          <a:bodyPr/>
          <a:lstStyle/>
          <a:p>
            <a:fld id="{C9C3A2D4-9DED-E74F-8D31-6D6CFAEE5117}" type="slidenum">
              <a:rPr lang="en-US" smtClean="0"/>
              <a:t>‹#›</a:t>
            </a:fld>
            <a:endParaRPr lang="en-US"/>
          </a:p>
        </p:txBody>
      </p:sp>
    </p:spTree>
    <p:extLst>
      <p:ext uri="{BB962C8B-B14F-4D97-AF65-F5344CB8AC3E}">
        <p14:creationId xmlns:p14="http://schemas.microsoft.com/office/powerpoint/2010/main" val="123044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04559-4750-F32A-B920-9216522D2A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B3B763-D56F-7AC1-F4F4-D9E075CFD2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8AF0E5-70F6-953A-05DE-AF5FB8158EE6}"/>
              </a:ext>
            </a:extLst>
          </p:cNvPr>
          <p:cNvSpPr>
            <a:spLocks noGrp="1"/>
          </p:cNvSpPr>
          <p:nvPr>
            <p:ph type="dt" sz="half" idx="10"/>
          </p:nvPr>
        </p:nvSpPr>
        <p:spPr/>
        <p:txBody>
          <a:bodyPr/>
          <a:lstStyle/>
          <a:p>
            <a:fld id="{EFC90E47-08F1-664E-84FD-93EBB49064EE}" type="datetime1">
              <a:rPr lang="en-US" smtClean="0"/>
              <a:t>5/22/24</a:t>
            </a:fld>
            <a:endParaRPr lang="en-US"/>
          </a:p>
        </p:txBody>
      </p:sp>
      <p:sp>
        <p:nvSpPr>
          <p:cNvPr id="5" name="Footer Placeholder 4">
            <a:extLst>
              <a:ext uri="{FF2B5EF4-FFF2-40B4-BE49-F238E27FC236}">
                <a16:creationId xmlns:a16="http://schemas.microsoft.com/office/drawing/2014/main" id="{EFBF9F43-9707-83F3-8692-9457E32CE16A}"/>
              </a:ext>
            </a:extLst>
          </p:cNvPr>
          <p:cNvSpPr>
            <a:spLocks noGrp="1"/>
          </p:cNvSpPr>
          <p:nvPr>
            <p:ph type="ftr" sz="quarter" idx="11"/>
          </p:nvPr>
        </p:nvSpPr>
        <p:spPr/>
        <p:txBody>
          <a:bodyPr/>
          <a:lstStyle/>
          <a:p>
            <a:r>
              <a:rPr lang="en-US"/>
              <a:t>J. Peter Brady</a:t>
            </a:r>
          </a:p>
        </p:txBody>
      </p:sp>
      <p:sp>
        <p:nvSpPr>
          <p:cNvPr id="6" name="Slide Number Placeholder 5">
            <a:extLst>
              <a:ext uri="{FF2B5EF4-FFF2-40B4-BE49-F238E27FC236}">
                <a16:creationId xmlns:a16="http://schemas.microsoft.com/office/drawing/2014/main" id="{889859E6-0141-1B3F-52C4-CC41DB1AE3A4}"/>
              </a:ext>
            </a:extLst>
          </p:cNvPr>
          <p:cNvSpPr>
            <a:spLocks noGrp="1"/>
          </p:cNvSpPr>
          <p:nvPr>
            <p:ph type="sldNum" sz="quarter" idx="12"/>
          </p:nvPr>
        </p:nvSpPr>
        <p:spPr/>
        <p:txBody>
          <a:bodyPr/>
          <a:lstStyle/>
          <a:p>
            <a:fld id="{C9C3A2D4-9DED-E74F-8D31-6D6CFAEE5117}" type="slidenum">
              <a:rPr lang="en-US" smtClean="0"/>
              <a:t>‹#›</a:t>
            </a:fld>
            <a:endParaRPr lang="en-US"/>
          </a:p>
        </p:txBody>
      </p:sp>
    </p:spTree>
    <p:extLst>
      <p:ext uri="{BB962C8B-B14F-4D97-AF65-F5344CB8AC3E}">
        <p14:creationId xmlns:p14="http://schemas.microsoft.com/office/powerpoint/2010/main" val="214518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85CA-B487-A2F5-EA6C-8294131658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EEC84C-3C59-6018-AB75-77C8E95A34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513619-463E-FFAB-6DC5-FC755233F672}"/>
              </a:ext>
            </a:extLst>
          </p:cNvPr>
          <p:cNvSpPr>
            <a:spLocks noGrp="1"/>
          </p:cNvSpPr>
          <p:nvPr>
            <p:ph type="dt" sz="half" idx="10"/>
          </p:nvPr>
        </p:nvSpPr>
        <p:spPr/>
        <p:txBody>
          <a:bodyPr/>
          <a:lstStyle/>
          <a:p>
            <a:fld id="{3FC5E6A1-A364-FC42-9B42-A95B96573156}" type="datetime1">
              <a:rPr lang="en-US" smtClean="0"/>
              <a:t>5/22/24</a:t>
            </a:fld>
            <a:endParaRPr lang="en-US"/>
          </a:p>
        </p:txBody>
      </p:sp>
      <p:sp>
        <p:nvSpPr>
          <p:cNvPr id="5" name="Footer Placeholder 4">
            <a:extLst>
              <a:ext uri="{FF2B5EF4-FFF2-40B4-BE49-F238E27FC236}">
                <a16:creationId xmlns:a16="http://schemas.microsoft.com/office/drawing/2014/main" id="{C6D5B796-31D9-7977-571F-846AD405DA22}"/>
              </a:ext>
            </a:extLst>
          </p:cNvPr>
          <p:cNvSpPr>
            <a:spLocks noGrp="1"/>
          </p:cNvSpPr>
          <p:nvPr>
            <p:ph type="ftr" sz="quarter" idx="11"/>
          </p:nvPr>
        </p:nvSpPr>
        <p:spPr/>
        <p:txBody>
          <a:bodyPr/>
          <a:lstStyle/>
          <a:p>
            <a:r>
              <a:rPr lang="en-US"/>
              <a:t>J. Peter Brady</a:t>
            </a:r>
          </a:p>
        </p:txBody>
      </p:sp>
      <p:sp>
        <p:nvSpPr>
          <p:cNvPr id="6" name="Slide Number Placeholder 5">
            <a:extLst>
              <a:ext uri="{FF2B5EF4-FFF2-40B4-BE49-F238E27FC236}">
                <a16:creationId xmlns:a16="http://schemas.microsoft.com/office/drawing/2014/main" id="{BEE04F22-CA4E-F161-E070-42A6FE81D74B}"/>
              </a:ext>
            </a:extLst>
          </p:cNvPr>
          <p:cNvSpPr>
            <a:spLocks noGrp="1"/>
          </p:cNvSpPr>
          <p:nvPr>
            <p:ph type="sldNum" sz="quarter" idx="12"/>
          </p:nvPr>
        </p:nvSpPr>
        <p:spPr/>
        <p:txBody>
          <a:bodyPr/>
          <a:lstStyle/>
          <a:p>
            <a:fld id="{C9C3A2D4-9DED-E74F-8D31-6D6CFAEE5117}" type="slidenum">
              <a:rPr lang="en-US" smtClean="0"/>
              <a:t>‹#›</a:t>
            </a:fld>
            <a:endParaRPr lang="en-US"/>
          </a:p>
        </p:txBody>
      </p:sp>
    </p:spTree>
    <p:extLst>
      <p:ext uri="{BB962C8B-B14F-4D97-AF65-F5344CB8AC3E}">
        <p14:creationId xmlns:p14="http://schemas.microsoft.com/office/powerpoint/2010/main" val="116942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492E7-105C-FBBC-4892-0418521C8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EB8B11-11F0-1514-7D10-DEC0AE01B7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3ECF13-12F6-0A6A-DC8E-4C2C9726E7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13009E-50E0-4481-049D-088FA522FDB6}"/>
              </a:ext>
            </a:extLst>
          </p:cNvPr>
          <p:cNvSpPr>
            <a:spLocks noGrp="1"/>
          </p:cNvSpPr>
          <p:nvPr>
            <p:ph type="dt" sz="half" idx="10"/>
          </p:nvPr>
        </p:nvSpPr>
        <p:spPr/>
        <p:txBody>
          <a:bodyPr/>
          <a:lstStyle/>
          <a:p>
            <a:fld id="{315FA98D-FEAB-0C45-B08F-8F6B7CF126B2}" type="datetime1">
              <a:rPr lang="en-US" smtClean="0"/>
              <a:t>5/22/24</a:t>
            </a:fld>
            <a:endParaRPr lang="en-US"/>
          </a:p>
        </p:txBody>
      </p:sp>
      <p:sp>
        <p:nvSpPr>
          <p:cNvPr id="6" name="Footer Placeholder 5">
            <a:extLst>
              <a:ext uri="{FF2B5EF4-FFF2-40B4-BE49-F238E27FC236}">
                <a16:creationId xmlns:a16="http://schemas.microsoft.com/office/drawing/2014/main" id="{8D765939-0FED-23AA-7292-72DE20779106}"/>
              </a:ext>
            </a:extLst>
          </p:cNvPr>
          <p:cNvSpPr>
            <a:spLocks noGrp="1"/>
          </p:cNvSpPr>
          <p:nvPr>
            <p:ph type="ftr" sz="quarter" idx="11"/>
          </p:nvPr>
        </p:nvSpPr>
        <p:spPr/>
        <p:txBody>
          <a:bodyPr/>
          <a:lstStyle/>
          <a:p>
            <a:r>
              <a:rPr lang="en-US"/>
              <a:t>J. Peter Brady</a:t>
            </a:r>
          </a:p>
        </p:txBody>
      </p:sp>
      <p:sp>
        <p:nvSpPr>
          <p:cNvPr id="7" name="Slide Number Placeholder 6">
            <a:extLst>
              <a:ext uri="{FF2B5EF4-FFF2-40B4-BE49-F238E27FC236}">
                <a16:creationId xmlns:a16="http://schemas.microsoft.com/office/drawing/2014/main" id="{9B2C63C4-4520-686E-936B-351DA1424128}"/>
              </a:ext>
            </a:extLst>
          </p:cNvPr>
          <p:cNvSpPr>
            <a:spLocks noGrp="1"/>
          </p:cNvSpPr>
          <p:nvPr>
            <p:ph type="sldNum" sz="quarter" idx="12"/>
          </p:nvPr>
        </p:nvSpPr>
        <p:spPr/>
        <p:txBody>
          <a:bodyPr/>
          <a:lstStyle/>
          <a:p>
            <a:fld id="{C9C3A2D4-9DED-E74F-8D31-6D6CFAEE5117}" type="slidenum">
              <a:rPr lang="en-US" smtClean="0"/>
              <a:t>‹#›</a:t>
            </a:fld>
            <a:endParaRPr lang="en-US"/>
          </a:p>
        </p:txBody>
      </p:sp>
    </p:spTree>
    <p:extLst>
      <p:ext uri="{BB962C8B-B14F-4D97-AF65-F5344CB8AC3E}">
        <p14:creationId xmlns:p14="http://schemas.microsoft.com/office/powerpoint/2010/main" val="289229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2776-359D-B6D6-1877-45DD01CBA8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61CF6F-20DB-14D2-0DC9-7669A33CF5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FAF075-F333-7962-6AB0-8BCDDCF7B1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6DD2D8-E7E2-A262-DC85-0C01A77716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928227-CAFB-937C-AF53-61C401EB1C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188B1D-ED88-CB15-B6D4-7EFAC44407BA}"/>
              </a:ext>
            </a:extLst>
          </p:cNvPr>
          <p:cNvSpPr>
            <a:spLocks noGrp="1"/>
          </p:cNvSpPr>
          <p:nvPr>
            <p:ph type="dt" sz="half" idx="10"/>
          </p:nvPr>
        </p:nvSpPr>
        <p:spPr/>
        <p:txBody>
          <a:bodyPr/>
          <a:lstStyle/>
          <a:p>
            <a:fld id="{58553B80-16A2-B241-8C78-E9893D5F85D1}" type="datetime1">
              <a:rPr lang="en-US" smtClean="0"/>
              <a:t>5/22/24</a:t>
            </a:fld>
            <a:endParaRPr lang="en-US"/>
          </a:p>
        </p:txBody>
      </p:sp>
      <p:sp>
        <p:nvSpPr>
          <p:cNvPr id="8" name="Footer Placeholder 7">
            <a:extLst>
              <a:ext uri="{FF2B5EF4-FFF2-40B4-BE49-F238E27FC236}">
                <a16:creationId xmlns:a16="http://schemas.microsoft.com/office/drawing/2014/main" id="{E668DFC2-EA50-912C-3138-AC09BE0BD88A}"/>
              </a:ext>
            </a:extLst>
          </p:cNvPr>
          <p:cNvSpPr>
            <a:spLocks noGrp="1"/>
          </p:cNvSpPr>
          <p:nvPr>
            <p:ph type="ftr" sz="quarter" idx="11"/>
          </p:nvPr>
        </p:nvSpPr>
        <p:spPr/>
        <p:txBody>
          <a:bodyPr/>
          <a:lstStyle/>
          <a:p>
            <a:r>
              <a:rPr lang="en-US"/>
              <a:t>J. Peter Brady</a:t>
            </a:r>
          </a:p>
        </p:txBody>
      </p:sp>
      <p:sp>
        <p:nvSpPr>
          <p:cNvPr id="9" name="Slide Number Placeholder 8">
            <a:extLst>
              <a:ext uri="{FF2B5EF4-FFF2-40B4-BE49-F238E27FC236}">
                <a16:creationId xmlns:a16="http://schemas.microsoft.com/office/drawing/2014/main" id="{75BB3726-D3C0-84D4-921A-F8E346DBED63}"/>
              </a:ext>
            </a:extLst>
          </p:cNvPr>
          <p:cNvSpPr>
            <a:spLocks noGrp="1"/>
          </p:cNvSpPr>
          <p:nvPr>
            <p:ph type="sldNum" sz="quarter" idx="12"/>
          </p:nvPr>
        </p:nvSpPr>
        <p:spPr/>
        <p:txBody>
          <a:bodyPr/>
          <a:lstStyle/>
          <a:p>
            <a:fld id="{C9C3A2D4-9DED-E74F-8D31-6D6CFAEE5117}" type="slidenum">
              <a:rPr lang="en-US" smtClean="0"/>
              <a:t>‹#›</a:t>
            </a:fld>
            <a:endParaRPr lang="en-US"/>
          </a:p>
        </p:txBody>
      </p:sp>
    </p:spTree>
    <p:extLst>
      <p:ext uri="{BB962C8B-B14F-4D97-AF65-F5344CB8AC3E}">
        <p14:creationId xmlns:p14="http://schemas.microsoft.com/office/powerpoint/2010/main" val="205142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8D0E-DD47-F223-31A5-694FE03DC5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B9FDEE-9287-38BC-3C97-92E21A8E33B6}"/>
              </a:ext>
            </a:extLst>
          </p:cNvPr>
          <p:cNvSpPr>
            <a:spLocks noGrp="1"/>
          </p:cNvSpPr>
          <p:nvPr>
            <p:ph type="dt" sz="half" idx="10"/>
          </p:nvPr>
        </p:nvSpPr>
        <p:spPr/>
        <p:txBody>
          <a:bodyPr/>
          <a:lstStyle/>
          <a:p>
            <a:fld id="{0EB6F3F8-7F60-C342-B0CD-843803F3C084}" type="datetime1">
              <a:rPr lang="en-US" smtClean="0"/>
              <a:t>5/22/24</a:t>
            </a:fld>
            <a:endParaRPr lang="en-US"/>
          </a:p>
        </p:txBody>
      </p:sp>
      <p:sp>
        <p:nvSpPr>
          <p:cNvPr id="4" name="Footer Placeholder 3">
            <a:extLst>
              <a:ext uri="{FF2B5EF4-FFF2-40B4-BE49-F238E27FC236}">
                <a16:creationId xmlns:a16="http://schemas.microsoft.com/office/drawing/2014/main" id="{955A170D-A2FC-919B-6F37-615DC2DC8573}"/>
              </a:ext>
            </a:extLst>
          </p:cNvPr>
          <p:cNvSpPr>
            <a:spLocks noGrp="1"/>
          </p:cNvSpPr>
          <p:nvPr>
            <p:ph type="ftr" sz="quarter" idx="11"/>
          </p:nvPr>
        </p:nvSpPr>
        <p:spPr/>
        <p:txBody>
          <a:bodyPr/>
          <a:lstStyle/>
          <a:p>
            <a:r>
              <a:rPr lang="en-US"/>
              <a:t>J. Peter Brady</a:t>
            </a:r>
          </a:p>
        </p:txBody>
      </p:sp>
      <p:sp>
        <p:nvSpPr>
          <p:cNvPr id="5" name="Slide Number Placeholder 4">
            <a:extLst>
              <a:ext uri="{FF2B5EF4-FFF2-40B4-BE49-F238E27FC236}">
                <a16:creationId xmlns:a16="http://schemas.microsoft.com/office/drawing/2014/main" id="{99AC9E64-5B0F-032F-6C5D-B7B7D7F43BDF}"/>
              </a:ext>
            </a:extLst>
          </p:cNvPr>
          <p:cNvSpPr>
            <a:spLocks noGrp="1"/>
          </p:cNvSpPr>
          <p:nvPr>
            <p:ph type="sldNum" sz="quarter" idx="12"/>
          </p:nvPr>
        </p:nvSpPr>
        <p:spPr/>
        <p:txBody>
          <a:bodyPr/>
          <a:lstStyle/>
          <a:p>
            <a:fld id="{C9C3A2D4-9DED-E74F-8D31-6D6CFAEE5117}" type="slidenum">
              <a:rPr lang="en-US" smtClean="0"/>
              <a:t>‹#›</a:t>
            </a:fld>
            <a:endParaRPr lang="en-US"/>
          </a:p>
        </p:txBody>
      </p:sp>
    </p:spTree>
    <p:extLst>
      <p:ext uri="{BB962C8B-B14F-4D97-AF65-F5344CB8AC3E}">
        <p14:creationId xmlns:p14="http://schemas.microsoft.com/office/powerpoint/2010/main" val="346638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F75388-5F57-F79C-016F-3B145D4B755B}"/>
              </a:ext>
            </a:extLst>
          </p:cNvPr>
          <p:cNvSpPr>
            <a:spLocks noGrp="1"/>
          </p:cNvSpPr>
          <p:nvPr>
            <p:ph type="dt" sz="half" idx="10"/>
          </p:nvPr>
        </p:nvSpPr>
        <p:spPr/>
        <p:txBody>
          <a:bodyPr/>
          <a:lstStyle/>
          <a:p>
            <a:fld id="{D1F78C12-4114-A942-9299-D76B0EB0E843}" type="datetime1">
              <a:rPr lang="en-US" smtClean="0"/>
              <a:t>5/22/24</a:t>
            </a:fld>
            <a:endParaRPr lang="en-US"/>
          </a:p>
        </p:txBody>
      </p:sp>
      <p:sp>
        <p:nvSpPr>
          <p:cNvPr id="3" name="Footer Placeholder 2">
            <a:extLst>
              <a:ext uri="{FF2B5EF4-FFF2-40B4-BE49-F238E27FC236}">
                <a16:creationId xmlns:a16="http://schemas.microsoft.com/office/drawing/2014/main" id="{056C8948-5572-F888-F929-3A9B876771E3}"/>
              </a:ext>
            </a:extLst>
          </p:cNvPr>
          <p:cNvSpPr>
            <a:spLocks noGrp="1"/>
          </p:cNvSpPr>
          <p:nvPr>
            <p:ph type="ftr" sz="quarter" idx="11"/>
          </p:nvPr>
        </p:nvSpPr>
        <p:spPr/>
        <p:txBody>
          <a:bodyPr/>
          <a:lstStyle/>
          <a:p>
            <a:r>
              <a:rPr lang="en-US"/>
              <a:t>J. Peter Brady</a:t>
            </a:r>
          </a:p>
        </p:txBody>
      </p:sp>
      <p:sp>
        <p:nvSpPr>
          <p:cNvPr id="4" name="Slide Number Placeholder 3">
            <a:extLst>
              <a:ext uri="{FF2B5EF4-FFF2-40B4-BE49-F238E27FC236}">
                <a16:creationId xmlns:a16="http://schemas.microsoft.com/office/drawing/2014/main" id="{560E3ED0-F31B-AAA0-C1C3-2BEB295E79EE}"/>
              </a:ext>
            </a:extLst>
          </p:cNvPr>
          <p:cNvSpPr>
            <a:spLocks noGrp="1"/>
          </p:cNvSpPr>
          <p:nvPr>
            <p:ph type="sldNum" sz="quarter" idx="12"/>
          </p:nvPr>
        </p:nvSpPr>
        <p:spPr/>
        <p:txBody>
          <a:bodyPr/>
          <a:lstStyle/>
          <a:p>
            <a:fld id="{C9C3A2D4-9DED-E74F-8D31-6D6CFAEE5117}" type="slidenum">
              <a:rPr lang="en-US" smtClean="0"/>
              <a:t>‹#›</a:t>
            </a:fld>
            <a:endParaRPr lang="en-US"/>
          </a:p>
        </p:txBody>
      </p:sp>
    </p:spTree>
    <p:extLst>
      <p:ext uri="{BB962C8B-B14F-4D97-AF65-F5344CB8AC3E}">
        <p14:creationId xmlns:p14="http://schemas.microsoft.com/office/powerpoint/2010/main" val="168171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F334-2D3C-C370-F1B0-BE3070B73A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0643A0-61D2-85B2-0364-1B841FAFBF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A97C85-F73C-5BCA-BE59-BD7D44845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11F5B4-3C00-D950-0A1E-B23C7F135397}"/>
              </a:ext>
            </a:extLst>
          </p:cNvPr>
          <p:cNvSpPr>
            <a:spLocks noGrp="1"/>
          </p:cNvSpPr>
          <p:nvPr>
            <p:ph type="dt" sz="half" idx="10"/>
          </p:nvPr>
        </p:nvSpPr>
        <p:spPr/>
        <p:txBody>
          <a:bodyPr/>
          <a:lstStyle/>
          <a:p>
            <a:fld id="{2EA1066E-D88F-BB45-822A-E8D69A141249}" type="datetime1">
              <a:rPr lang="en-US" smtClean="0"/>
              <a:t>5/22/24</a:t>
            </a:fld>
            <a:endParaRPr lang="en-US"/>
          </a:p>
        </p:txBody>
      </p:sp>
      <p:sp>
        <p:nvSpPr>
          <p:cNvPr id="6" name="Footer Placeholder 5">
            <a:extLst>
              <a:ext uri="{FF2B5EF4-FFF2-40B4-BE49-F238E27FC236}">
                <a16:creationId xmlns:a16="http://schemas.microsoft.com/office/drawing/2014/main" id="{D9179291-15C1-79AF-9932-64ED693439BA}"/>
              </a:ext>
            </a:extLst>
          </p:cNvPr>
          <p:cNvSpPr>
            <a:spLocks noGrp="1"/>
          </p:cNvSpPr>
          <p:nvPr>
            <p:ph type="ftr" sz="quarter" idx="11"/>
          </p:nvPr>
        </p:nvSpPr>
        <p:spPr/>
        <p:txBody>
          <a:bodyPr/>
          <a:lstStyle/>
          <a:p>
            <a:r>
              <a:rPr lang="en-US"/>
              <a:t>J. Peter Brady</a:t>
            </a:r>
          </a:p>
        </p:txBody>
      </p:sp>
      <p:sp>
        <p:nvSpPr>
          <p:cNvPr id="7" name="Slide Number Placeholder 6">
            <a:extLst>
              <a:ext uri="{FF2B5EF4-FFF2-40B4-BE49-F238E27FC236}">
                <a16:creationId xmlns:a16="http://schemas.microsoft.com/office/drawing/2014/main" id="{946D2BF9-CD80-4069-9552-8EB0C9C2289E}"/>
              </a:ext>
            </a:extLst>
          </p:cNvPr>
          <p:cNvSpPr>
            <a:spLocks noGrp="1"/>
          </p:cNvSpPr>
          <p:nvPr>
            <p:ph type="sldNum" sz="quarter" idx="12"/>
          </p:nvPr>
        </p:nvSpPr>
        <p:spPr/>
        <p:txBody>
          <a:bodyPr/>
          <a:lstStyle/>
          <a:p>
            <a:fld id="{C9C3A2D4-9DED-E74F-8D31-6D6CFAEE5117}" type="slidenum">
              <a:rPr lang="en-US" smtClean="0"/>
              <a:t>‹#›</a:t>
            </a:fld>
            <a:endParaRPr lang="en-US"/>
          </a:p>
        </p:txBody>
      </p:sp>
    </p:spTree>
    <p:extLst>
      <p:ext uri="{BB962C8B-B14F-4D97-AF65-F5344CB8AC3E}">
        <p14:creationId xmlns:p14="http://schemas.microsoft.com/office/powerpoint/2010/main" val="716936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9FAA8-824E-53F0-162D-518057AD4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E1952B-EADA-6782-D617-4D9F97292A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A1F754-B231-BD65-BC44-28EE0BC01B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438ACC-D44F-2F99-1635-84242D966F96}"/>
              </a:ext>
            </a:extLst>
          </p:cNvPr>
          <p:cNvSpPr>
            <a:spLocks noGrp="1"/>
          </p:cNvSpPr>
          <p:nvPr>
            <p:ph type="dt" sz="half" idx="10"/>
          </p:nvPr>
        </p:nvSpPr>
        <p:spPr/>
        <p:txBody>
          <a:bodyPr/>
          <a:lstStyle/>
          <a:p>
            <a:fld id="{E0A0292C-59FD-E94D-9531-065672201611}" type="datetime1">
              <a:rPr lang="en-US" smtClean="0"/>
              <a:t>5/22/24</a:t>
            </a:fld>
            <a:endParaRPr lang="en-US"/>
          </a:p>
        </p:txBody>
      </p:sp>
      <p:sp>
        <p:nvSpPr>
          <p:cNvPr id="6" name="Footer Placeholder 5">
            <a:extLst>
              <a:ext uri="{FF2B5EF4-FFF2-40B4-BE49-F238E27FC236}">
                <a16:creationId xmlns:a16="http://schemas.microsoft.com/office/drawing/2014/main" id="{19E22977-615D-3113-D54B-F83B5F0F5920}"/>
              </a:ext>
            </a:extLst>
          </p:cNvPr>
          <p:cNvSpPr>
            <a:spLocks noGrp="1"/>
          </p:cNvSpPr>
          <p:nvPr>
            <p:ph type="ftr" sz="quarter" idx="11"/>
          </p:nvPr>
        </p:nvSpPr>
        <p:spPr/>
        <p:txBody>
          <a:bodyPr/>
          <a:lstStyle/>
          <a:p>
            <a:r>
              <a:rPr lang="en-US"/>
              <a:t>J. Peter Brady</a:t>
            </a:r>
          </a:p>
        </p:txBody>
      </p:sp>
      <p:sp>
        <p:nvSpPr>
          <p:cNvPr id="7" name="Slide Number Placeholder 6">
            <a:extLst>
              <a:ext uri="{FF2B5EF4-FFF2-40B4-BE49-F238E27FC236}">
                <a16:creationId xmlns:a16="http://schemas.microsoft.com/office/drawing/2014/main" id="{D18EE7E1-A702-56AF-9FE1-5E2F4AC9D8C2}"/>
              </a:ext>
            </a:extLst>
          </p:cNvPr>
          <p:cNvSpPr>
            <a:spLocks noGrp="1"/>
          </p:cNvSpPr>
          <p:nvPr>
            <p:ph type="sldNum" sz="quarter" idx="12"/>
          </p:nvPr>
        </p:nvSpPr>
        <p:spPr/>
        <p:txBody>
          <a:bodyPr/>
          <a:lstStyle/>
          <a:p>
            <a:fld id="{C9C3A2D4-9DED-E74F-8D31-6D6CFAEE5117}" type="slidenum">
              <a:rPr lang="en-US" smtClean="0"/>
              <a:t>‹#›</a:t>
            </a:fld>
            <a:endParaRPr lang="en-US"/>
          </a:p>
        </p:txBody>
      </p:sp>
    </p:spTree>
    <p:extLst>
      <p:ext uri="{BB962C8B-B14F-4D97-AF65-F5344CB8AC3E}">
        <p14:creationId xmlns:p14="http://schemas.microsoft.com/office/powerpoint/2010/main" val="2232808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42773-2B82-C450-BB68-B0E9DD1E6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F82043-440C-54E2-915F-ED25C86C12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F0970-57DE-B447-230D-FC5B3C3963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A6A78A-2997-BF47-8845-E45B6CCD5492}" type="datetime1">
              <a:rPr lang="en-US" smtClean="0"/>
              <a:t>5/22/24</a:t>
            </a:fld>
            <a:endParaRPr lang="en-US"/>
          </a:p>
        </p:txBody>
      </p:sp>
      <p:sp>
        <p:nvSpPr>
          <p:cNvPr id="5" name="Footer Placeholder 4">
            <a:extLst>
              <a:ext uri="{FF2B5EF4-FFF2-40B4-BE49-F238E27FC236}">
                <a16:creationId xmlns:a16="http://schemas.microsoft.com/office/drawing/2014/main" id="{F4DB3F37-1877-743C-98DA-DE077173C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J. Peter Brady</a:t>
            </a:r>
          </a:p>
        </p:txBody>
      </p:sp>
      <p:sp>
        <p:nvSpPr>
          <p:cNvPr id="6" name="Slide Number Placeholder 5">
            <a:extLst>
              <a:ext uri="{FF2B5EF4-FFF2-40B4-BE49-F238E27FC236}">
                <a16:creationId xmlns:a16="http://schemas.microsoft.com/office/drawing/2014/main" id="{415DAF5E-E939-136D-7EE5-FDA85420FB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C3A2D4-9DED-E74F-8D31-6D6CFAEE5117}" type="slidenum">
              <a:rPr lang="en-US" smtClean="0"/>
              <a:t>‹#›</a:t>
            </a:fld>
            <a:endParaRPr lang="en-US"/>
          </a:p>
        </p:txBody>
      </p:sp>
    </p:spTree>
    <p:extLst>
      <p:ext uri="{BB962C8B-B14F-4D97-AF65-F5344CB8AC3E}">
        <p14:creationId xmlns:p14="http://schemas.microsoft.com/office/powerpoint/2010/main" val="829747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909"/>
            <a:lum/>
          </a:blip>
          <a:srcRect/>
          <a:stretch>
            <a:fillRect t="-24000" b="-4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A5720-B3FA-25C3-FB75-8EC8F8C6A4C5}"/>
              </a:ext>
            </a:extLst>
          </p:cNvPr>
          <p:cNvSpPr>
            <a:spLocks noGrp="1"/>
          </p:cNvSpPr>
          <p:nvPr>
            <p:ph type="ctrTitle"/>
          </p:nvPr>
        </p:nvSpPr>
        <p:spPr/>
        <p:txBody>
          <a:bodyPr>
            <a:normAutofit fontScale="90000"/>
          </a:bodyPr>
          <a:lstStyle/>
          <a:p>
            <a:r>
              <a:rPr lang="en-US" b="1" dirty="0"/>
              <a:t>Parsing, Performance, and Pareto in Data Stream Security</a:t>
            </a:r>
          </a:p>
        </p:txBody>
      </p:sp>
      <p:sp>
        <p:nvSpPr>
          <p:cNvPr id="3" name="Subtitle 2">
            <a:extLst>
              <a:ext uri="{FF2B5EF4-FFF2-40B4-BE49-F238E27FC236}">
                <a16:creationId xmlns:a16="http://schemas.microsoft.com/office/drawing/2014/main" id="{173FABA5-F956-3E55-E2C4-D1A115E0CCEE}"/>
              </a:ext>
            </a:extLst>
          </p:cNvPr>
          <p:cNvSpPr>
            <a:spLocks noGrp="1"/>
          </p:cNvSpPr>
          <p:nvPr>
            <p:ph type="subTitle" idx="1"/>
          </p:nvPr>
        </p:nvSpPr>
        <p:spPr/>
        <p:txBody>
          <a:bodyPr/>
          <a:lstStyle/>
          <a:p>
            <a:r>
              <a:rPr lang="en-US" b="1" dirty="0"/>
              <a:t>J. Peter Brady, Sean W. Smith</a:t>
            </a:r>
          </a:p>
          <a:p>
            <a:r>
              <a:rPr lang="en-US" b="1" dirty="0"/>
              <a:t>Dartmouth College</a:t>
            </a:r>
          </a:p>
        </p:txBody>
      </p:sp>
      <p:sp>
        <p:nvSpPr>
          <p:cNvPr id="4" name="TextBox 3">
            <a:extLst>
              <a:ext uri="{FF2B5EF4-FFF2-40B4-BE49-F238E27FC236}">
                <a16:creationId xmlns:a16="http://schemas.microsoft.com/office/drawing/2014/main" id="{03F33164-B331-DA9B-FE14-6FBE5630C6B2}"/>
              </a:ext>
            </a:extLst>
          </p:cNvPr>
          <p:cNvSpPr txBox="1"/>
          <p:nvPr/>
        </p:nvSpPr>
        <p:spPr>
          <a:xfrm>
            <a:off x="9312348" y="6262577"/>
            <a:ext cx="2711303" cy="369332"/>
          </a:xfrm>
          <a:prstGeom prst="rect">
            <a:avLst/>
          </a:prstGeom>
          <a:noFill/>
        </p:spPr>
        <p:txBody>
          <a:bodyPr wrap="square" rtlCol="0">
            <a:spAutoFit/>
          </a:bodyPr>
          <a:lstStyle/>
          <a:p>
            <a:r>
              <a:rPr lang="en-US" dirty="0"/>
              <a:t>Image: DALL-E generated</a:t>
            </a:r>
          </a:p>
        </p:txBody>
      </p:sp>
    </p:spTree>
    <p:extLst>
      <p:ext uri="{BB962C8B-B14F-4D97-AF65-F5344CB8AC3E}">
        <p14:creationId xmlns:p14="http://schemas.microsoft.com/office/powerpoint/2010/main" val="25524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198C-FAB5-33FF-05C4-578F09E47DC5}"/>
              </a:ext>
            </a:extLst>
          </p:cNvPr>
          <p:cNvSpPr>
            <a:spLocks noGrp="1"/>
          </p:cNvSpPr>
          <p:nvPr>
            <p:ph type="title"/>
          </p:nvPr>
        </p:nvSpPr>
        <p:spPr/>
        <p:txBody>
          <a:bodyPr/>
          <a:lstStyle/>
          <a:p>
            <a:r>
              <a:rPr lang="en-US" dirty="0"/>
              <a:t>Game Theory in </a:t>
            </a:r>
            <a:r>
              <a:rPr lang="en-US" cap="small" dirty="0"/>
              <a:t>guards</a:t>
            </a:r>
          </a:p>
        </p:txBody>
      </p:sp>
      <p:sp>
        <p:nvSpPr>
          <p:cNvPr id="3" name="Content Placeholder 2">
            <a:extLst>
              <a:ext uri="{FF2B5EF4-FFF2-40B4-BE49-F238E27FC236}">
                <a16:creationId xmlns:a16="http://schemas.microsoft.com/office/drawing/2014/main" id="{92CFEFEF-DA6F-FE11-3AE9-9591E71ABF10}"/>
              </a:ext>
            </a:extLst>
          </p:cNvPr>
          <p:cNvSpPr>
            <a:spLocks noGrp="1"/>
          </p:cNvSpPr>
          <p:nvPr>
            <p:ph idx="1"/>
          </p:nvPr>
        </p:nvSpPr>
        <p:spPr/>
        <p:txBody>
          <a:bodyPr/>
          <a:lstStyle/>
          <a:p>
            <a:r>
              <a:rPr lang="en-US" dirty="0"/>
              <a:t>Use a simple game where an attacker sends correct or flawed input data</a:t>
            </a:r>
          </a:p>
          <a:p>
            <a:r>
              <a:rPr lang="en-US" dirty="0"/>
              <a:t>The defender parses it and decides whether it is valid or invalid </a:t>
            </a:r>
          </a:p>
          <a:p>
            <a:r>
              <a:rPr lang="en-US" dirty="0"/>
              <a:t>The winner's payoff will be one, while the loser will receive nothing.</a:t>
            </a:r>
          </a:p>
          <a:p>
            <a:pPr marL="0" indent="0">
              <a:buNone/>
            </a:pPr>
            <a:endParaRPr lang="en-US" dirty="0"/>
          </a:p>
          <a:p>
            <a:r>
              <a:rPr lang="en-US" dirty="0"/>
              <a:t>The defender wins the payoff if parses correctly</a:t>
            </a:r>
          </a:p>
          <a:p>
            <a:r>
              <a:rPr lang="en-US" dirty="0"/>
              <a:t>Otherwise, the attacker wins the payoff</a:t>
            </a:r>
          </a:p>
        </p:txBody>
      </p:sp>
      <p:sp>
        <p:nvSpPr>
          <p:cNvPr id="4" name="Footer Placeholder 3">
            <a:extLst>
              <a:ext uri="{FF2B5EF4-FFF2-40B4-BE49-F238E27FC236}">
                <a16:creationId xmlns:a16="http://schemas.microsoft.com/office/drawing/2014/main" id="{8FCB09D2-997E-9CC6-C8BB-3AFAC8B5792F}"/>
              </a:ext>
            </a:extLst>
          </p:cNvPr>
          <p:cNvSpPr>
            <a:spLocks noGrp="1"/>
          </p:cNvSpPr>
          <p:nvPr>
            <p:ph type="ftr" sz="quarter" idx="11"/>
          </p:nvPr>
        </p:nvSpPr>
        <p:spPr/>
        <p:txBody>
          <a:bodyPr/>
          <a:lstStyle/>
          <a:p>
            <a:r>
              <a:rPr lang="en-US"/>
              <a:t>J. Peter Brady</a:t>
            </a:r>
          </a:p>
        </p:txBody>
      </p:sp>
      <p:sp>
        <p:nvSpPr>
          <p:cNvPr id="5" name="Slide Number Placeholder 4">
            <a:extLst>
              <a:ext uri="{FF2B5EF4-FFF2-40B4-BE49-F238E27FC236}">
                <a16:creationId xmlns:a16="http://schemas.microsoft.com/office/drawing/2014/main" id="{8FC175EE-EB27-7A30-9341-FC3F920F17F0}"/>
              </a:ext>
            </a:extLst>
          </p:cNvPr>
          <p:cNvSpPr>
            <a:spLocks noGrp="1"/>
          </p:cNvSpPr>
          <p:nvPr>
            <p:ph type="sldNum" sz="quarter" idx="12"/>
          </p:nvPr>
        </p:nvSpPr>
        <p:spPr/>
        <p:txBody>
          <a:bodyPr/>
          <a:lstStyle/>
          <a:p>
            <a:fld id="{C9C3A2D4-9DED-E74F-8D31-6D6CFAEE5117}" type="slidenum">
              <a:rPr lang="en-US" smtClean="0"/>
              <a:t>10</a:t>
            </a:fld>
            <a:endParaRPr lang="en-US"/>
          </a:p>
        </p:txBody>
      </p:sp>
      <p:pic>
        <p:nvPicPr>
          <p:cNvPr id="8" name="Picture 7" descr="A close-up of a document&#10;&#10;Description automatically generated">
            <a:extLst>
              <a:ext uri="{FF2B5EF4-FFF2-40B4-BE49-F238E27FC236}">
                <a16:creationId xmlns:a16="http://schemas.microsoft.com/office/drawing/2014/main" id="{9A14D356-2442-98A8-F58B-B302CA2F8412}"/>
              </a:ext>
            </a:extLst>
          </p:cNvPr>
          <p:cNvPicPr>
            <a:picLocks noChangeAspect="1"/>
          </p:cNvPicPr>
          <p:nvPr/>
        </p:nvPicPr>
        <p:blipFill>
          <a:blip r:embed="rId2"/>
          <a:stretch>
            <a:fillRect/>
          </a:stretch>
        </p:blipFill>
        <p:spPr>
          <a:xfrm>
            <a:off x="8597900" y="4754563"/>
            <a:ext cx="2755900" cy="1422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0012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9536-EF51-DDB0-E469-0B32A52FA6C7}"/>
              </a:ext>
            </a:extLst>
          </p:cNvPr>
          <p:cNvSpPr>
            <a:spLocks noGrp="1"/>
          </p:cNvSpPr>
          <p:nvPr>
            <p:ph type="title"/>
          </p:nvPr>
        </p:nvSpPr>
        <p:spPr/>
        <p:txBody>
          <a:bodyPr/>
          <a:lstStyle/>
          <a:p>
            <a:r>
              <a:rPr lang="en-US" dirty="0"/>
              <a:t>Foreknowledge</a:t>
            </a:r>
          </a:p>
        </p:txBody>
      </p:sp>
      <p:sp>
        <p:nvSpPr>
          <p:cNvPr id="3" name="Content Placeholder 2">
            <a:extLst>
              <a:ext uri="{FF2B5EF4-FFF2-40B4-BE49-F238E27FC236}">
                <a16:creationId xmlns:a16="http://schemas.microsoft.com/office/drawing/2014/main" id="{3171CFB2-1BEB-A3D8-5C47-FB201FFFAC9E}"/>
              </a:ext>
            </a:extLst>
          </p:cNvPr>
          <p:cNvSpPr>
            <a:spLocks noGrp="1"/>
          </p:cNvSpPr>
          <p:nvPr>
            <p:ph idx="1"/>
          </p:nvPr>
        </p:nvSpPr>
        <p:spPr/>
        <p:txBody>
          <a:bodyPr/>
          <a:lstStyle/>
          <a:p>
            <a:r>
              <a:rPr lang="en-US" dirty="0"/>
              <a:t>We have no way of discerning whether an attacker is sending us good or bad data</a:t>
            </a:r>
          </a:p>
          <a:p>
            <a:pPr lvl="1"/>
            <a:r>
              <a:rPr lang="en-US" dirty="0"/>
              <a:t>No way to assign a payoff</a:t>
            </a:r>
          </a:p>
          <a:p>
            <a:r>
              <a:rPr lang="en-US" dirty="0"/>
              <a:t>We can approximate the payoff by using foreknowledge</a:t>
            </a:r>
          </a:p>
          <a:p>
            <a:pPr lvl="1"/>
            <a:r>
              <a:rPr lang="en-US" dirty="0"/>
              <a:t>Create a set of known-good data</a:t>
            </a:r>
          </a:p>
          <a:p>
            <a:pPr lvl="1"/>
            <a:r>
              <a:rPr lang="en-US" dirty="0"/>
              <a:t>Create a set of known-bad data</a:t>
            </a:r>
          </a:p>
          <a:p>
            <a:pPr lvl="1"/>
            <a:r>
              <a:rPr lang="en-US" dirty="0"/>
              <a:t>Calculate the outcomes for each command</a:t>
            </a:r>
          </a:p>
          <a:p>
            <a:endParaRPr lang="en-US" dirty="0"/>
          </a:p>
        </p:txBody>
      </p:sp>
      <p:sp>
        <p:nvSpPr>
          <p:cNvPr id="4" name="Footer Placeholder 3">
            <a:extLst>
              <a:ext uri="{FF2B5EF4-FFF2-40B4-BE49-F238E27FC236}">
                <a16:creationId xmlns:a16="http://schemas.microsoft.com/office/drawing/2014/main" id="{38F118A9-56BF-BB20-8B9E-C9AFADEEF588}"/>
              </a:ext>
            </a:extLst>
          </p:cNvPr>
          <p:cNvSpPr>
            <a:spLocks noGrp="1"/>
          </p:cNvSpPr>
          <p:nvPr>
            <p:ph type="ftr" sz="quarter" idx="11"/>
          </p:nvPr>
        </p:nvSpPr>
        <p:spPr/>
        <p:txBody>
          <a:bodyPr/>
          <a:lstStyle/>
          <a:p>
            <a:r>
              <a:rPr lang="en-US"/>
              <a:t>J. Peter Brady</a:t>
            </a:r>
          </a:p>
        </p:txBody>
      </p:sp>
      <p:sp>
        <p:nvSpPr>
          <p:cNvPr id="5" name="Slide Number Placeholder 4">
            <a:extLst>
              <a:ext uri="{FF2B5EF4-FFF2-40B4-BE49-F238E27FC236}">
                <a16:creationId xmlns:a16="http://schemas.microsoft.com/office/drawing/2014/main" id="{172CF4AC-7AA9-58AB-FD7E-2B8AE0DC236A}"/>
              </a:ext>
            </a:extLst>
          </p:cNvPr>
          <p:cNvSpPr>
            <a:spLocks noGrp="1"/>
          </p:cNvSpPr>
          <p:nvPr>
            <p:ph type="sldNum" sz="quarter" idx="12"/>
          </p:nvPr>
        </p:nvSpPr>
        <p:spPr/>
        <p:txBody>
          <a:bodyPr/>
          <a:lstStyle/>
          <a:p>
            <a:fld id="{C9C3A2D4-9DED-E74F-8D31-6D6CFAEE5117}" type="slidenum">
              <a:rPr lang="en-US" smtClean="0"/>
              <a:t>11</a:t>
            </a:fld>
            <a:endParaRPr lang="en-US"/>
          </a:p>
        </p:txBody>
      </p:sp>
    </p:spTree>
    <p:extLst>
      <p:ext uri="{BB962C8B-B14F-4D97-AF65-F5344CB8AC3E}">
        <p14:creationId xmlns:p14="http://schemas.microsoft.com/office/powerpoint/2010/main" val="255181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22961-889A-94A6-9283-D822BEEAF38D}"/>
              </a:ext>
            </a:extLst>
          </p:cNvPr>
          <p:cNvSpPr>
            <a:spLocks noGrp="1"/>
          </p:cNvSpPr>
          <p:nvPr>
            <p:ph type="title"/>
          </p:nvPr>
        </p:nvSpPr>
        <p:spPr/>
        <p:txBody>
          <a:bodyPr/>
          <a:lstStyle/>
          <a:p>
            <a:r>
              <a:rPr lang="en-US" dirty="0"/>
              <a:t>Calculating Foreknowledge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DAD1F1-6378-EB48-3FA5-F8FD5E021601}"/>
                  </a:ext>
                </a:extLst>
              </p:cNvPr>
              <p:cNvSpPr>
                <a:spLocks noGrp="1"/>
              </p:cNvSpPr>
              <p:nvPr>
                <p:ph idx="1"/>
              </p:nvPr>
            </p:nvSpPr>
            <p:spPr/>
            <p:txBody>
              <a:bodyPr>
                <a:normAutofit/>
              </a:bodyPr>
              <a:lstStyle/>
              <a:p>
                <a:r>
                  <a:rPr lang="en-US" dirty="0"/>
                  <a:t>Pass a known-good and known-bad set of commands</a:t>
                </a:r>
              </a:p>
              <a:p>
                <a:r>
                  <a:rPr lang="en-US" dirty="0"/>
                  <a:t>Calculate ratio of failures to total commands</a:t>
                </a:r>
              </a:p>
              <a:p>
                <a:r>
                  <a:rPr lang="en-US" dirty="0"/>
                  <a:t>Use quantile binning in the range of {0..4} to convert ratio to foreknowledge points</a:t>
                </a:r>
              </a:p>
              <a:p>
                <a:pPr lvl="1"/>
                <a14:m>
                  <m:oMath xmlns:m="http://schemas.openxmlformats.org/officeDocument/2006/math">
                    <m:r>
                      <a:rPr lang="en-US" i="1" smtClean="0">
                        <a:latin typeface="Cambria Math" panose="02040503050406030204" pitchFamily="18" charset="0"/>
                        <a:ea typeface="Cambria Math" panose="02040503050406030204" pitchFamily="18" charset="0"/>
                      </a:rPr>
                      <m:t>𝛼</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𝑐𝑚𝑑</m:t>
                        </m:r>
                      </m:e>
                    </m:d>
                  </m:oMath>
                </a14:m>
                <a:r>
                  <a:rPr lang="en-US" dirty="0"/>
                  <a:t> for known-good and </a:t>
                </a:r>
                <a14:m>
                  <m:oMath xmlns:m="http://schemas.openxmlformats.org/officeDocument/2006/math">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𝑐𝑚𝑑</m:t>
                    </m:r>
                    <m:r>
                      <a:rPr lang="en-US" b="0" i="1" smtClean="0">
                        <a:latin typeface="Cambria Math" panose="02040503050406030204" pitchFamily="18" charset="0"/>
                        <a:ea typeface="Cambria Math" panose="02040503050406030204" pitchFamily="18" charset="0"/>
                      </a:rPr>
                      <m:t>)</m:t>
                    </m:r>
                  </m:oMath>
                </a14:m>
                <a:r>
                  <a:rPr lang="en-US" dirty="0"/>
                  <a:t> for known-bad</a:t>
                </a:r>
              </a:p>
              <a:p>
                <a:endParaRPr lang="en-US" dirty="0"/>
              </a:p>
            </p:txBody>
          </p:sp>
        </mc:Choice>
        <mc:Fallback xmlns="">
          <p:sp>
            <p:nvSpPr>
              <p:cNvPr id="3" name="Content Placeholder 2">
                <a:extLst>
                  <a:ext uri="{FF2B5EF4-FFF2-40B4-BE49-F238E27FC236}">
                    <a16:creationId xmlns:a16="http://schemas.microsoft.com/office/drawing/2014/main" id="{DFDAD1F1-6378-EB48-3FA5-F8FD5E021601}"/>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769D01FC-A2DC-AEB8-F8A1-5328235C00B2}"/>
              </a:ext>
            </a:extLst>
          </p:cNvPr>
          <p:cNvSpPr>
            <a:spLocks noGrp="1"/>
          </p:cNvSpPr>
          <p:nvPr>
            <p:ph type="ftr" sz="quarter" idx="11"/>
          </p:nvPr>
        </p:nvSpPr>
        <p:spPr/>
        <p:txBody>
          <a:bodyPr/>
          <a:lstStyle/>
          <a:p>
            <a:r>
              <a:rPr lang="en-US"/>
              <a:t>J. Peter Brady</a:t>
            </a:r>
          </a:p>
        </p:txBody>
      </p:sp>
      <p:sp>
        <p:nvSpPr>
          <p:cNvPr id="5" name="Slide Number Placeholder 4">
            <a:extLst>
              <a:ext uri="{FF2B5EF4-FFF2-40B4-BE49-F238E27FC236}">
                <a16:creationId xmlns:a16="http://schemas.microsoft.com/office/drawing/2014/main" id="{D3634998-1FC8-F0DE-637F-AB095ADE0996}"/>
              </a:ext>
            </a:extLst>
          </p:cNvPr>
          <p:cNvSpPr>
            <a:spLocks noGrp="1"/>
          </p:cNvSpPr>
          <p:nvPr>
            <p:ph type="sldNum" sz="quarter" idx="12"/>
          </p:nvPr>
        </p:nvSpPr>
        <p:spPr/>
        <p:txBody>
          <a:bodyPr/>
          <a:lstStyle/>
          <a:p>
            <a:fld id="{C9C3A2D4-9DED-E74F-8D31-6D6CFAEE5117}" type="slidenum">
              <a:rPr lang="en-US" smtClean="0"/>
              <a:t>12</a:t>
            </a:fld>
            <a:endParaRPr lang="en-US"/>
          </a:p>
        </p:txBody>
      </p:sp>
    </p:spTree>
    <p:extLst>
      <p:ext uri="{BB962C8B-B14F-4D97-AF65-F5344CB8AC3E}">
        <p14:creationId xmlns:p14="http://schemas.microsoft.com/office/powerpoint/2010/main" val="2942879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0D4D0-406B-6A7B-D524-7DF91E33A08D}"/>
              </a:ext>
            </a:extLst>
          </p:cNvPr>
          <p:cNvSpPr>
            <a:spLocks noGrp="1"/>
          </p:cNvSpPr>
          <p:nvPr>
            <p:ph type="title"/>
          </p:nvPr>
        </p:nvSpPr>
        <p:spPr/>
        <p:txBody>
          <a:bodyPr/>
          <a:lstStyle/>
          <a:p>
            <a:r>
              <a:rPr lang="en-US" dirty="0"/>
              <a:t>Calculating Points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8F9F14-6196-4D74-B00B-187B9D1611AA}"/>
                  </a:ext>
                </a:extLst>
              </p:cNvPr>
              <p:cNvSpPr>
                <a:spLocks noGrp="1"/>
              </p:cNvSpPr>
              <p:nvPr>
                <p:ph idx="1"/>
              </p:nvPr>
            </p:nvSpPr>
            <p:spPr>
              <a:xfrm>
                <a:off x="838200" y="1825624"/>
                <a:ext cx="7772400" cy="4530725"/>
              </a:xfrm>
            </p:spPr>
            <p:txBody>
              <a:bodyPr>
                <a:normAutofit fontScale="77500" lnSpcReduction="20000"/>
              </a:bodyPr>
              <a:lstStyle/>
              <a:p>
                <a:r>
                  <a:rPr lang="en-US" dirty="0"/>
                  <a:t>Each command has a points counter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a:t>
                </a:r>
              </a:p>
              <a:p>
                <a:r>
                  <a:rPr lang="en-US" dirty="0"/>
                  <a:t>If a command parses correctly</a:t>
                </a:r>
              </a:p>
              <a:p>
                <a:pPr lvl="1"/>
                <a14:m>
                  <m:oMath xmlns:m="http://schemas.openxmlformats.org/officeDocument/2006/math">
                    <m:r>
                      <a:rPr lang="en-US" i="1" smtClean="0">
                        <a:latin typeface="Cambria Math" panose="02040503050406030204" pitchFamily="18" charset="0"/>
                        <a:ea typeface="Cambria Math" panose="02040503050406030204" pitchFamily="18" charset="0"/>
                      </a:rPr>
                      <m:t>𝜎</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𝑐𝑚𝑑</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𝜎</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𝑐𝑚𝑑</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𝛼</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𝑐𝑚𝑑</m:t>
                        </m:r>
                      </m:e>
                    </m:d>
                    <m:r>
                      <a:rPr lang="en-US" b="0" i="1" smtClean="0">
                        <a:latin typeface="Cambria Math" panose="02040503050406030204" pitchFamily="18" charset="0"/>
                        <a:ea typeface="Cambria Math" panose="02040503050406030204" pitchFamily="18" charset="0"/>
                      </a:rPr>
                      <m:t>+1</m:t>
                    </m:r>
                  </m:oMath>
                </a14:m>
                <a:endParaRPr lang="en-US" dirty="0"/>
              </a:p>
              <a:p>
                <a:r>
                  <a:rPr lang="en-US" dirty="0"/>
                  <a:t>If a command parses incorrectly</a:t>
                </a:r>
              </a:p>
              <a:p>
                <a:pPr lvl="1"/>
                <a14:m>
                  <m:oMath xmlns:m="http://schemas.openxmlformats.org/officeDocument/2006/math">
                    <m:r>
                      <a:rPr lang="en-US" i="1" smtClean="0">
                        <a:latin typeface="Cambria Math" panose="02040503050406030204" pitchFamily="18" charset="0"/>
                        <a:ea typeface="Cambria Math" panose="02040503050406030204" pitchFamily="18" charset="0"/>
                      </a:rPr>
                      <m:t>𝜎</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𝑐𝑚𝑑</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𝜎</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𝑐𝑚𝑑</m:t>
                        </m:r>
                      </m:e>
                    </m:d>
                    <m:r>
                      <a:rPr lang="en-US" b="0" i="1"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𝛽</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𝑐𝑚𝑑</m:t>
                        </m:r>
                      </m:e>
                    </m:d>
                    <m:r>
                      <a:rPr lang="en-US" b="0" i="1" smtClean="0">
                        <a:latin typeface="Cambria Math" panose="02040503050406030204" pitchFamily="18" charset="0"/>
                        <a:ea typeface="Cambria Math" panose="02040503050406030204" pitchFamily="18" charset="0"/>
                      </a:rPr>
                      <m:t>+2</m:t>
                    </m:r>
                  </m:oMath>
                </a14:m>
                <a:endParaRPr lang="en-US" dirty="0"/>
              </a:p>
              <a:p>
                <a:r>
                  <a:rPr lang="en-US" dirty="0"/>
                  <a:t>Giving more weight to errors puts a bias into our game to prioritize errors or elements often called</a:t>
                </a:r>
              </a:p>
              <a:p>
                <a:pPr lvl="1"/>
                <a:r>
                  <a:rPr lang="en-US" dirty="0"/>
                  <a:t>The larger the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𝑐𝑚𝑑</m:t>
                    </m:r>
                    <m:r>
                      <a:rPr lang="en-US" b="0" i="1" smtClean="0">
                        <a:latin typeface="Cambria Math" panose="02040503050406030204" pitchFamily="18" charset="0"/>
                        <a:ea typeface="Cambria Math" panose="02040503050406030204" pitchFamily="18" charset="0"/>
                      </a:rPr>
                      <m:t>)</m:t>
                    </m:r>
                  </m:oMath>
                </a14:m>
                <a:r>
                  <a:rPr lang="en-US" dirty="0"/>
                  <a:t>, the more significant the potential number of errors for that command</a:t>
                </a:r>
              </a:p>
              <a:p>
                <a:pPr lvl="1"/>
                <a:r>
                  <a:rPr lang="en-US" dirty="0"/>
                  <a:t>The higher the payoff for each command the more it might contain errors, or it might be a common command</a:t>
                </a:r>
              </a:p>
              <a:p>
                <a:endParaRPr lang="en-US" dirty="0"/>
              </a:p>
              <a:p>
                <a:pPr marL="0" indent="0">
                  <a:buNone/>
                </a:pPr>
                <a:endParaRPr lang="en-US" dirty="0"/>
              </a:p>
              <a:p>
                <a:r>
                  <a:rPr lang="en-US" dirty="0"/>
                  <a:t>What do we do with the points?</a:t>
                </a:r>
              </a:p>
              <a:p>
                <a:endParaRPr lang="en-US" dirty="0"/>
              </a:p>
            </p:txBody>
          </p:sp>
        </mc:Choice>
        <mc:Fallback xmlns="">
          <p:sp>
            <p:nvSpPr>
              <p:cNvPr id="3" name="Content Placeholder 2">
                <a:extLst>
                  <a:ext uri="{FF2B5EF4-FFF2-40B4-BE49-F238E27FC236}">
                    <a16:creationId xmlns:a16="http://schemas.microsoft.com/office/drawing/2014/main" id="{178F9F14-6196-4D74-B00B-187B9D1611AA}"/>
                  </a:ext>
                </a:extLst>
              </p:cNvPr>
              <p:cNvSpPr>
                <a:spLocks noGrp="1" noRot="1" noChangeAspect="1" noMove="1" noResize="1" noEditPoints="1" noAdjustHandles="1" noChangeArrowheads="1" noChangeShapeType="1" noTextEdit="1"/>
              </p:cNvSpPr>
              <p:nvPr>
                <p:ph idx="1"/>
              </p:nvPr>
            </p:nvSpPr>
            <p:spPr>
              <a:xfrm>
                <a:off x="838200" y="1825624"/>
                <a:ext cx="7772400" cy="4530725"/>
              </a:xfrm>
              <a:blipFill>
                <a:blip r:embed="rId2"/>
                <a:stretch>
                  <a:fillRect l="-979" t="-2514" r="-32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AB1505F3-B73B-3E12-426D-7A1B9B1D0FFB}"/>
              </a:ext>
            </a:extLst>
          </p:cNvPr>
          <p:cNvSpPr>
            <a:spLocks noGrp="1"/>
          </p:cNvSpPr>
          <p:nvPr>
            <p:ph type="ftr" sz="quarter" idx="11"/>
          </p:nvPr>
        </p:nvSpPr>
        <p:spPr/>
        <p:txBody>
          <a:bodyPr/>
          <a:lstStyle/>
          <a:p>
            <a:r>
              <a:rPr lang="en-US"/>
              <a:t>J. Peter Brady</a:t>
            </a:r>
          </a:p>
        </p:txBody>
      </p:sp>
      <p:sp>
        <p:nvSpPr>
          <p:cNvPr id="5" name="Slide Number Placeholder 4">
            <a:extLst>
              <a:ext uri="{FF2B5EF4-FFF2-40B4-BE49-F238E27FC236}">
                <a16:creationId xmlns:a16="http://schemas.microsoft.com/office/drawing/2014/main" id="{63E733DF-3B96-9B65-42A0-2F152464A7CB}"/>
              </a:ext>
            </a:extLst>
          </p:cNvPr>
          <p:cNvSpPr>
            <a:spLocks noGrp="1"/>
          </p:cNvSpPr>
          <p:nvPr>
            <p:ph type="sldNum" sz="quarter" idx="12"/>
          </p:nvPr>
        </p:nvSpPr>
        <p:spPr/>
        <p:txBody>
          <a:bodyPr/>
          <a:lstStyle/>
          <a:p>
            <a:fld id="{C9C3A2D4-9DED-E74F-8D31-6D6CFAEE5117}" type="slidenum">
              <a:rPr lang="en-US" smtClean="0"/>
              <a:t>13</a:t>
            </a:fld>
            <a:endParaRPr lang="en-US"/>
          </a:p>
        </p:txBody>
      </p:sp>
      <p:pic>
        <p:nvPicPr>
          <p:cNvPr id="7" name="Picture 6" descr="A computer with a screen showing graphs and charts&#10;&#10;Description automatically generated">
            <a:extLst>
              <a:ext uri="{FF2B5EF4-FFF2-40B4-BE49-F238E27FC236}">
                <a16:creationId xmlns:a16="http://schemas.microsoft.com/office/drawing/2014/main" id="{F515A214-87A3-1363-8A62-2E1A0DBB07B3}"/>
              </a:ext>
            </a:extLst>
          </p:cNvPr>
          <p:cNvPicPr>
            <a:picLocks noChangeAspect="1"/>
          </p:cNvPicPr>
          <p:nvPr/>
        </p:nvPicPr>
        <p:blipFill>
          <a:blip r:embed="rId3"/>
          <a:stretch>
            <a:fillRect/>
          </a:stretch>
        </p:blipFill>
        <p:spPr>
          <a:xfrm>
            <a:off x="8719127" y="2111663"/>
            <a:ext cx="2634673" cy="2634673"/>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15690438-DED7-CF1E-1859-80408C49CF60}"/>
              </a:ext>
            </a:extLst>
          </p:cNvPr>
          <p:cNvSpPr txBox="1"/>
          <p:nvPr/>
        </p:nvSpPr>
        <p:spPr>
          <a:xfrm>
            <a:off x="9046028" y="4890312"/>
            <a:ext cx="1872343" cy="276999"/>
          </a:xfrm>
          <a:prstGeom prst="rect">
            <a:avLst/>
          </a:prstGeom>
          <a:noFill/>
        </p:spPr>
        <p:txBody>
          <a:bodyPr wrap="square" rtlCol="0">
            <a:spAutoFit/>
          </a:bodyPr>
          <a:lstStyle/>
          <a:p>
            <a:r>
              <a:rPr lang="en-US" sz="1200" dirty="0"/>
              <a:t>Image: DALL-E generated</a:t>
            </a:r>
          </a:p>
        </p:txBody>
      </p:sp>
    </p:spTree>
    <p:extLst>
      <p:ext uri="{BB962C8B-B14F-4D97-AF65-F5344CB8AC3E}">
        <p14:creationId xmlns:p14="http://schemas.microsoft.com/office/powerpoint/2010/main" val="4222649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47193-CABC-C787-713E-3B8D04E5B809}"/>
              </a:ext>
            </a:extLst>
          </p:cNvPr>
          <p:cNvSpPr>
            <a:spLocks noGrp="1"/>
          </p:cNvSpPr>
          <p:nvPr>
            <p:ph type="title"/>
          </p:nvPr>
        </p:nvSpPr>
        <p:spPr/>
        <p:txBody>
          <a:bodyPr/>
          <a:lstStyle/>
          <a:p>
            <a:r>
              <a:rPr lang="en-US"/>
              <a:t>Pareto Principle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7123DC-3E75-2C37-93C5-901875721A84}"/>
                  </a:ext>
                </a:extLst>
              </p:cNvPr>
              <p:cNvSpPr>
                <a:spLocks noGrp="1"/>
              </p:cNvSpPr>
              <p:nvPr>
                <p:ph idx="1"/>
              </p:nvPr>
            </p:nvSpPr>
            <p:spPr/>
            <p:txBody>
              <a:bodyPr/>
              <a:lstStyle/>
              <a:p>
                <a:r>
                  <a:rPr lang="en-US" dirty="0"/>
                  <a:t>80/20 Rule</a:t>
                </a:r>
              </a:p>
              <a:p>
                <a:r>
                  <a:rPr lang="en-US" dirty="0"/>
                  <a:t>Sort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𝑐𝑚𝑑</m:t>
                    </m:r>
                    <m:r>
                      <a:rPr lang="en-US" b="0" i="1" smtClean="0">
                        <a:latin typeface="Cambria Math" panose="02040503050406030204" pitchFamily="18" charset="0"/>
                        <a:ea typeface="Cambria Math" panose="02040503050406030204" pitchFamily="18" charset="0"/>
                      </a:rPr>
                      <m:t>)</m:t>
                    </m:r>
                  </m:oMath>
                </a14:m>
                <a:r>
                  <a:rPr lang="en-US" dirty="0"/>
                  <a:t> from highest to lowest</a:t>
                </a:r>
              </a:p>
              <a:p>
                <a:r>
                  <a:rPr lang="en-US" dirty="0"/>
                  <a:t>Calculate a CDF from the sorted data</a:t>
                </a:r>
              </a:p>
              <a:p>
                <a:r>
                  <a:rPr lang="en-US" dirty="0"/>
                  <a:t>Use L-method to calculate knee</a:t>
                </a:r>
              </a:p>
              <a:p>
                <a:r>
                  <a:rPr lang="en-US" dirty="0"/>
                  <a:t>That point is the new threshold, </a:t>
                </a:r>
                <a14:m>
                  <m:oMath xmlns:m="http://schemas.openxmlformats.org/officeDocument/2006/math">
                    <m:r>
                      <a:rPr lang="en-US" i="1" smtClean="0">
                        <a:latin typeface="Cambria Math" panose="02040503050406030204" pitchFamily="18" charset="0"/>
                        <a:ea typeface="Cambria Math" panose="02040503050406030204" pitchFamily="18" charset="0"/>
                      </a:rPr>
                      <m:t>𝜏</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407123DC-3E75-2C37-93C5-901875721A84}"/>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8275FE1D-DD39-0CBC-65E7-5BFB980D1236}"/>
              </a:ext>
            </a:extLst>
          </p:cNvPr>
          <p:cNvSpPr>
            <a:spLocks noGrp="1"/>
          </p:cNvSpPr>
          <p:nvPr>
            <p:ph type="ftr" sz="quarter" idx="11"/>
          </p:nvPr>
        </p:nvSpPr>
        <p:spPr/>
        <p:txBody>
          <a:bodyPr/>
          <a:lstStyle/>
          <a:p>
            <a:r>
              <a:rPr lang="en-US"/>
              <a:t>J. Peter Brady</a:t>
            </a:r>
          </a:p>
        </p:txBody>
      </p:sp>
      <p:sp>
        <p:nvSpPr>
          <p:cNvPr id="5" name="Slide Number Placeholder 4">
            <a:extLst>
              <a:ext uri="{FF2B5EF4-FFF2-40B4-BE49-F238E27FC236}">
                <a16:creationId xmlns:a16="http://schemas.microsoft.com/office/drawing/2014/main" id="{7725900D-45E3-6A67-1946-E59359FBC14E}"/>
              </a:ext>
            </a:extLst>
          </p:cNvPr>
          <p:cNvSpPr>
            <a:spLocks noGrp="1"/>
          </p:cNvSpPr>
          <p:nvPr>
            <p:ph type="sldNum" sz="quarter" idx="12"/>
          </p:nvPr>
        </p:nvSpPr>
        <p:spPr/>
        <p:txBody>
          <a:bodyPr/>
          <a:lstStyle/>
          <a:p>
            <a:fld id="{C9C3A2D4-9DED-E74F-8D31-6D6CFAEE5117}" type="slidenum">
              <a:rPr lang="en-US" smtClean="0"/>
              <a:t>14</a:t>
            </a:fld>
            <a:endParaRPr lang="en-US"/>
          </a:p>
        </p:txBody>
      </p:sp>
      <p:pic>
        <p:nvPicPr>
          <p:cNvPr id="7" name="Picture 6" descr="A graph with a dotted line and a line&#10;&#10;Description automatically generated">
            <a:extLst>
              <a:ext uri="{FF2B5EF4-FFF2-40B4-BE49-F238E27FC236}">
                <a16:creationId xmlns:a16="http://schemas.microsoft.com/office/drawing/2014/main" id="{9073638C-2C0F-4138-AD4A-980B0E748BAC}"/>
              </a:ext>
            </a:extLst>
          </p:cNvPr>
          <p:cNvPicPr>
            <a:picLocks noChangeAspect="1"/>
          </p:cNvPicPr>
          <p:nvPr/>
        </p:nvPicPr>
        <p:blipFill>
          <a:blip r:embed="rId4"/>
          <a:stretch>
            <a:fillRect/>
          </a:stretch>
        </p:blipFill>
        <p:spPr>
          <a:xfrm>
            <a:off x="7556500" y="3306763"/>
            <a:ext cx="3797300" cy="2870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4473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16CF-1427-BB25-6B3F-77ED0FB8061E}"/>
              </a:ext>
            </a:extLst>
          </p:cNvPr>
          <p:cNvSpPr>
            <a:spLocks noGrp="1"/>
          </p:cNvSpPr>
          <p:nvPr>
            <p:ph type="title"/>
          </p:nvPr>
        </p:nvSpPr>
        <p:spPr/>
        <p:txBody>
          <a:bodyPr/>
          <a:lstStyle/>
          <a:p>
            <a:r>
              <a:rPr lang="en-US" dirty="0"/>
              <a:t>Parsing, Recalculated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87C4D1-5C50-651E-3615-A649E7624B18}"/>
                  </a:ext>
                </a:extLst>
              </p:cNvPr>
              <p:cNvSpPr>
                <a:spLocks noGrp="1"/>
              </p:cNvSpPr>
              <p:nvPr>
                <p:ph idx="1"/>
              </p:nvPr>
            </p:nvSpPr>
            <p:spPr/>
            <p:txBody>
              <a:bodyPr/>
              <a:lstStyle/>
              <a:p>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gets updated during “null time” in </a:t>
                </a:r>
                <a:r>
                  <a:rPr lang="en-US" i="1" dirty="0" err="1"/>
                  <a:t>guardsd</a:t>
                </a:r>
                <a:endParaRPr lang="en-US" i="1" dirty="0"/>
              </a:p>
              <a:p>
                <a:pPr lvl="1"/>
                <a:r>
                  <a:rPr lang="en-US" dirty="0"/>
                  <a:t>Time when we run the Pareto analysis</a:t>
                </a:r>
              </a:p>
              <a:p>
                <a:pPr lvl="1"/>
                <a:r>
                  <a:rPr lang="en-US" dirty="0"/>
                  <a:t>Either by time or total number of commands viewed</a:t>
                </a:r>
              </a:p>
              <a:p>
                <a:r>
                  <a:rPr lang="en-US" dirty="0"/>
                  <a:t>When an NFS command is called</a:t>
                </a:r>
              </a:p>
              <a:p>
                <a:pPr lvl="1"/>
                <a:r>
                  <a:rPr lang="en-US" dirty="0"/>
                  <a:t>The command’s current points are compared to </a:t>
                </a:r>
                <a14:m>
                  <m:oMath xmlns:m="http://schemas.openxmlformats.org/officeDocument/2006/math">
                    <m:r>
                      <a:rPr lang="en-US" i="1" smtClean="0">
                        <a:latin typeface="Cambria Math" panose="02040503050406030204" pitchFamily="18" charset="0"/>
                        <a:ea typeface="Cambria Math" panose="02040503050406030204" pitchFamily="18" charset="0"/>
                      </a:rPr>
                      <m:t>𝜏</m:t>
                    </m:r>
                  </m:oMath>
                </a14:m>
                <a:endParaRPr lang="en-US" dirty="0"/>
              </a:p>
              <a:p>
                <a:pPr lvl="1"/>
                <a:r>
                  <a:rPr lang="en-US" dirty="0"/>
                  <a:t>If not in threshold, update with </a:t>
                </a:r>
                <a14:m>
                  <m:oMath xmlns:m="http://schemas.openxmlformats.org/officeDocument/2006/math">
                    <m:r>
                      <a:rPr lang="en-US" i="1" smtClean="0">
                        <a:latin typeface="Cambria Math" panose="02040503050406030204" pitchFamily="18" charset="0"/>
                        <a:ea typeface="Cambria Math" panose="02040503050406030204" pitchFamily="18" charset="0"/>
                      </a:rPr>
                      <m:t>𝜎</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𝑐𝑚𝑑</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𝜎</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𝑐𝑚𝑑</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𝛼</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𝑐𝑚𝑑</m:t>
                        </m:r>
                      </m:e>
                    </m:d>
                    <m:r>
                      <a:rPr lang="en-US" b="0" i="1" smtClean="0">
                        <a:latin typeface="Cambria Math" panose="02040503050406030204" pitchFamily="18" charset="0"/>
                        <a:ea typeface="Cambria Math" panose="02040503050406030204" pitchFamily="18" charset="0"/>
                      </a:rPr>
                      <m:t>+1</m:t>
                    </m:r>
                  </m:oMath>
                </a14:m>
                <a:endParaRPr lang="en-US" dirty="0"/>
              </a:p>
              <a:p>
                <a:pPr lvl="1"/>
                <a:r>
                  <a:rPr lang="en-US" dirty="0"/>
                  <a:t>If in threshold, parse command then update points</a:t>
                </a:r>
              </a:p>
              <a:p>
                <a:r>
                  <a:rPr lang="en-US" dirty="0"/>
                  <a:t>Outcome: The most used or most error-prone commands are the ones parsed. </a:t>
                </a:r>
              </a:p>
              <a:p>
                <a:pPr lvl="1"/>
                <a:r>
                  <a:rPr lang="en-US" dirty="0"/>
                  <a:t>The ranking changes dynamically</a:t>
                </a:r>
              </a:p>
            </p:txBody>
          </p:sp>
        </mc:Choice>
        <mc:Fallback xmlns="">
          <p:sp>
            <p:nvSpPr>
              <p:cNvPr id="3" name="Content Placeholder 2">
                <a:extLst>
                  <a:ext uri="{FF2B5EF4-FFF2-40B4-BE49-F238E27FC236}">
                    <a16:creationId xmlns:a16="http://schemas.microsoft.com/office/drawing/2014/main" id="{8687C4D1-5C50-651E-3615-A649E7624B18}"/>
                  </a:ext>
                </a:extLst>
              </p:cNvPr>
              <p:cNvSpPr>
                <a:spLocks noGrp="1" noRot="1" noChangeAspect="1" noMove="1" noResize="1" noEditPoints="1" noAdjustHandles="1" noChangeArrowheads="1" noChangeShapeType="1" noTextEdit="1"/>
              </p:cNvSpPr>
              <p:nvPr>
                <p:ph idx="1"/>
              </p:nvPr>
            </p:nvSpPr>
            <p:spPr>
              <a:blipFill>
                <a:blip r:embed="rId2"/>
                <a:stretch>
                  <a:fillRect l="-1086" t="-2326" b="-87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08859FF9-F90A-7C30-612C-DD38DCD98F1F}"/>
              </a:ext>
            </a:extLst>
          </p:cNvPr>
          <p:cNvSpPr>
            <a:spLocks noGrp="1"/>
          </p:cNvSpPr>
          <p:nvPr>
            <p:ph type="ftr" sz="quarter" idx="11"/>
          </p:nvPr>
        </p:nvSpPr>
        <p:spPr/>
        <p:txBody>
          <a:bodyPr/>
          <a:lstStyle/>
          <a:p>
            <a:r>
              <a:rPr lang="en-US"/>
              <a:t>J. Peter Brady</a:t>
            </a:r>
          </a:p>
        </p:txBody>
      </p:sp>
      <p:sp>
        <p:nvSpPr>
          <p:cNvPr id="5" name="Slide Number Placeholder 4">
            <a:extLst>
              <a:ext uri="{FF2B5EF4-FFF2-40B4-BE49-F238E27FC236}">
                <a16:creationId xmlns:a16="http://schemas.microsoft.com/office/drawing/2014/main" id="{960DF84F-5830-6A3F-5178-A542A4099C6B}"/>
              </a:ext>
            </a:extLst>
          </p:cNvPr>
          <p:cNvSpPr>
            <a:spLocks noGrp="1"/>
          </p:cNvSpPr>
          <p:nvPr>
            <p:ph type="sldNum" sz="quarter" idx="12"/>
          </p:nvPr>
        </p:nvSpPr>
        <p:spPr/>
        <p:txBody>
          <a:bodyPr/>
          <a:lstStyle/>
          <a:p>
            <a:fld id="{C9C3A2D4-9DED-E74F-8D31-6D6CFAEE5117}" type="slidenum">
              <a:rPr lang="en-US" smtClean="0"/>
              <a:t>15</a:t>
            </a:fld>
            <a:endParaRPr lang="en-US"/>
          </a:p>
        </p:txBody>
      </p:sp>
    </p:spTree>
    <p:extLst>
      <p:ext uri="{BB962C8B-B14F-4D97-AF65-F5344CB8AC3E}">
        <p14:creationId xmlns:p14="http://schemas.microsoft.com/office/powerpoint/2010/main" val="281785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090A-B57A-86DB-BC7A-C2CD38E1C4DB}"/>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71D7274F-321D-C616-BA29-C7FC99F819B7}"/>
              </a:ext>
            </a:extLst>
          </p:cNvPr>
          <p:cNvSpPr>
            <a:spLocks noGrp="1"/>
          </p:cNvSpPr>
          <p:nvPr>
            <p:ph idx="1"/>
          </p:nvPr>
        </p:nvSpPr>
        <p:spPr>
          <a:xfrm>
            <a:off x="838200" y="1825625"/>
            <a:ext cx="10515600" cy="3540702"/>
          </a:xfrm>
        </p:spPr>
        <p:txBody>
          <a:bodyPr>
            <a:normAutofit/>
          </a:bodyPr>
          <a:lstStyle/>
          <a:p>
            <a:r>
              <a:rPr lang="en-US" dirty="0"/>
              <a:t>Initial tests used three scenarios</a:t>
            </a:r>
          </a:p>
          <a:p>
            <a:pPr lvl="1"/>
            <a:r>
              <a:rPr lang="en-US" dirty="0"/>
              <a:t>List a remote directory</a:t>
            </a:r>
          </a:p>
          <a:p>
            <a:pPr lvl="1"/>
            <a:r>
              <a:rPr lang="en-US" dirty="0"/>
              <a:t>Read a file from a remote directory</a:t>
            </a:r>
          </a:p>
          <a:p>
            <a:pPr lvl="1"/>
            <a:r>
              <a:rPr lang="en-US" dirty="0"/>
              <a:t>Remove and write a file to a remote directory</a:t>
            </a:r>
          </a:p>
          <a:p>
            <a:r>
              <a:rPr lang="en-US" dirty="0"/>
              <a:t>Timed the round-trip interaction using Wireshark</a:t>
            </a:r>
          </a:p>
          <a:p>
            <a:pPr lvl="1"/>
            <a:r>
              <a:rPr lang="en-US" dirty="0"/>
              <a:t>Run 10 times then averaged</a:t>
            </a:r>
          </a:p>
          <a:p>
            <a:pPr lvl="1"/>
            <a:r>
              <a:rPr lang="en-US" dirty="0"/>
              <a:t>Restarted server after each run to clear any caching</a:t>
            </a:r>
          </a:p>
          <a:p>
            <a:r>
              <a:rPr lang="en-US" dirty="0"/>
              <a:t>Did not run foreknowledge beforehand</a:t>
            </a:r>
          </a:p>
          <a:p>
            <a:endParaRPr lang="en-US" dirty="0"/>
          </a:p>
        </p:txBody>
      </p:sp>
      <p:sp>
        <p:nvSpPr>
          <p:cNvPr id="6" name="Slide Number Placeholder 5">
            <a:extLst>
              <a:ext uri="{FF2B5EF4-FFF2-40B4-BE49-F238E27FC236}">
                <a16:creationId xmlns:a16="http://schemas.microsoft.com/office/drawing/2014/main" id="{70CB4172-F43D-0133-796F-F7219044A13C}"/>
              </a:ext>
            </a:extLst>
          </p:cNvPr>
          <p:cNvSpPr>
            <a:spLocks noGrp="1"/>
          </p:cNvSpPr>
          <p:nvPr>
            <p:ph type="sldNum" sz="quarter" idx="12"/>
          </p:nvPr>
        </p:nvSpPr>
        <p:spPr/>
        <p:txBody>
          <a:bodyPr/>
          <a:lstStyle/>
          <a:p>
            <a:fld id="{C9C3A2D4-9DED-E74F-8D31-6D6CFAEE5117}" type="slidenum">
              <a:rPr lang="en-US" smtClean="0"/>
              <a:t>16</a:t>
            </a:fld>
            <a:endParaRPr lang="en-US"/>
          </a:p>
        </p:txBody>
      </p:sp>
      <p:sp>
        <p:nvSpPr>
          <p:cNvPr id="7" name="Footer Placeholder 6">
            <a:extLst>
              <a:ext uri="{FF2B5EF4-FFF2-40B4-BE49-F238E27FC236}">
                <a16:creationId xmlns:a16="http://schemas.microsoft.com/office/drawing/2014/main" id="{86F3A366-273B-66C6-8F10-2BAD608C2AD1}"/>
              </a:ext>
            </a:extLst>
          </p:cNvPr>
          <p:cNvSpPr>
            <a:spLocks noGrp="1"/>
          </p:cNvSpPr>
          <p:nvPr>
            <p:ph type="ftr" sz="quarter" idx="11"/>
          </p:nvPr>
        </p:nvSpPr>
        <p:spPr/>
        <p:txBody>
          <a:bodyPr/>
          <a:lstStyle/>
          <a:p>
            <a:r>
              <a:rPr lang="en-US"/>
              <a:t>J. Peter Brady</a:t>
            </a:r>
          </a:p>
        </p:txBody>
      </p:sp>
    </p:spTree>
    <p:extLst>
      <p:ext uri="{BB962C8B-B14F-4D97-AF65-F5344CB8AC3E}">
        <p14:creationId xmlns:p14="http://schemas.microsoft.com/office/powerpoint/2010/main" val="90971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090A-B57A-86DB-BC7A-C2CD38E1C4DB}"/>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71D7274F-321D-C616-BA29-C7FC99F819B7}"/>
              </a:ext>
            </a:extLst>
          </p:cNvPr>
          <p:cNvSpPr>
            <a:spLocks noGrp="1"/>
          </p:cNvSpPr>
          <p:nvPr>
            <p:ph idx="1"/>
          </p:nvPr>
        </p:nvSpPr>
        <p:spPr>
          <a:xfrm>
            <a:off x="838200" y="1825626"/>
            <a:ext cx="10515600" cy="1203902"/>
          </a:xfrm>
        </p:spPr>
        <p:txBody>
          <a:bodyPr>
            <a:normAutofit/>
          </a:bodyPr>
          <a:lstStyle/>
          <a:p>
            <a:r>
              <a:rPr lang="en-US" dirty="0"/>
              <a:t>NFSv4.0</a:t>
            </a:r>
          </a:p>
          <a:p>
            <a:pPr lvl="1"/>
            <a:r>
              <a:rPr lang="en-US" dirty="0"/>
              <a:t>Percentages are the amount slower than the baseline</a:t>
            </a:r>
          </a:p>
          <a:p>
            <a:endParaRPr lang="en-US" dirty="0"/>
          </a:p>
        </p:txBody>
      </p:sp>
      <p:sp>
        <p:nvSpPr>
          <p:cNvPr id="6" name="Slide Number Placeholder 5">
            <a:extLst>
              <a:ext uri="{FF2B5EF4-FFF2-40B4-BE49-F238E27FC236}">
                <a16:creationId xmlns:a16="http://schemas.microsoft.com/office/drawing/2014/main" id="{70CB4172-F43D-0133-796F-F7219044A13C}"/>
              </a:ext>
            </a:extLst>
          </p:cNvPr>
          <p:cNvSpPr>
            <a:spLocks noGrp="1"/>
          </p:cNvSpPr>
          <p:nvPr>
            <p:ph type="sldNum" sz="quarter" idx="12"/>
          </p:nvPr>
        </p:nvSpPr>
        <p:spPr/>
        <p:txBody>
          <a:bodyPr/>
          <a:lstStyle/>
          <a:p>
            <a:fld id="{C9C3A2D4-9DED-E74F-8D31-6D6CFAEE5117}" type="slidenum">
              <a:rPr lang="en-US" smtClean="0"/>
              <a:t>17</a:t>
            </a:fld>
            <a:endParaRPr lang="en-US"/>
          </a:p>
        </p:txBody>
      </p:sp>
      <p:sp>
        <p:nvSpPr>
          <p:cNvPr id="7" name="Footer Placeholder 6">
            <a:extLst>
              <a:ext uri="{FF2B5EF4-FFF2-40B4-BE49-F238E27FC236}">
                <a16:creationId xmlns:a16="http://schemas.microsoft.com/office/drawing/2014/main" id="{86F3A366-273B-66C6-8F10-2BAD608C2AD1}"/>
              </a:ext>
            </a:extLst>
          </p:cNvPr>
          <p:cNvSpPr>
            <a:spLocks noGrp="1"/>
          </p:cNvSpPr>
          <p:nvPr>
            <p:ph type="ftr" sz="quarter" idx="11"/>
          </p:nvPr>
        </p:nvSpPr>
        <p:spPr/>
        <p:txBody>
          <a:bodyPr/>
          <a:lstStyle/>
          <a:p>
            <a:r>
              <a:rPr lang="en-US"/>
              <a:t>J. Peter Brady</a:t>
            </a:r>
          </a:p>
        </p:txBody>
      </p:sp>
      <p:graphicFrame>
        <p:nvGraphicFramePr>
          <p:cNvPr id="5" name="Table 4">
            <a:extLst>
              <a:ext uri="{FF2B5EF4-FFF2-40B4-BE49-F238E27FC236}">
                <a16:creationId xmlns:a16="http://schemas.microsoft.com/office/drawing/2014/main" id="{F4B66EEC-B5FD-ECF5-0B64-879C89990BA5}"/>
              </a:ext>
            </a:extLst>
          </p:cNvPr>
          <p:cNvGraphicFramePr>
            <a:graphicFrameLocks noGrp="1"/>
          </p:cNvGraphicFramePr>
          <p:nvPr>
            <p:extLst>
              <p:ext uri="{D42A27DB-BD31-4B8C-83A1-F6EECF244321}">
                <p14:modId xmlns:p14="http://schemas.microsoft.com/office/powerpoint/2010/main" val="2533337549"/>
              </p:ext>
            </p:extLst>
          </p:nvPr>
        </p:nvGraphicFramePr>
        <p:xfrm>
          <a:off x="1519382" y="3038765"/>
          <a:ext cx="9153235" cy="1854200"/>
        </p:xfrm>
        <a:graphic>
          <a:graphicData uri="http://schemas.openxmlformats.org/drawingml/2006/table">
            <a:tbl>
              <a:tblPr firstRow="1" bandRow="1">
                <a:tableStyleId>{5C22544A-7EE6-4342-B048-85BDC9FD1C3A}</a:tableStyleId>
              </a:tblPr>
              <a:tblGrid>
                <a:gridCol w="1830647">
                  <a:extLst>
                    <a:ext uri="{9D8B030D-6E8A-4147-A177-3AD203B41FA5}">
                      <a16:colId xmlns:a16="http://schemas.microsoft.com/office/drawing/2014/main" val="3762803659"/>
                    </a:ext>
                  </a:extLst>
                </a:gridCol>
                <a:gridCol w="1830647">
                  <a:extLst>
                    <a:ext uri="{9D8B030D-6E8A-4147-A177-3AD203B41FA5}">
                      <a16:colId xmlns:a16="http://schemas.microsoft.com/office/drawing/2014/main" val="3246514613"/>
                    </a:ext>
                  </a:extLst>
                </a:gridCol>
                <a:gridCol w="1830647">
                  <a:extLst>
                    <a:ext uri="{9D8B030D-6E8A-4147-A177-3AD203B41FA5}">
                      <a16:colId xmlns:a16="http://schemas.microsoft.com/office/drawing/2014/main" val="1790655696"/>
                    </a:ext>
                  </a:extLst>
                </a:gridCol>
                <a:gridCol w="1830647">
                  <a:extLst>
                    <a:ext uri="{9D8B030D-6E8A-4147-A177-3AD203B41FA5}">
                      <a16:colId xmlns:a16="http://schemas.microsoft.com/office/drawing/2014/main" val="1576396354"/>
                    </a:ext>
                  </a:extLst>
                </a:gridCol>
                <a:gridCol w="1830647">
                  <a:extLst>
                    <a:ext uri="{9D8B030D-6E8A-4147-A177-3AD203B41FA5}">
                      <a16:colId xmlns:a16="http://schemas.microsoft.com/office/drawing/2014/main" val="3217868426"/>
                    </a:ext>
                  </a:extLst>
                </a:gridCol>
              </a:tblGrid>
              <a:tr h="370840">
                <a:tc>
                  <a:txBody>
                    <a:bodyPr/>
                    <a:lstStyle/>
                    <a:p>
                      <a:r>
                        <a:rPr lang="en-US" dirty="0"/>
                        <a:t>Test</a:t>
                      </a:r>
                    </a:p>
                  </a:txBody>
                  <a:tcPr/>
                </a:tc>
                <a:tc>
                  <a:txBody>
                    <a:bodyPr/>
                    <a:lstStyle/>
                    <a:p>
                      <a:r>
                        <a:rPr lang="en-US" dirty="0"/>
                        <a:t>No Parsing</a:t>
                      </a:r>
                    </a:p>
                  </a:txBody>
                  <a:tcPr/>
                </a:tc>
                <a:tc>
                  <a:txBody>
                    <a:bodyPr/>
                    <a:lstStyle/>
                    <a:p>
                      <a:r>
                        <a:rPr lang="en-US" dirty="0"/>
                        <a:t>100% Parsing</a:t>
                      </a:r>
                    </a:p>
                  </a:txBody>
                  <a:tcPr/>
                </a:tc>
                <a:tc>
                  <a:txBody>
                    <a:bodyPr/>
                    <a:lstStyle/>
                    <a:p>
                      <a:r>
                        <a:rPr lang="en-US" dirty="0"/>
                        <a:t>50% Parsing</a:t>
                      </a:r>
                    </a:p>
                  </a:txBody>
                  <a:tcPr/>
                </a:tc>
                <a:tc>
                  <a:txBody>
                    <a:bodyPr/>
                    <a:lstStyle/>
                    <a:p>
                      <a:r>
                        <a:rPr lang="en-US" dirty="0"/>
                        <a:t>Min Parsing</a:t>
                      </a:r>
                    </a:p>
                  </a:txBody>
                  <a:tcPr/>
                </a:tc>
                <a:extLst>
                  <a:ext uri="{0D108BD9-81ED-4DB2-BD59-A6C34878D82A}">
                    <a16:rowId xmlns:a16="http://schemas.microsoft.com/office/drawing/2014/main" val="2277871173"/>
                  </a:ext>
                </a:extLst>
              </a:tr>
              <a:tr h="370840">
                <a:tc>
                  <a:txBody>
                    <a:bodyPr/>
                    <a:lstStyle/>
                    <a:p>
                      <a:r>
                        <a:rPr lang="en-US" dirty="0"/>
                        <a:t>Directory List</a:t>
                      </a:r>
                    </a:p>
                  </a:txBody>
                  <a:tcPr/>
                </a:tc>
                <a:tc>
                  <a:txBody>
                    <a:bodyPr/>
                    <a:lstStyle/>
                    <a:p>
                      <a:r>
                        <a:rPr lang="en-US" dirty="0"/>
                        <a:t>4.42ms</a:t>
                      </a:r>
                    </a:p>
                  </a:txBody>
                  <a:tcPr/>
                </a:tc>
                <a:tc>
                  <a:txBody>
                    <a:bodyPr/>
                    <a:lstStyle/>
                    <a:p>
                      <a:r>
                        <a:rPr lang="en-US" dirty="0"/>
                        <a:t>6.3ms (42.5%)</a:t>
                      </a:r>
                    </a:p>
                  </a:txBody>
                  <a:tcPr/>
                </a:tc>
                <a:tc>
                  <a:txBody>
                    <a:bodyPr/>
                    <a:lstStyle/>
                    <a:p>
                      <a:r>
                        <a:rPr lang="en-US" dirty="0"/>
                        <a:t>4.68ms (5.9%)</a:t>
                      </a:r>
                    </a:p>
                  </a:txBody>
                  <a:tcPr/>
                </a:tc>
                <a:tc>
                  <a:txBody>
                    <a:bodyPr/>
                    <a:lstStyle/>
                    <a:p>
                      <a:r>
                        <a:rPr lang="en-US" dirty="0"/>
                        <a:t>4.58ms (3.6%)</a:t>
                      </a:r>
                    </a:p>
                  </a:txBody>
                  <a:tcPr/>
                </a:tc>
                <a:extLst>
                  <a:ext uri="{0D108BD9-81ED-4DB2-BD59-A6C34878D82A}">
                    <a16:rowId xmlns:a16="http://schemas.microsoft.com/office/drawing/2014/main" val="2737708632"/>
                  </a:ext>
                </a:extLst>
              </a:tr>
              <a:tr h="370840">
                <a:tc>
                  <a:txBody>
                    <a:bodyPr/>
                    <a:lstStyle/>
                    <a:p>
                      <a:r>
                        <a:rPr lang="en-US" dirty="0"/>
                        <a:t>File Read</a:t>
                      </a:r>
                    </a:p>
                  </a:txBody>
                  <a:tcPr/>
                </a:tc>
                <a:tc>
                  <a:txBody>
                    <a:bodyPr/>
                    <a:lstStyle/>
                    <a:p>
                      <a:r>
                        <a:rPr lang="en-US" dirty="0"/>
                        <a:t>4.34ms</a:t>
                      </a:r>
                    </a:p>
                  </a:txBody>
                  <a:tcPr/>
                </a:tc>
                <a:tc>
                  <a:txBody>
                    <a:bodyPr/>
                    <a:lstStyle/>
                    <a:p>
                      <a:r>
                        <a:rPr lang="en-US" dirty="0"/>
                        <a:t>5.48ms (26.3%)</a:t>
                      </a:r>
                    </a:p>
                  </a:txBody>
                  <a:tcPr/>
                </a:tc>
                <a:tc>
                  <a:txBody>
                    <a:bodyPr/>
                    <a:lstStyle/>
                    <a:p>
                      <a:r>
                        <a:rPr lang="en-US" dirty="0"/>
                        <a:t>4.34ms (0%)</a:t>
                      </a:r>
                    </a:p>
                  </a:txBody>
                  <a:tcPr/>
                </a:tc>
                <a:tc>
                  <a:txBody>
                    <a:bodyPr/>
                    <a:lstStyle/>
                    <a:p>
                      <a:r>
                        <a:rPr lang="en-US" dirty="0"/>
                        <a:t>4.35ms (0.5%)</a:t>
                      </a:r>
                    </a:p>
                  </a:txBody>
                  <a:tcPr/>
                </a:tc>
                <a:extLst>
                  <a:ext uri="{0D108BD9-81ED-4DB2-BD59-A6C34878D82A}">
                    <a16:rowId xmlns:a16="http://schemas.microsoft.com/office/drawing/2014/main" val="2913564257"/>
                  </a:ext>
                </a:extLst>
              </a:tr>
              <a:tr h="370840">
                <a:tc>
                  <a:txBody>
                    <a:bodyPr/>
                    <a:lstStyle/>
                    <a:p>
                      <a:r>
                        <a:rPr lang="en-US" dirty="0"/>
                        <a:t>File Write</a:t>
                      </a:r>
                    </a:p>
                  </a:txBody>
                  <a:tcPr/>
                </a:tc>
                <a:tc>
                  <a:txBody>
                    <a:bodyPr/>
                    <a:lstStyle/>
                    <a:p>
                      <a:r>
                        <a:rPr lang="en-US" dirty="0"/>
                        <a:t>5.6ms</a:t>
                      </a:r>
                    </a:p>
                  </a:txBody>
                  <a:tcPr/>
                </a:tc>
                <a:tc>
                  <a:txBody>
                    <a:bodyPr/>
                    <a:lstStyle/>
                    <a:p>
                      <a:r>
                        <a:rPr lang="en-US" dirty="0"/>
                        <a:t>8.98ms (60.4%)</a:t>
                      </a:r>
                    </a:p>
                  </a:txBody>
                  <a:tcPr/>
                </a:tc>
                <a:tc>
                  <a:txBody>
                    <a:bodyPr/>
                    <a:lstStyle/>
                    <a:p>
                      <a:r>
                        <a:rPr lang="en-US" dirty="0"/>
                        <a:t>6.42ms (14.6%)</a:t>
                      </a:r>
                    </a:p>
                  </a:txBody>
                  <a:tcPr/>
                </a:tc>
                <a:tc>
                  <a:txBody>
                    <a:bodyPr/>
                    <a:lstStyle/>
                    <a:p>
                      <a:r>
                        <a:rPr lang="en-US" dirty="0"/>
                        <a:t>5.88ms (5.0%)</a:t>
                      </a:r>
                    </a:p>
                  </a:txBody>
                  <a:tcPr/>
                </a:tc>
                <a:extLst>
                  <a:ext uri="{0D108BD9-81ED-4DB2-BD59-A6C34878D82A}">
                    <a16:rowId xmlns:a16="http://schemas.microsoft.com/office/drawing/2014/main" val="1282639650"/>
                  </a:ext>
                </a:extLst>
              </a:tr>
              <a:tr h="370840">
                <a:tc>
                  <a:txBody>
                    <a:bodyPr/>
                    <a:lstStyle/>
                    <a:p>
                      <a:r>
                        <a:rPr lang="en-US" dirty="0"/>
                        <a:t>Mean of Tests</a:t>
                      </a:r>
                    </a:p>
                  </a:txBody>
                  <a:tcPr/>
                </a:tc>
                <a:tc>
                  <a:txBody>
                    <a:bodyPr/>
                    <a:lstStyle/>
                    <a:p>
                      <a:r>
                        <a:rPr lang="en-US" dirty="0"/>
                        <a:t>4.79ms</a:t>
                      </a:r>
                    </a:p>
                  </a:txBody>
                  <a:tcPr/>
                </a:tc>
                <a:tc>
                  <a:txBody>
                    <a:bodyPr/>
                    <a:lstStyle/>
                    <a:p>
                      <a:r>
                        <a:rPr lang="en-US" dirty="0"/>
                        <a:t>6.92ms (44.6%)</a:t>
                      </a:r>
                    </a:p>
                  </a:txBody>
                  <a:tcPr/>
                </a:tc>
                <a:tc>
                  <a:txBody>
                    <a:bodyPr/>
                    <a:lstStyle/>
                    <a:p>
                      <a:r>
                        <a:rPr lang="en-US" dirty="0"/>
                        <a:t>5.15ms (7.5%)</a:t>
                      </a:r>
                    </a:p>
                  </a:txBody>
                  <a:tcPr/>
                </a:tc>
                <a:tc>
                  <a:txBody>
                    <a:bodyPr/>
                    <a:lstStyle/>
                    <a:p>
                      <a:r>
                        <a:rPr lang="en-US" dirty="0"/>
                        <a:t>4.94ms (3.1%)</a:t>
                      </a:r>
                    </a:p>
                  </a:txBody>
                  <a:tcPr/>
                </a:tc>
                <a:extLst>
                  <a:ext uri="{0D108BD9-81ED-4DB2-BD59-A6C34878D82A}">
                    <a16:rowId xmlns:a16="http://schemas.microsoft.com/office/drawing/2014/main" val="4085710011"/>
                  </a:ext>
                </a:extLst>
              </a:tr>
            </a:tbl>
          </a:graphicData>
        </a:graphic>
      </p:graphicFrame>
    </p:spTree>
    <p:extLst>
      <p:ext uri="{BB962C8B-B14F-4D97-AF65-F5344CB8AC3E}">
        <p14:creationId xmlns:p14="http://schemas.microsoft.com/office/powerpoint/2010/main" val="3421722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024D1-853B-D760-B0FC-CCE7D55009E9}"/>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DE7FB6A4-F6B7-F02F-6F44-9BE00C8CFB84}"/>
              </a:ext>
            </a:extLst>
          </p:cNvPr>
          <p:cNvSpPr>
            <a:spLocks noGrp="1"/>
          </p:cNvSpPr>
          <p:nvPr>
            <p:ph idx="1"/>
          </p:nvPr>
        </p:nvSpPr>
        <p:spPr/>
        <p:txBody>
          <a:bodyPr/>
          <a:lstStyle/>
          <a:p>
            <a:r>
              <a:rPr lang="en-US" dirty="0"/>
              <a:t>DFDL can build a viable parser</a:t>
            </a:r>
          </a:p>
          <a:p>
            <a:pPr lvl="1"/>
            <a:r>
              <a:rPr lang="en-US" dirty="0"/>
              <a:t>There is a learning curve, however</a:t>
            </a:r>
          </a:p>
          <a:p>
            <a:pPr lvl="1"/>
            <a:r>
              <a:rPr lang="en-US" dirty="0"/>
              <a:t>Not every function is available when converting to C</a:t>
            </a:r>
          </a:p>
          <a:p>
            <a:r>
              <a:rPr lang="en-US" cap="small" dirty="0"/>
              <a:t>guards</a:t>
            </a:r>
            <a:r>
              <a:rPr lang="en-US" dirty="0"/>
              <a:t> introduces a way to prioritize errors</a:t>
            </a:r>
          </a:p>
          <a:p>
            <a:pPr lvl="1"/>
            <a:r>
              <a:rPr lang="en-US" dirty="0"/>
              <a:t>Protect while keeping reasonable performance</a:t>
            </a:r>
          </a:p>
          <a:p>
            <a:pPr lvl="1"/>
            <a:r>
              <a:rPr lang="en-US" dirty="0"/>
              <a:t>Address issues by optimizing commands with highest probability of failures</a:t>
            </a:r>
          </a:p>
          <a:p>
            <a:pPr lvl="1"/>
            <a:endParaRPr lang="en-US" dirty="0"/>
          </a:p>
          <a:p>
            <a:endParaRPr lang="en-US" dirty="0"/>
          </a:p>
        </p:txBody>
      </p:sp>
      <p:sp>
        <p:nvSpPr>
          <p:cNvPr id="6" name="Slide Number Placeholder 5">
            <a:extLst>
              <a:ext uri="{FF2B5EF4-FFF2-40B4-BE49-F238E27FC236}">
                <a16:creationId xmlns:a16="http://schemas.microsoft.com/office/drawing/2014/main" id="{18CC7A1E-FD27-FCB1-8E7C-EC8F27632586}"/>
              </a:ext>
            </a:extLst>
          </p:cNvPr>
          <p:cNvSpPr>
            <a:spLocks noGrp="1"/>
          </p:cNvSpPr>
          <p:nvPr>
            <p:ph type="sldNum" sz="quarter" idx="12"/>
          </p:nvPr>
        </p:nvSpPr>
        <p:spPr/>
        <p:txBody>
          <a:bodyPr/>
          <a:lstStyle/>
          <a:p>
            <a:fld id="{C9C3A2D4-9DED-E74F-8D31-6D6CFAEE5117}" type="slidenum">
              <a:rPr lang="en-US" smtClean="0"/>
              <a:t>18</a:t>
            </a:fld>
            <a:endParaRPr lang="en-US"/>
          </a:p>
        </p:txBody>
      </p:sp>
      <p:sp>
        <p:nvSpPr>
          <p:cNvPr id="7" name="Footer Placeholder 6">
            <a:extLst>
              <a:ext uri="{FF2B5EF4-FFF2-40B4-BE49-F238E27FC236}">
                <a16:creationId xmlns:a16="http://schemas.microsoft.com/office/drawing/2014/main" id="{4622D10C-2A13-785E-768F-7037348D7F97}"/>
              </a:ext>
            </a:extLst>
          </p:cNvPr>
          <p:cNvSpPr>
            <a:spLocks noGrp="1"/>
          </p:cNvSpPr>
          <p:nvPr>
            <p:ph type="ftr" sz="quarter" idx="11"/>
          </p:nvPr>
        </p:nvSpPr>
        <p:spPr/>
        <p:txBody>
          <a:bodyPr/>
          <a:lstStyle/>
          <a:p>
            <a:r>
              <a:rPr lang="en-US"/>
              <a:t>J. Peter Brady</a:t>
            </a:r>
          </a:p>
        </p:txBody>
      </p:sp>
    </p:spTree>
    <p:extLst>
      <p:ext uri="{BB962C8B-B14F-4D97-AF65-F5344CB8AC3E}">
        <p14:creationId xmlns:p14="http://schemas.microsoft.com/office/powerpoint/2010/main" val="3603304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B318-ADF4-4D8C-FBBF-FF4B5392A613}"/>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9BE8CD1F-3747-3608-9B72-DAA9CD666FFE}"/>
              </a:ext>
            </a:extLst>
          </p:cNvPr>
          <p:cNvSpPr>
            <a:spLocks noGrp="1"/>
          </p:cNvSpPr>
          <p:nvPr>
            <p:ph idx="1"/>
          </p:nvPr>
        </p:nvSpPr>
        <p:spPr/>
        <p:txBody>
          <a:bodyPr/>
          <a:lstStyle/>
          <a:p>
            <a:r>
              <a:rPr lang="en-US" dirty="0"/>
              <a:t>Fuzzing to test the threshold adjustment</a:t>
            </a:r>
          </a:p>
          <a:p>
            <a:pPr lvl="1"/>
            <a:r>
              <a:rPr lang="en-US" dirty="0"/>
              <a:t>Sim of a hacker trying to find failure points</a:t>
            </a:r>
          </a:p>
          <a:p>
            <a:pPr lvl="1"/>
            <a:r>
              <a:rPr lang="en-US" dirty="0"/>
              <a:t>Addition to foreknowledge points</a:t>
            </a:r>
          </a:p>
          <a:p>
            <a:r>
              <a:rPr lang="en-US" dirty="0"/>
              <a:t>Adjustment of points</a:t>
            </a:r>
          </a:p>
          <a:p>
            <a:pPr lvl="1"/>
            <a:r>
              <a:rPr lang="en-US" dirty="0"/>
              <a:t>Pass - fail ratio</a:t>
            </a:r>
          </a:p>
          <a:p>
            <a:pPr lvl="1"/>
            <a:r>
              <a:rPr lang="en-US" dirty="0"/>
              <a:t>Adding vulnerability assessment to foreknowledge</a:t>
            </a:r>
          </a:p>
          <a:p>
            <a:r>
              <a:rPr lang="en-US" dirty="0"/>
              <a:t>Stats calc in a separate thread</a:t>
            </a:r>
          </a:p>
          <a:p>
            <a:pPr lvl="1"/>
            <a:r>
              <a:rPr lang="en-US" dirty="0"/>
              <a:t>Classification of failing data</a:t>
            </a:r>
          </a:p>
          <a:p>
            <a:pPr lvl="2"/>
            <a:r>
              <a:rPr lang="en-US" dirty="0" err="1"/>
              <a:t>Simhash</a:t>
            </a:r>
            <a:endParaRPr lang="en-US" dirty="0"/>
          </a:p>
        </p:txBody>
      </p:sp>
      <p:sp>
        <p:nvSpPr>
          <p:cNvPr id="6" name="Slide Number Placeholder 5">
            <a:extLst>
              <a:ext uri="{FF2B5EF4-FFF2-40B4-BE49-F238E27FC236}">
                <a16:creationId xmlns:a16="http://schemas.microsoft.com/office/drawing/2014/main" id="{1CCABA03-C923-C010-8CF1-D3627C36233D}"/>
              </a:ext>
            </a:extLst>
          </p:cNvPr>
          <p:cNvSpPr>
            <a:spLocks noGrp="1"/>
          </p:cNvSpPr>
          <p:nvPr>
            <p:ph type="sldNum" sz="quarter" idx="12"/>
          </p:nvPr>
        </p:nvSpPr>
        <p:spPr/>
        <p:txBody>
          <a:bodyPr/>
          <a:lstStyle/>
          <a:p>
            <a:fld id="{C9C3A2D4-9DED-E74F-8D31-6D6CFAEE5117}" type="slidenum">
              <a:rPr lang="en-US" smtClean="0"/>
              <a:t>19</a:t>
            </a:fld>
            <a:endParaRPr lang="en-US"/>
          </a:p>
        </p:txBody>
      </p:sp>
      <p:sp>
        <p:nvSpPr>
          <p:cNvPr id="7" name="Footer Placeholder 6">
            <a:extLst>
              <a:ext uri="{FF2B5EF4-FFF2-40B4-BE49-F238E27FC236}">
                <a16:creationId xmlns:a16="http://schemas.microsoft.com/office/drawing/2014/main" id="{0AE17886-2241-C535-0CF4-769A619D5A48}"/>
              </a:ext>
            </a:extLst>
          </p:cNvPr>
          <p:cNvSpPr>
            <a:spLocks noGrp="1"/>
          </p:cNvSpPr>
          <p:nvPr>
            <p:ph type="ftr" sz="quarter" idx="11"/>
          </p:nvPr>
        </p:nvSpPr>
        <p:spPr/>
        <p:txBody>
          <a:bodyPr/>
          <a:lstStyle/>
          <a:p>
            <a:r>
              <a:rPr lang="en-US"/>
              <a:t>J. Peter Brady</a:t>
            </a:r>
          </a:p>
        </p:txBody>
      </p:sp>
    </p:spTree>
    <p:extLst>
      <p:ext uri="{BB962C8B-B14F-4D97-AF65-F5344CB8AC3E}">
        <p14:creationId xmlns:p14="http://schemas.microsoft.com/office/powerpoint/2010/main" val="374098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FE2ED-0735-2294-E82B-807A3D44D7BD}"/>
              </a:ext>
            </a:extLst>
          </p:cNvPr>
          <p:cNvSpPr>
            <a:spLocks noGrp="1"/>
          </p:cNvSpPr>
          <p:nvPr>
            <p:ph type="title"/>
          </p:nvPr>
        </p:nvSpPr>
        <p:spPr/>
        <p:txBody>
          <a:bodyPr/>
          <a:lstStyle/>
          <a:p>
            <a:r>
              <a:rPr lang="en-US" dirty="0"/>
              <a:t>Area of Interest</a:t>
            </a:r>
          </a:p>
        </p:txBody>
      </p:sp>
      <p:sp>
        <p:nvSpPr>
          <p:cNvPr id="3" name="Content Placeholder 2">
            <a:extLst>
              <a:ext uri="{FF2B5EF4-FFF2-40B4-BE49-F238E27FC236}">
                <a16:creationId xmlns:a16="http://schemas.microsoft.com/office/drawing/2014/main" id="{F5207C8B-C32B-FD68-6A86-CA4B657F5844}"/>
              </a:ext>
            </a:extLst>
          </p:cNvPr>
          <p:cNvSpPr>
            <a:spLocks noGrp="1"/>
          </p:cNvSpPr>
          <p:nvPr>
            <p:ph idx="1"/>
          </p:nvPr>
        </p:nvSpPr>
        <p:spPr>
          <a:xfrm>
            <a:off x="5368926" y="1825624"/>
            <a:ext cx="6191865" cy="4516181"/>
          </a:xfrm>
        </p:spPr>
        <p:txBody>
          <a:bodyPr/>
          <a:lstStyle/>
          <a:p>
            <a:r>
              <a:rPr lang="en-US" sz="2800" dirty="0"/>
              <a:t>Using </a:t>
            </a:r>
            <a:r>
              <a:rPr lang="en-US" sz="2800" dirty="0" err="1"/>
              <a:t>LangSec</a:t>
            </a:r>
            <a:r>
              <a:rPr lang="en-US" sz="2800" dirty="0"/>
              <a:t> principles without unduly destroying performance</a:t>
            </a:r>
          </a:p>
          <a:p>
            <a:r>
              <a:rPr lang="en-US" dirty="0"/>
              <a:t>Search for ways to optimize the way we do parsing</a:t>
            </a:r>
          </a:p>
          <a:p>
            <a:pPr lvl="1"/>
            <a:r>
              <a:rPr lang="en-US" dirty="0"/>
              <a:t>Selection or design of parsers</a:t>
            </a:r>
          </a:p>
          <a:p>
            <a:pPr lvl="1"/>
            <a:r>
              <a:rPr lang="en-US" dirty="0"/>
              <a:t>Improve parsing performance</a:t>
            </a:r>
          </a:p>
        </p:txBody>
      </p:sp>
      <p:sp>
        <p:nvSpPr>
          <p:cNvPr id="4" name="Footer Placeholder 3">
            <a:extLst>
              <a:ext uri="{FF2B5EF4-FFF2-40B4-BE49-F238E27FC236}">
                <a16:creationId xmlns:a16="http://schemas.microsoft.com/office/drawing/2014/main" id="{E19CDDA1-A6AB-6E99-016F-487553E60BF1}"/>
              </a:ext>
            </a:extLst>
          </p:cNvPr>
          <p:cNvSpPr>
            <a:spLocks noGrp="1"/>
          </p:cNvSpPr>
          <p:nvPr>
            <p:ph type="ftr" sz="quarter" idx="11"/>
          </p:nvPr>
        </p:nvSpPr>
        <p:spPr/>
        <p:txBody>
          <a:bodyPr/>
          <a:lstStyle/>
          <a:p>
            <a:r>
              <a:rPr lang="en-US"/>
              <a:t>J. Peter Brady</a:t>
            </a:r>
          </a:p>
        </p:txBody>
      </p:sp>
      <p:sp>
        <p:nvSpPr>
          <p:cNvPr id="5" name="Slide Number Placeholder 4">
            <a:extLst>
              <a:ext uri="{FF2B5EF4-FFF2-40B4-BE49-F238E27FC236}">
                <a16:creationId xmlns:a16="http://schemas.microsoft.com/office/drawing/2014/main" id="{C2407E01-466B-B1C9-C409-7BE877A8CD23}"/>
              </a:ext>
            </a:extLst>
          </p:cNvPr>
          <p:cNvSpPr>
            <a:spLocks noGrp="1"/>
          </p:cNvSpPr>
          <p:nvPr>
            <p:ph type="sldNum" sz="quarter" idx="12"/>
          </p:nvPr>
        </p:nvSpPr>
        <p:spPr/>
        <p:txBody>
          <a:bodyPr/>
          <a:lstStyle/>
          <a:p>
            <a:fld id="{C9C3A2D4-9DED-E74F-8D31-6D6CFAEE5117}" type="slidenum">
              <a:rPr lang="en-US" smtClean="0"/>
              <a:t>2</a:t>
            </a:fld>
            <a:endParaRPr lang="en-US"/>
          </a:p>
        </p:txBody>
      </p:sp>
      <p:pic>
        <p:nvPicPr>
          <p:cNvPr id="7" name="Picture 6" descr="A person reading a book in a library&#10;&#10;Description automatically generated">
            <a:extLst>
              <a:ext uri="{FF2B5EF4-FFF2-40B4-BE49-F238E27FC236}">
                <a16:creationId xmlns:a16="http://schemas.microsoft.com/office/drawing/2014/main" id="{249BDC90-F467-86E2-F6E2-963BCC7C6EAB}"/>
              </a:ext>
            </a:extLst>
          </p:cNvPr>
          <p:cNvPicPr>
            <a:picLocks noChangeAspect="1"/>
          </p:cNvPicPr>
          <p:nvPr/>
        </p:nvPicPr>
        <p:blipFill>
          <a:blip r:embed="rId2"/>
          <a:stretch>
            <a:fillRect/>
          </a:stretch>
        </p:blipFill>
        <p:spPr>
          <a:xfrm>
            <a:off x="838200" y="1825624"/>
            <a:ext cx="4530726" cy="4530726"/>
          </a:xfrm>
          <a:prstGeom prst="rect">
            <a:avLst/>
          </a:prstGeom>
        </p:spPr>
      </p:pic>
      <p:sp>
        <p:nvSpPr>
          <p:cNvPr id="6" name="TextBox 5">
            <a:extLst>
              <a:ext uri="{FF2B5EF4-FFF2-40B4-BE49-F238E27FC236}">
                <a16:creationId xmlns:a16="http://schemas.microsoft.com/office/drawing/2014/main" id="{14806B94-5643-84D1-ED47-72B7D1CF77A9}"/>
              </a:ext>
            </a:extLst>
          </p:cNvPr>
          <p:cNvSpPr txBox="1"/>
          <p:nvPr/>
        </p:nvSpPr>
        <p:spPr>
          <a:xfrm>
            <a:off x="5368926" y="5933579"/>
            <a:ext cx="1872343" cy="276999"/>
          </a:xfrm>
          <a:prstGeom prst="rect">
            <a:avLst/>
          </a:prstGeom>
          <a:noFill/>
        </p:spPr>
        <p:txBody>
          <a:bodyPr wrap="square" rtlCol="0">
            <a:spAutoFit/>
          </a:bodyPr>
          <a:lstStyle/>
          <a:p>
            <a:r>
              <a:rPr lang="en-US" sz="1200" dirty="0"/>
              <a:t>Image: DALL-E generated</a:t>
            </a:r>
          </a:p>
        </p:txBody>
      </p:sp>
    </p:spTree>
    <p:extLst>
      <p:ext uri="{BB962C8B-B14F-4D97-AF65-F5344CB8AC3E}">
        <p14:creationId xmlns:p14="http://schemas.microsoft.com/office/powerpoint/2010/main" val="2416510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88A29-8E3F-7D5F-F9D1-990D59003ED6}"/>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1FC0D2B7-901F-8D1F-3AFB-E31375F444B6}"/>
              </a:ext>
            </a:extLst>
          </p:cNvPr>
          <p:cNvSpPr>
            <a:spLocks noGrp="1"/>
          </p:cNvSpPr>
          <p:nvPr>
            <p:ph idx="1"/>
          </p:nvPr>
        </p:nvSpPr>
        <p:spPr/>
        <p:txBody>
          <a:bodyPr>
            <a:normAutofit lnSpcReduction="10000"/>
          </a:bodyPr>
          <a:lstStyle/>
          <a:p>
            <a:r>
              <a:rPr lang="en-US" dirty="0"/>
              <a:t>Sean and my colleagues at Dartmouth</a:t>
            </a:r>
          </a:p>
          <a:p>
            <a:r>
              <a:rPr lang="en-US" dirty="0"/>
              <a:t>The GAPS team for their support, and especially John </a:t>
            </a:r>
            <a:r>
              <a:rPr lang="en-US" dirty="0" err="1"/>
              <a:t>Interrante</a:t>
            </a:r>
            <a:r>
              <a:rPr lang="en-US" dirty="0"/>
              <a:t> for providing best practices for creating DFDL code</a:t>
            </a:r>
          </a:p>
          <a:p>
            <a:endParaRPr lang="en-US"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r>
              <a:rPr lang="en-US" sz="1400" dirty="0"/>
              <a:t>This material is based upon work supported by the Defense Advanced Research Projects Agency (DARPA) under Contract No. HR001119C0121.</a:t>
            </a:r>
          </a:p>
          <a:p>
            <a:pPr marL="0" indent="0">
              <a:buNone/>
            </a:pPr>
            <a:r>
              <a:rPr lang="en-US" sz="1400" dirty="0"/>
              <a:t>Any opinions, findings and conclusions or recommendations expressed in this material are those of the author(s) and do not necessarily reflect the views of the Defense Advanced Research Projects Agency (DARPA).</a:t>
            </a:r>
          </a:p>
        </p:txBody>
      </p:sp>
      <p:sp>
        <p:nvSpPr>
          <p:cNvPr id="4" name="Footer Placeholder 3">
            <a:extLst>
              <a:ext uri="{FF2B5EF4-FFF2-40B4-BE49-F238E27FC236}">
                <a16:creationId xmlns:a16="http://schemas.microsoft.com/office/drawing/2014/main" id="{66BA74CD-8832-0149-94DC-CCC1A8520AD0}"/>
              </a:ext>
            </a:extLst>
          </p:cNvPr>
          <p:cNvSpPr>
            <a:spLocks noGrp="1"/>
          </p:cNvSpPr>
          <p:nvPr>
            <p:ph type="ftr" sz="quarter" idx="11"/>
          </p:nvPr>
        </p:nvSpPr>
        <p:spPr/>
        <p:txBody>
          <a:bodyPr/>
          <a:lstStyle/>
          <a:p>
            <a:r>
              <a:rPr lang="en-US"/>
              <a:t>J. Peter Brady</a:t>
            </a:r>
          </a:p>
        </p:txBody>
      </p:sp>
      <p:sp>
        <p:nvSpPr>
          <p:cNvPr id="5" name="Slide Number Placeholder 4">
            <a:extLst>
              <a:ext uri="{FF2B5EF4-FFF2-40B4-BE49-F238E27FC236}">
                <a16:creationId xmlns:a16="http://schemas.microsoft.com/office/drawing/2014/main" id="{95B5D90D-76D0-9C3F-1AE9-071D3F48C56E}"/>
              </a:ext>
            </a:extLst>
          </p:cNvPr>
          <p:cNvSpPr>
            <a:spLocks noGrp="1"/>
          </p:cNvSpPr>
          <p:nvPr>
            <p:ph type="sldNum" sz="quarter" idx="12"/>
          </p:nvPr>
        </p:nvSpPr>
        <p:spPr/>
        <p:txBody>
          <a:bodyPr/>
          <a:lstStyle/>
          <a:p>
            <a:fld id="{C9C3A2D4-9DED-E74F-8D31-6D6CFAEE5117}" type="slidenum">
              <a:rPr lang="en-US" smtClean="0"/>
              <a:t>20</a:t>
            </a:fld>
            <a:endParaRPr lang="en-US"/>
          </a:p>
        </p:txBody>
      </p:sp>
    </p:spTree>
    <p:extLst>
      <p:ext uri="{BB962C8B-B14F-4D97-AF65-F5344CB8AC3E}">
        <p14:creationId xmlns:p14="http://schemas.microsoft.com/office/powerpoint/2010/main" val="3543258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4C3A4-F2B0-D2FD-3D03-04D3768A606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C3D21789-DD16-EF22-2910-7DD91B6C13D6}"/>
              </a:ext>
            </a:extLst>
          </p:cNvPr>
          <p:cNvSpPr>
            <a:spLocks noGrp="1"/>
          </p:cNvSpPr>
          <p:nvPr>
            <p:ph idx="1"/>
          </p:nvPr>
        </p:nvSpPr>
        <p:spPr/>
        <p:txBody>
          <a:bodyPr/>
          <a:lstStyle/>
          <a:p>
            <a:pPr marL="0" indent="0">
              <a:buNone/>
            </a:pPr>
            <a:r>
              <a:rPr lang="en-US" dirty="0"/>
              <a:t>Email: </a:t>
            </a:r>
            <a:r>
              <a:rPr lang="en-US" dirty="0" err="1"/>
              <a:t>jpb@cs.dartmouth.edu</a:t>
            </a:r>
            <a:endParaRPr lang="en-US" dirty="0"/>
          </a:p>
          <a:p>
            <a:pPr marL="0" indent="0">
              <a:buNone/>
            </a:pPr>
            <a:r>
              <a:rPr lang="en-US" dirty="0" err="1"/>
              <a:t>Github</a:t>
            </a:r>
            <a:r>
              <a:rPr lang="en-US" dirty="0"/>
              <a:t>: https://</a:t>
            </a:r>
            <a:r>
              <a:rPr lang="en-US" dirty="0" err="1"/>
              <a:t>github.com</a:t>
            </a:r>
            <a:r>
              <a:rPr lang="en-US" dirty="0"/>
              <a:t>/</a:t>
            </a:r>
            <a:r>
              <a:rPr lang="en-US" dirty="0" err="1"/>
              <a:t>jpbdart</a:t>
            </a:r>
            <a:r>
              <a:rPr lang="en-US" dirty="0"/>
              <a:t>/guards</a:t>
            </a:r>
          </a:p>
        </p:txBody>
      </p:sp>
      <p:sp>
        <p:nvSpPr>
          <p:cNvPr id="4" name="Footer Placeholder 3">
            <a:extLst>
              <a:ext uri="{FF2B5EF4-FFF2-40B4-BE49-F238E27FC236}">
                <a16:creationId xmlns:a16="http://schemas.microsoft.com/office/drawing/2014/main" id="{D69918C5-1DEC-1657-555D-C3C01318CE34}"/>
              </a:ext>
            </a:extLst>
          </p:cNvPr>
          <p:cNvSpPr>
            <a:spLocks noGrp="1"/>
          </p:cNvSpPr>
          <p:nvPr>
            <p:ph type="ftr" sz="quarter" idx="11"/>
          </p:nvPr>
        </p:nvSpPr>
        <p:spPr/>
        <p:txBody>
          <a:bodyPr/>
          <a:lstStyle/>
          <a:p>
            <a:r>
              <a:rPr lang="en-US"/>
              <a:t>J. Peter Brady</a:t>
            </a:r>
          </a:p>
        </p:txBody>
      </p:sp>
      <p:sp>
        <p:nvSpPr>
          <p:cNvPr id="5" name="Slide Number Placeholder 4">
            <a:extLst>
              <a:ext uri="{FF2B5EF4-FFF2-40B4-BE49-F238E27FC236}">
                <a16:creationId xmlns:a16="http://schemas.microsoft.com/office/drawing/2014/main" id="{73D0945E-FDB1-9C10-329F-C6A754ADC884}"/>
              </a:ext>
            </a:extLst>
          </p:cNvPr>
          <p:cNvSpPr>
            <a:spLocks noGrp="1"/>
          </p:cNvSpPr>
          <p:nvPr>
            <p:ph type="sldNum" sz="quarter" idx="12"/>
          </p:nvPr>
        </p:nvSpPr>
        <p:spPr/>
        <p:txBody>
          <a:bodyPr/>
          <a:lstStyle/>
          <a:p>
            <a:fld id="{C9C3A2D4-9DED-E74F-8D31-6D6CFAEE5117}" type="slidenum">
              <a:rPr lang="en-US" smtClean="0"/>
              <a:t>21</a:t>
            </a:fld>
            <a:endParaRPr lang="en-US"/>
          </a:p>
        </p:txBody>
      </p:sp>
    </p:spTree>
    <p:extLst>
      <p:ext uri="{BB962C8B-B14F-4D97-AF65-F5344CB8AC3E}">
        <p14:creationId xmlns:p14="http://schemas.microsoft.com/office/powerpoint/2010/main" val="396946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4F7535-726B-CA30-E202-75B5F342AC71}"/>
              </a:ext>
            </a:extLst>
          </p:cNvPr>
          <p:cNvSpPr>
            <a:spLocks noGrp="1"/>
          </p:cNvSpPr>
          <p:nvPr>
            <p:ph type="title"/>
          </p:nvPr>
        </p:nvSpPr>
        <p:spPr>
          <a:xfrm>
            <a:off x="838200" y="365125"/>
            <a:ext cx="10515600" cy="1807305"/>
          </a:xfrm>
        </p:spPr>
        <p:txBody>
          <a:bodyPr>
            <a:normAutofit/>
          </a:bodyPr>
          <a:lstStyle/>
          <a:p>
            <a:r>
              <a:rPr lang="en-US" dirty="0"/>
              <a:t>Less Parsing, More Performance</a:t>
            </a:r>
          </a:p>
        </p:txBody>
      </p:sp>
      <p:sp>
        <p:nvSpPr>
          <p:cNvPr id="3" name="Content Placeholder 2">
            <a:extLst>
              <a:ext uri="{FF2B5EF4-FFF2-40B4-BE49-F238E27FC236}">
                <a16:creationId xmlns:a16="http://schemas.microsoft.com/office/drawing/2014/main" id="{86131250-258E-4382-E9B0-527DDE273F6D}"/>
              </a:ext>
            </a:extLst>
          </p:cNvPr>
          <p:cNvSpPr>
            <a:spLocks noGrp="1"/>
          </p:cNvSpPr>
          <p:nvPr>
            <p:ph idx="1"/>
          </p:nvPr>
        </p:nvSpPr>
        <p:spPr>
          <a:xfrm>
            <a:off x="838200" y="2343930"/>
            <a:ext cx="10515599" cy="3843666"/>
          </a:xfrm>
        </p:spPr>
        <p:txBody>
          <a:bodyPr>
            <a:normAutofit fontScale="92500" lnSpcReduction="10000"/>
          </a:bodyPr>
          <a:lstStyle/>
          <a:p>
            <a:r>
              <a:rPr lang="en-US" sz="2600" dirty="0"/>
              <a:t>Select input variables where </a:t>
            </a:r>
            <a:r>
              <a:rPr lang="en-US" sz="2600" dirty="0" err="1"/>
              <a:t>LangSec</a:t>
            </a:r>
            <a:r>
              <a:rPr lang="en-US" sz="2600" dirty="0"/>
              <a:t> can catch the most significant vulnerabilities</a:t>
            </a:r>
          </a:p>
          <a:p>
            <a:pPr lvl="1"/>
            <a:r>
              <a:rPr lang="en-US" sz="2600" dirty="0"/>
              <a:t>Most used</a:t>
            </a:r>
          </a:p>
          <a:p>
            <a:pPr lvl="1"/>
            <a:r>
              <a:rPr lang="en-US" sz="2600" dirty="0"/>
              <a:t>Highest number of errors</a:t>
            </a:r>
          </a:p>
          <a:p>
            <a:r>
              <a:rPr lang="en-US" sz="2600" dirty="0"/>
              <a:t>Better error checking than baseline</a:t>
            </a:r>
          </a:p>
          <a:p>
            <a:pPr lvl="1"/>
            <a:endParaRPr lang="en-US" dirty="0"/>
          </a:p>
          <a:p>
            <a:pPr lvl="1"/>
            <a:endParaRPr lang="en-US" dirty="0"/>
          </a:p>
          <a:p>
            <a:pPr lvl="1"/>
            <a:endParaRPr lang="en-US" dirty="0"/>
          </a:p>
          <a:p>
            <a:pPr marL="0" indent="0">
              <a:buNone/>
            </a:pPr>
            <a:endParaRPr lang="en-US" b="1" dirty="0"/>
          </a:p>
          <a:p>
            <a:pPr marL="0" indent="0">
              <a:buNone/>
            </a:pPr>
            <a:r>
              <a:rPr lang="en-US" b="1" dirty="0"/>
              <a:t>“The best is the enemy of the good” -- Voltaire</a:t>
            </a:r>
          </a:p>
        </p:txBody>
      </p:sp>
      <p:sp>
        <p:nvSpPr>
          <p:cNvPr id="6" name="Slide Number Placeholder 5">
            <a:extLst>
              <a:ext uri="{FF2B5EF4-FFF2-40B4-BE49-F238E27FC236}">
                <a16:creationId xmlns:a16="http://schemas.microsoft.com/office/drawing/2014/main" id="{492EDF9E-DD1D-90B0-C87E-ACC06BA5E6CE}"/>
              </a:ext>
            </a:extLst>
          </p:cNvPr>
          <p:cNvSpPr>
            <a:spLocks noGrp="1"/>
          </p:cNvSpPr>
          <p:nvPr>
            <p:ph type="sldNum" sz="quarter" idx="12"/>
          </p:nvPr>
        </p:nvSpPr>
        <p:spPr>
          <a:xfrm>
            <a:off x="8610600" y="6356350"/>
            <a:ext cx="2743200" cy="365125"/>
          </a:xfrm>
        </p:spPr>
        <p:txBody>
          <a:bodyPr>
            <a:normAutofit/>
          </a:bodyPr>
          <a:lstStyle/>
          <a:p>
            <a:pPr>
              <a:spcAft>
                <a:spcPts val="600"/>
              </a:spcAft>
            </a:pPr>
            <a:fld id="{C9C3A2D4-9DED-E74F-8D31-6D6CFAEE5117}" type="slidenum">
              <a:rPr lang="en-US">
                <a:solidFill>
                  <a:srgbClr val="FFFFFF"/>
                </a:solidFill>
              </a:rPr>
              <a:pPr>
                <a:spcAft>
                  <a:spcPts val="600"/>
                </a:spcAft>
              </a:pPr>
              <a:t>3</a:t>
            </a:fld>
            <a:endParaRPr lang="en-US">
              <a:solidFill>
                <a:srgbClr val="FFFFFF"/>
              </a:solidFill>
            </a:endParaRPr>
          </a:p>
        </p:txBody>
      </p:sp>
      <p:sp>
        <p:nvSpPr>
          <p:cNvPr id="4" name="Footer Placeholder 3">
            <a:extLst>
              <a:ext uri="{FF2B5EF4-FFF2-40B4-BE49-F238E27FC236}">
                <a16:creationId xmlns:a16="http://schemas.microsoft.com/office/drawing/2014/main" id="{6C5E3DA6-597E-9A0C-33FD-AB96587C6B73}"/>
              </a:ext>
            </a:extLst>
          </p:cNvPr>
          <p:cNvSpPr>
            <a:spLocks noGrp="1"/>
          </p:cNvSpPr>
          <p:nvPr>
            <p:ph type="ftr" sz="quarter" idx="11"/>
          </p:nvPr>
        </p:nvSpPr>
        <p:spPr/>
        <p:txBody>
          <a:bodyPr/>
          <a:lstStyle/>
          <a:p>
            <a:r>
              <a:rPr lang="en-US"/>
              <a:t>J. Peter Brady</a:t>
            </a:r>
          </a:p>
        </p:txBody>
      </p:sp>
    </p:spTree>
    <p:extLst>
      <p:ext uri="{BB962C8B-B14F-4D97-AF65-F5344CB8AC3E}">
        <p14:creationId xmlns:p14="http://schemas.microsoft.com/office/powerpoint/2010/main" val="57422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F075B3-4198-F800-1693-F286722D4192}"/>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3400" kern="1200">
                <a:solidFill>
                  <a:srgbClr val="FFFFFF"/>
                </a:solidFill>
                <a:latin typeface="+mj-lt"/>
                <a:ea typeface="+mj-ea"/>
                <a:cs typeface="+mj-cs"/>
              </a:rPr>
              <a:t>Global Unified Approach for Reliable Data Stream Security - </a:t>
            </a:r>
            <a:r>
              <a:rPr lang="en-US" sz="3400" kern="1200" cap="small">
                <a:solidFill>
                  <a:srgbClr val="FFFFFF"/>
                </a:solidFill>
                <a:latin typeface="+mj-lt"/>
                <a:ea typeface="+mj-ea"/>
                <a:cs typeface="+mj-cs"/>
              </a:rPr>
              <a:t>guards</a:t>
            </a:r>
            <a:endParaRPr lang="en-US" sz="3400" kern="120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3C3794C1-5403-CA8D-94DA-186ACFFC6D65}"/>
              </a:ext>
            </a:extLst>
          </p:cNvPr>
          <p:cNvSpPr>
            <a:spLocks noGrp="1"/>
          </p:cNvSpPr>
          <p:nvPr>
            <p:ph idx="1"/>
          </p:nvPr>
        </p:nvSpPr>
        <p:spPr>
          <a:xfrm>
            <a:off x="8456522" y="5633765"/>
            <a:ext cx="3408555" cy="873612"/>
          </a:xfrm>
        </p:spPr>
        <p:txBody>
          <a:bodyPr vert="horz" lIns="91440" tIns="45720" rIns="91440" bIns="45720" rtlCol="0" anchor="ctr">
            <a:normAutofit/>
          </a:bodyPr>
          <a:lstStyle/>
          <a:p>
            <a:pPr marL="0" indent="0">
              <a:buNone/>
            </a:pPr>
            <a:r>
              <a:rPr lang="en-US" sz="2000" kern="1200">
                <a:solidFill>
                  <a:srgbClr val="FFFFFF"/>
                </a:solidFill>
                <a:latin typeface="+mn-lt"/>
                <a:ea typeface="+mn-ea"/>
                <a:cs typeface="+mn-cs"/>
              </a:rPr>
              <a:t>Sending network packet from client to server</a:t>
            </a:r>
          </a:p>
        </p:txBody>
      </p:sp>
      <p:sp>
        <p:nvSpPr>
          <p:cNvPr id="4" name="Footer Placeholder 3">
            <a:extLst>
              <a:ext uri="{FF2B5EF4-FFF2-40B4-BE49-F238E27FC236}">
                <a16:creationId xmlns:a16="http://schemas.microsoft.com/office/drawing/2014/main" id="{7F68738F-7E4F-4B2B-6EC6-3498ED473A98}"/>
              </a:ext>
            </a:extLst>
          </p:cNvPr>
          <p:cNvSpPr>
            <a:spLocks noGrp="1"/>
          </p:cNvSpPr>
          <p:nvPr>
            <p:ph type="ftr" sz="quarter" idx="11"/>
          </p:nvPr>
        </p:nvSpPr>
        <p:spPr>
          <a:xfrm rot="5400000">
            <a:off x="-1828800" y="2002536"/>
            <a:ext cx="4114800" cy="365760"/>
          </a:xfrm>
        </p:spPr>
        <p:txBody>
          <a:bodyPr vert="horz" lIns="91440" tIns="45720" rIns="91440" bIns="45720" rtlCol="0" anchor="ctr">
            <a:normAutofit/>
          </a:bodyPr>
          <a:lstStyle/>
          <a:p>
            <a:pPr algn="l">
              <a:spcAft>
                <a:spcPts val="600"/>
              </a:spcAft>
            </a:pPr>
            <a:r>
              <a:rPr lang="en-US" sz="1100" kern="1200">
                <a:solidFill>
                  <a:schemeClr val="tx1">
                    <a:lumMod val="50000"/>
                    <a:lumOff val="50000"/>
                  </a:schemeClr>
                </a:solidFill>
                <a:latin typeface="+mn-lt"/>
                <a:ea typeface="+mn-ea"/>
                <a:cs typeface="+mn-cs"/>
              </a:rPr>
              <a:t>J. Peter Brady</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3CA78E6E-B9DC-C332-2C65-65E53C717494}"/>
              </a:ext>
            </a:extLst>
          </p:cNvPr>
          <p:cNvPicPr>
            <a:picLocks noChangeAspect="1"/>
          </p:cNvPicPr>
          <p:nvPr/>
        </p:nvPicPr>
        <p:blipFill>
          <a:blip r:embed="rId2"/>
          <a:stretch>
            <a:fillRect/>
          </a:stretch>
        </p:blipFill>
        <p:spPr>
          <a:xfrm>
            <a:off x="478535" y="696387"/>
            <a:ext cx="11327549" cy="3908003"/>
          </a:xfrm>
          <a:prstGeom prst="rect">
            <a:avLst/>
          </a:prstGeom>
        </p:spPr>
      </p:pic>
      <p:sp>
        <p:nvSpPr>
          <p:cNvPr id="5" name="Slide Number Placeholder 4">
            <a:extLst>
              <a:ext uri="{FF2B5EF4-FFF2-40B4-BE49-F238E27FC236}">
                <a16:creationId xmlns:a16="http://schemas.microsoft.com/office/drawing/2014/main" id="{34FF97ED-2781-C10C-2825-914C1D08B19F}"/>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C9C3A2D4-9DED-E74F-8D31-6D6CFAEE5117}" type="slidenum">
              <a:rPr lang="en-US" sz="1100">
                <a:solidFill>
                  <a:srgbClr val="FFFFFF"/>
                </a:solidFill>
              </a:rPr>
              <a:pPr>
                <a:spcAft>
                  <a:spcPts val="600"/>
                </a:spcAft>
              </a:pPr>
              <a:t>4</a:t>
            </a:fld>
            <a:endParaRPr lang="en-US" sz="1100">
              <a:solidFill>
                <a:srgbClr val="FFFFFF"/>
              </a:solidFill>
            </a:endParaRPr>
          </a:p>
        </p:txBody>
      </p:sp>
    </p:spTree>
    <p:extLst>
      <p:ext uri="{BB962C8B-B14F-4D97-AF65-F5344CB8AC3E}">
        <p14:creationId xmlns:p14="http://schemas.microsoft.com/office/powerpoint/2010/main" val="169629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FD72-2713-357D-0458-755A639ABF73}"/>
              </a:ext>
            </a:extLst>
          </p:cNvPr>
          <p:cNvSpPr>
            <a:spLocks noGrp="1"/>
          </p:cNvSpPr>
          <p:nvPr>
            <p:ph type="title"/>
          </p:nvPr>
        </p:nvSpPr>
        <p:spPr/>
        <p:txBody>
          <a:bodyPr/>
          <a:lstStyle/>
          <a:p>
            <a:r>
              <a:rPr lang="en-US" dirty="0"/>
              <a:t>Global Unified Approach for Reliable Data Stream Security - </a:t>
            </a:r>
            <a:r>
              <a:rPr lang="en-US" cap="small" dirty="0"/>
              <a:t>guards</a:t>
            </a:r>
          </a:p>
        </p:txBody>
      </p:sp>
      <p:sp>
        <p:nvSpPr>
          <p:cNvPr id="3" name="Content Placeholder 2">
            <a:extLst>
              <a:ext uri="{FF2B5EF4-FFF2-40B4-BE49-F238E27FC236}">
                <a16:creationId xmlns:a16="http://schemas.microsoft.com/office/drawing/2014/main" id="{F0435AA7-C3EE-DFAF-CE0C-8159AE5D2474}"/>
              </a:ext>
            </a:extLst>
          </p:cNvPr>
          <p:cNvSpPr>
            <a:spLocks noGrp="1"/>
          </p:cNvSpPr>
          <p:nvPr>
            <p:ph idx="1"/>
          </p:nvPr>
        </p:nvSpPr>
        <p:spPr/>
        <p:txBody>
          <a:bodyPr/>
          <a:lstStyle/>
          <a:p>
            <a:r>
              <a:rPr lang="en-US" dirty="0"/>
              <a:t>Components</a:t>
            </a:r>
          </a:p>
          <a:p>
            <a:pPr lvl="1"/>
            <a:r>
              <a:rPr lang="en-US" dirty="0"/>
              <a:t>Network File System (NFS) as network protocol</a:t>
            </a:r>
          </a:p>
          <a:p>
            <a:pPr lvl="1"/>
            <a:r>
              <a:rPr lang="en-US" dirty="0"/>
              <a:t>Data Format Description Language (DFDL) as parser</a:t>
            </a:r>
          </a:p>
          <a:p>
            <a:pPr lvl="1"/>
            <a:r>
              <a:rPr lang="en-US" dirty="0"/>
              <a:t>Game Theory and Pareto Analysis as analyzer</a:t>
            </a:r>
          </a:p>
          <a:p>
            <a:r>
              <a:rPr lang="en-US" dirty="0"/>
              <a:t>Bidirectional interception</a:t>
            </a:r>
          </a:p>
          <a:p>
            <a:pPr lvl="1"/>
            <a:r>
              <a:rPr lang="en-US" dirty="0"/>
              <a:t>Parse commands from client to NFS server</a:t>
            </a:r>
          </a:p>
          <a:p>
            <a:pPr lvl="1"/>
            <a:r>
              <a:rPr lang="en-US" dirty="0"/>
              <a:t>Parse replies from NFS server to client</a:t>
            </a:r>
          </a:p>
          <a:p>
            <a:pPr lvl="1"/>
            <a:endParaRPr lang="en-US" dirty="0"/>
          </a:p>
        </p:txBody>
      </p:sp>
      <p:sp>
        <p:nvSpPr>
          <p:cNvPr id="6" name="Slide Number Placeholder 5">
            <a:extLst>
              <a:ext uri="{FF2B5EF4-FFF2-40B4-BE49-F238E27FC236}">
                <a16:creationId xmlns:a16="http://schemas.microsoft.com/office/drawing/2014/main" id="{CB3D8A87-D332-0640-4CD4-F8A704210EDE}"/>
              </a:ext>
            </a:extLst>
          </p:cNvPr>
          <p:cNvSpPr>
            <a:spLocks noGrp="1"/>
          </p:cNvSpPr>
          <p:nvPr>
            <p:ph type="sldNum" sz="quarter" idx="12"/>
          </p:nvPr>
        </p:nvSpPr>
        <p:spPr/>
        <p:txBody>
          <a:bodyPr/>
          <a:lstStyle/>
          <a:p>
            <a:fld id="{C9C3A2D4-9DED-E74F-8D31-6D6CFAEE5117}" type="slidenum">
              <a:rPr lang="en-US" smtClean="0"/>
              <a:t>5</a:t>
            </a:fld>
            <a:endParaRPr lang="en-US"/>
          </a:p>
        </p:txBody>
      </p:sp>
      <p:sp>
        <p:nvSpPr>
          <p:cNvPr id="7" name="Footer Placeholder 6">
            <a:extLst>
              <a:ext uri="{FF2B5EF4-FFF2-40B4-BE49-F238E27FC236}">
                <a16:creationId xmlns:a16="http://schemas.microsoft.com/office/drawing/2014/main" id="{116ED9E4-8D8F-8C25-1749-16A6BCF9BEC7}"/>
              </a:ext>
            </a:extLst>
          </p:cNvPr>
          <p:cNvSpPr>
            <a:spLocks noGrp="1"/>
          </p:cNvSpPr>
          <p:nvPr>
            <p:ph type="ftr" sz="quarter" idx="11"/>
          </p:nvPr>
        </p:nvSpPr>
        <p:spPr/>
        <p:txBody>
          <a:bodyPr/>
          <a:lstStyle/>
          <a:p>
            <a:r>
              <a:rPr lang="en-US"/>
              <a:t>J. Peter Brady</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FC4AA8E4-2B2D-900D-067F-341AE3FCFA53}"/>
              </a:ext>
            </a:extLst>
          </p:cNvPr>
          <p:cNvPicPr>
            <a:picLocks noChangeAspect="1"/>
          </p:cNvPicPr>
          <p:nvPr/>
        </p:nvPicPr>
        <p:blipFill>
          <a:blip r:embed="rId2"/>
          <a:stretch>
            <a:fillRect/>
          </a:stretch>
        </p:blipFill>
        <p:spPr>
          <a:xfrm>
            <a:off x="6727371" y="4464787"/>
            <a:ext cx="4962832" cy="1712176"/>
          </a:xfrm>
          <a:prstGeom prst="rect">
            <a:avLst/>
          </a:prstGeom>
        </p:spPr>
      </p:pic>
    </p:spTree>
    <p:extLst>
      <p:ext uri="{BB962C8B-B14F-4D97-AF65-F5344CB8AC3E}">
        <p14:creationId xmlns:p14="http://schemas.microsoft.com/office/powerpoint/2010/main" val="3480546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4DBB-5411-A15F-00BF-BE0239D2880C}"/>
              </a:ext>
            </a:extLst>
          </p:cNvPr>
          <p:cNvSpPr>
            <a:spLocks noGrp="1"/>
          </p:cNvSpPr>
          <p:nvPr>
            <p:ph type="title"/>
          </p:nvPr>
        </p:nvSpPr>
        <p:spPr/>
        <p:txBody>
          <a:bodyPr/>
          <a:lstStyle/>
          <a:p>
            <a:r>
              <a:rPr lang="en-US" dirty="0"/>
              <a:t>Network Daemon - </a:t>
            </a:r>
            <a:r>
              <a:rPr lang="en-US" i="1" dirty="0" err="1"/>
              <a:t>guardsd</a:t>
            </a:r>
            <a:endParaRPr lang="en-US" i="1" dirty="0"/>
          </a:p>
        </p:txBody>
      </p:sp>
      <p:sp>
        <p:nvSpPr>
          <p:cNvPr id="3" name="Content Placeholder 2">
            <a:extLst>
              <a:ext uri="{FF2B5EF4-FFF2-40B4-BE49-F238E27FC236}">
                <a16:creationId xmlns:a16="http://schemas.microsoft.com/office/drawing/2014/main" id="{D9B81860-285E-F296-0C25-12D11A2F6AC5}"/>
              </a:ext>
            </a:extLst>
          </p:cNvPr>
          <p:cNvSpPr>
            <a:spLocks noGrp="1"/>
          </p:cNvSpPr>
          <p:nvPr>
            <p:ph idx="1"/>
          </p:nvPr>
        </p:nvSpPr>
        <p:spPr>
          <a:xfrm>
            <a:off x="838199" y="2989339"/>
            <a:ext cx="10515599" cy="3187624"/>
          </a:xfrm>
        </p:spPr>
        <p:txBody>
          <a:bodyPr>
            <a:normAutofit/>
          </a:bodyPr>
          <a:lstStyle/>
          <a:p>
            <a:r>
              <a:rPr lang="en-US" dirty="0"/>
              <a:t>Analyze the frequency and likelihood of error for commands</a:t>
            </a:r>
          </a:p>
          <a:p>
            <a:r>
              <a:rPr lang="en-US" dirty="0"/>
              <a:t>Over time, we only test the commands above the error threshold</a:t>
            </a:r>
          </a:p>
          <a:p>
            <a:r>
              <a:rPr lang="en-US" dirty="0"/>
              <a:t>The error threshold changes as we collect more data</a:t>
            </a:r>
          </a:p>
          <a:p>
            <a:r>
              <a:rPr lang="en-US" dirty="0"/>
              <a:t>NFS commands that fail parsing are returned directly to client</a:t>
            </a:r>
          </a:p>
          <a:p>
            <a:pPr lvl="1"/>
            <a:r>
              <a:rPr lang="en-US" dirty="0"/>
              <a:t>The NFS server never sees potential error/malicious packet</a:t>
            </a:r>
          </a:p>
          <a:p>
            <a:r>
              <a:rPr lang="en-US" dirty="0"/>
              <a:t>NFS replies that have failures are collected against the command</a:t>
            </a:r>
          </a:p>
          <a:p>
            <a:endParaRPr lang="en-US" dirty="0"/>
          </a:p>
        </p:txBody>
      </p:sp>
      <p:sp>
        <p:nvSpPr>
          <p:cNvPr id="4" name="Footer Placeholder 3">
            <a:extLst>
              <a:ext uri="{FF2B5EF4-FFF2-40B4-BE49-F238E27FC236}">
                <a16:creationId xmlns:a16="http://schemas.microsoft.com/office/drawing/2014/main" id="{C3717772-482B-5121-8E53-5B07AF78E649}"/>
              </a:ext>
            </a:extLst>
          </p:cNvPr>
          <p:cNvSpPr>
            <a:spLocks noGrp="1"/>
          </p:cNvSpPr>
          <p:nvPr>
            <p:ph type="ftr" sz="quarter" idx="11"/>
          </p:nvPr>
        </p:nvSpPr>
        <p:spPr/>
        <p:txBody>
          <a:bodyPr/>
          <a:lstStyle/>
          <a:p>
            <a:r>
              <a:rPr lang="en-US"/>
              <a:t>J. Peter Brady</a:t>
            </a:r>
          </a:p>
        </p:txBody>
      </p:sp>
      <p:sp>
        <p:nvSpPr>
          <p:cNvPr id="5" name="Slide Number Placeholder 4">
            <a:extLst>
              <a:ext uri="{FF2B5EF4-FFF2-40B4-BE49-F238E27FC236}">
                <a16:creationId xmlns:a16="http://schemas.microsoft.com/office/drawing/2014/main" id="{5505DED2-ABBE-09E9-97FB-1A8FF3514072}"/>
              </a:ext>
            </a:extLst>
          </p:cNvPr>
          <p:cNvSpPr>
            <a:spLocks noGrp="1"/>
          </p:cNvSpPr>
          <p:nvPr>
            <p:ph type="sldNum" sz="quarter" idx="12"/>
          </p:nvPr>
        </p:nvSpPr>
        <p:spPr/>
        <p:txBody>
          <a:bodyPr/>
          <a:lstStyle/>
          <a:p>
            <a:fld id="{C9C3A2D4-9DED-E74F-8D31-6D6CFAEE5117}" type="slidenum">
              <a:rPr lang="en-US" smtClean="0"/>
              <a:t>6</a:t>
            </a:fld>
            <a:endParaRPr lang="en-US"/>
          </a:p>
        </p:txBody>
      </p:sp>
      <p:pic>
        <p:nvPicPr>
          <p:cNvPr id="6" name="Picture 5" descr="A black background with a black square&#10;&#10;Description automatically generated with medium confidence">
            <a:extLst>
              <a:ext uri="{FF2B5EF4-FFF2-40B4-BE49-F238E27FC236}">
                <a16:creationId xmlns:a16="http://schemas.microsoft.com/office/drawing/2014/main" id="{D726E96A-D36B-11E2-BCCA-12BF8BD95F98}"/>
              </a:ext>
            </a:extLst>
          </p:cNvPr>
          <p:cNvPicPr>
            <a:picLocks noChangeAspect="1"/>
          </p:cNvPicPr>
          <p:nvPr/>
        </p:nvPicPr>
        <p:blipFill>
          <a:blip r:embed="rId2"/>
          <a:stretch>
            <a:fillRect/>
          </a:stretch>
        </p:blipFill>
        <p:spPr>
          <a:xfrm>
            <a:off x="6390966" y="1277163"/>
            <a:ext cx="4962832" cy="1712176"/>
          </a:xfrm>
          <a:prstGeom prst="rect">
            <a:avLst/>
          </a:prstGeom>
        </p:spPr>
      </p:pic>
    </p:spTree>
    <p:extLst>
      <p:ext uri="{BB962C8B-B14F-4D97-AF65-F5344CB8AC3E}">
        <p14:creationId xmlns:p14="http://schemas.microsoft.com/office/powerpoint/2010/main" val="194626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BCA96-4A97-2064-006E-888E6CF0959B}"/>
              </a:ext>
            </a:extLst>
          </p:cNvPr>
          <p:cNvSpPr>
            <a:spLocks noGrp="1"/>
          </p:cNvSpPr>
          <p:nvPr>
            <p:ph type="title"/>
          </p:nvPr>
        </p:nvSpPr>
        <p:spPr/>
        <p:txBody>
          <a:bodyPr/>
          <a:lstStyle/>
          <a:p>
            <a:r>
              <a:rPr lang="en-US" dirty="0"/>
              <a:t>DFDL</a:t>
            </a:r>
          </a:p>
        </p:txBody>
      </p:sp>
      <p:sp>
        <p:nvSpPr>
          <p:cNvPr id="3" name="Content Placeholder 2">
            <a:extLst>
              <a:ext uri="{FF2B5EF4-FFF2-40B4-BE49-F238E27FC236}">
                <a16:creationId xmlns:a16="http://schemas.microsoft.com/office/drawing/2014/main" id="{B5113F14-E120-19DE-8CCC-0E63FDA8BCEC}"/>
              </a:ext>
            </a:extLst>
          </p:cNvPr>
          <p:cNvSpPr>
            <a:spLocks noGrp="1"/>
          </p:cNvSpPr>
          <p:nvPr>
            <p:ph idx="1"/>
          </p:nvPr>
        </p:nvSpPr>
        <p:spPr/>
        <p:txBody>
          <a:bodyPr/>
          <a:lstStyle/>
          <a:p>
            <a:r>
              <a:rPr lang="en-US" dirty="0"/>
              <a:t>Uses Apache Daffodil</a:t>
            </a:r>
          </a:p>
          <a:p>
            <a:pPr lvl="1"/>
            <a:r>
              <a:rPr lang="en-US" dirty="0"/>
              <a:t>Modeling language for describing data using XML Schema</a:t>
            </a:r>
          </a:p>
          <a:p>
            <a:r>
              <a:rPr lang="en-US" dirty="0"/>
              <a:t>Versatile for describing data structures</a:t>
            </a:r>
          </a:p>
        </p:txBody>
      </p:sp>
      <p:sp>
        <p:nvSpPr>
          <p:cNvPr id="4" name="Footer Placeholder 3">
            <a:extLst>
              <a:ext uri="{FF2B5EF4-FFF2-40B4-BE49-F238E27FC236}">
                <a16:creationId xmlns:a16="http://schemas.microsoft.com/office/drawing/2014/main" id="{09AC665A-E7E9-76B2-3136-04935487778C}"/>
              </a:ext>
            </a:extLst>
          </p:cNvPr>
          <p:cNvSpPr>
            <a:spLocks noGrp="1"/>
          </p:cNvSpPr>
          <p:nvPr>
            <p:ph type="ftr" sz="quarter" idx="11"/>
          </p:nvPr>
        </p:nvSpPr>
        <p:spPr/>
        <p:txBody>
          <a:bodyPr/>
          <a:lstStyle/>
          <a:p>
            <a:r>
              <a:rPr lang="en-US"/>
              <a:t>J. Peter Brady</a:t>
            </a:r>
          </a:p>
        </p:txBody>
      </p:sp>
      <p:sp>
        <p:nvSpPr>
          <p:cNvPr id="5" name="Slide Number Placeholder 4">
            <a:extLst>
              <a:ext uri="{FF2B5EF4-FFF2-40B4-BE49-F238E27FC236}">
                <a16:creationId xmlns:a16="http://schemas.microsoft.com/office/drawing/2014/main" id="{A270C25A-4709-C69A-4740-70033B7ABB8E}"/>
              </a:ext>
            </a:extLst>
          </p:cNvPr>
          <p:cNvSpPr>
            <a:spLocks noGrp="1"/>
          </p:cNvSpPr>
          <p:nvPr>
            <p:ph type="sldNum" sz="quarter" idx="12"/>
          </p:nvPr>
        </p:nvSpPr>
        <p:spPr/>
        <p:txBody>
          <a:bodyPr/>
          <a:lstStyle/>
          <a:p>
            <a:fld id="{C9C3A2D4-9DED-E74F-8D31-6D6CFAEE5117}" type="slidenum">
              <a:rPr lang="en-US" smtClean="0"/>
              <a:t>7</a:t>
            </a:fld>
            <a:endParaRPr lang="en-US"/>
          </a:p>
        </p:txBody>
      </p:sp>
    </p:spTree>
    <p:extLst>
      <p:ext uri="{BB962C8B-B14F-4D97-AF65-F5344CB8AC3E}">
        <p14:creationId xmlns:p14="http://schemas.microsoft.com/office/powerpoint/2010/main" val="4103275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2878-5884-A8C4-DF33-CD41620C0B4C}"/>
              </a:ext>
            </a:extLst>
          </p:cNvPr>
          <p:cNvSpPr>
            <a:spLocks noGrp="1"/>
          </p:cNvSpPr>
          <p:nvPr>
            <p:ph type="title"/>
          </p:nvPr>
        </p:nvSpPr>
        <p:spPr/>
        <p:txBody>
          <a:bodyPr/>
          <a:lstStyle/>
          <a:p>
            <a:r>
              <a:rPr lang="en-US" dirty="0"/>
              <a:t>DFDL Sample</a:t>
            </a:r>
          </a:p>
        </p:txBody>
      </p:sp>
      <p:sp>
        <p:nvSpPr>
          <p:cNvPr id="3" name="Content Placeholder 2">
            <a:extLst>
              <a:ext uri="{FF2B5EF4-FFF2-40B4-BE49-F238E27FC236}">
                <a16:creationId xmlns:a16="http://schemas.microsoft.com/office/drawing/2014/main" id="{2F7B31A9-51EC-5674-6CE6-0B156140B074}"/>
              </a:ext>
            </a:extLst>
          </p:cNvPr>
          <p:cNvSpPr>
            <a:spLocks noGrp="1"/>
          </p:cNvSpPr>
          <p:nvPr>
            <p:ph sz="half" idx="1"/>
          </p:nvPr>
        </p:nvSpPr>
        <p:spPr>
          <a:xfrm>
            <a:off x="6019800" y="905164"/>
            <a:ext cx="5181600" cy="5100638"/>
          </a:xfrm>
        </p:spPr>
        <p:txBody>
          <a:bodyPr>
            <a:noAutofit/>
          </a:bodyPr>
          <a:lstStyle/>
          <a:p>
            <a:pPr marL="0" indent="0">
              <a:buNone/>
            </a:pPr>
            <a:r>
              <a:rPr lang="en-US" sz="900" b="1" dirty="0">
                <a:latin typeface="Courier New" panose="02070309020205020404" pitchFamily="49" charset="0"/>
                <a:cs typeface="Courier New" panose="02070309020205020404" pitchFamily="49" charset="0"/>
              </a:rPr>
              <a:t>&lt;</a:t>
            </a:r>
            <a:r>
              <a:rPr lang="en-US" sz="900" b="1" dirty="0" err="1">
                <a:latin typeface="Courier New" panose="02070309020205020404" pitchFamily="49" charset="0"/>
                <a:cs typeface="Courier New" panose="02070309020205020404" pitchFamily="49" charset="0"/>
              </a:rPr>
              <a:t>xs:element</a:t>
            </a:r>
            <a:r>
              <a:rPr lang="en-US" sz="900" b="1" dirty="0">
                <a:latin typeface="Courier New" panose="02070309020205020404" pitchFamily="49" charset="0"/>
                <a:cs typeface="Courier New" panose="02070309020205020404" pitchFamily="49" charset="0"/>
              </a:rPr>
              <a:t> name="</a:t>
            </a:r>
            <a:r>
              <a:rPr lang="en-US" sz="900" b="1" dirty="0" err="1">
                <a:latin typeface="Courier New" panose="02070309020205020404" pitchFamily="49" charset="0"/>
                <a:cs typeface="Courier New" panose="02070309020205020404" pitchFamily="49" charset="0"/>
              </a:rPr>
              <a:t>onc_rpc</a:t>
            </a:r>
            <a:r>
              <a:rPr lang="en-US" sz="900" b="1" dirty="0">
                <a:latin typeface="Courier New" panose="02070309020205020404" pitchFamily="49" charset="0"/>
                <a:cs typeface="Courier New" panose="02070309020205020404" pitchFamily="49" charset="0"/>
              </a:rPr>
              <a:t>"&gt;</a:t>
            </a:r>
          </a:p>
          <a:p>
            <a:pPr marL="0" indent="0">
              <a:buNone/>
            </a:pPr>
            <a:r>
              <a:rPr lang="en-US" sz="900" b="1" dirty="0">
                <a:latin typeface="Courier New" panose="02070309020205020404" pitchFamily="49" charset="0"/>
                <a:cs typeface="Courier New" panose="02070309020205020404" pitchFamily="49" charset="0"/>
              </a:rPr>
              <a:t>  &lt;</a:t>
            </a:r>
            <a:r>
              <a:rPr lang="en-US" sz="900" b="1" dirty="0" err="1">
                <a:latin typeface="Courier New" panose="02070309020205020404" pitchFamily="49" charset="0"/>
                <a:cs typeface="Courier New" panose="02070309020205020404" pitchFamily="49" charset="0"/>
              </a:rPr>
              <a:t>xs:complexType</a:t>
            </a:r>
            <a:r>
              <a:rPr lang="en-US" sz="900" b="1" dirty="0">
                <a:latin typeface="Courier New" panose="02070309020205020404" pitchFamily="49" charset="0"/>
                <a:cs typeface="Courier New" panose="02070309020205020404" pitchFamily="49" charset="0"/>
              </a:rPr>
              <a:t>&gt;</a:t>
            </a:r>
          </a:p>
          <a:p>
            <a:pPr marL="0" indent="0">
              <a:buNone/>
            </a:pPr>
            <a:r>
              <a:rPr lang="en-US" sz="900" b="1" dirty="0">
                <a:latin typeface="Courier New" panose="02070309020205020404" pitchFamily="49" charset="0"/>
                <a:cs typeface="Courier New" panose="02070309020205020404" pitchFamily="49" charset="0"/>
              </a:rPr>
              <a:t>    &lt;</a:t>
            </a:r>
            <a:r>
              <a:rPr lang="en-US" sz="900" b="1" dirty="0" err="1">
                <a:latin typeface="Courier New" panose="02070309020205020404" pitchFamily="49" charset="0"/>
                <a:cs typeface="Courier New" panose="02070309020205020404" pitchFamily="49" charset="0"/>
              </a:rPr>
              <a:t>xs:sequence</a:t>
            </a:r>
            <a:r>
              <a:rPr lang="en-US" sz="900" b="1" dirty="0">
                <a:latin typeface="Courier New" panose="02070309020205020404" pitchFamily="49" charset="0"/>
                <a:cs typeface="Courier New" panose="02070309020205020404" pitchFamily="49" charset="0"/>
              </a:rPr>
              <a:t>&gt;</a:t>
            </a:r>
          </a:p>
          <a:p>
            <a:pPr marL="0" indent="0">
              <a:buNone/>
            </a:pPr>
            <a:r>
              <a:rPr lang="en-US" sz="900" b="1" dirty="0">
                <a:latin typeface="Courier New" panose="02070309020205020404" pitchFamily="49" charset="0"/>
                <a:cs typeface="Courier New" panose="02070309020205020404" pitchFamily="49" charset="0"/>
              </a:rPr>
              <a:t>    &lt;</a:t>
            </a:r>
            <a:r>
              <a:rPr lang="en-US" sz="900" b="1" dirty="0" err="1">
                <a:latin typeface="Courier New" panose="02070309020205020404" pitchFamily="49" charset="0"/>
                <a:cs typeface="Courier New" panose="02070309020205020404" pitchFamily="49" charset="0"/>
              </a:rPr>
              <a:t>xs:element</a:t>
            </a:r>
            <a:r>
              <a:rPr lang="en-US" sz="900" b="1" dirty="0">
                <a:latin typeface="Courier New" panose="02070309020205020404" pitchFamily="49" charset="0"/>
                <a:cs typeface="Courier New" panose="02070309020205020404" pitchFamily="49" charset="0"/>
              </a:rPr>
              <a:t> name="</a:t>
            </a:r>
            <a:r>
              <a:rPr lang="en-US" sz="900" b="1" dirty="0" err="1">
                <a:latin typeface="Courier New" panose="02070309020205020404" pitchFamily="49" charset="0"/>
                <a:cs typeface="Courier New" panose="02070309020205020404" pitchFamily="49" charset="0"/>
              </a:rPr>
              <a:t>recfragment</a:t>
            </a:r>
            <a:r>
              <a:rPr lang="en-US" sz="900" b="1" dirty="0">
                <a:latin typeface="Courier New" panose="02070309020205020404" pitchFamily="49" charset="0"/>
                <a:cs typeface="Courier New" panose="02070309020205020404" pitchFamily="49" charset="0"/>
              </a:rPr>
              <a:t>" type="</a:t>
            </a:r>
            <a:r>
              <a:rPr lang="en-US" sz="900" b="1" dirty="0" err="1">
                <a:latin typeface="Courier New" panose="02070309020205020404" pitchFamily="49" charset="0"/>
                <a:cs typeface="Courier New" panose="02070309020205020404" pitchFamily="49" charset="0"/>
              </a:rPr>
              <a:t>oncrpc:fragmentType</a:t>
            </a:r>
            <a:r>
              <a:rPr lang="en-US" sz="900" b="1" dirty="0">
                <a:latin typeface="Courier New" panose="02070309020205020404" pitchFamily="49" charset="0"/>
                <a:cs typeface="Courier New" panose="02070309020205020404" pitchFamily="49" charset="0"/>
              </a:rPr>
              <a:t>" /&gt;</a:t>
            </a:r>
          </a:p>
          <a:p>
            <a:pPr marL="0" indent="0">
              <a:buNone/>
            </a:pPr>
            <a:r>
              <a:rPr lang="en-US" sz="900" b="1" dirty="0">
                <a:latin typeface="Courier New" panose="02070309020205020404" pitchFamily="49" charset="0"/>
                <a:cs typeface="Courier New" panose="02070309020205020404" pitchFamily="49" charset="0"/>
              </a:rPr>
              <a:t>    &lt;!– Start struct </a:t>
            </a:r>
            <a:r>
              <a:rPr lang="en-US" sz="900" b="1" dirty="0" err="1">
                <a:latin typeface="Courier New" panose="02070309020205020404" pitchFamily="49" charset="0"/>
                <a:cs typeface="Courier New" panose="02070309020205020404" pitchFamily="49" charset="0"/>
              </a:rPr>
              <a:t>rpc_msg</a:t>
            </a:r>
            <a:r>
              <a:rPr lang="en-US" sz="900" b="1" dirty="0">
                <a:latin typeface="Courier New" panose="02070309020205020404" pitchFamily="49" charset="0"/>
                <a:cs typeface="Courier New" panose="02070309020205020404" pitchFamily="49" charset="0"/>
              </a:rPr>
              <a:t> --&gt;</a:t>
            </a:r>
          </a:p>
          <a:p>
            <a:pPr marL="0" indent="0">
              <a:buNone/>
            </a:pPr>
            <a:r>
              <a:rPr lang="en-US" sz="900" b="1" dirty="0">
                <a:latin typeface="Courier New" panose="02070309020205020404" pitchFamily="49" charset="0"/>
                <a:cs typeface="Courier New" panose="02070309020205020404" pitchFamily="49" charset="0"/>
              </a:rPr>
              <a:t>    &lt;</a:t>
            </a:r>
            <a:r>
              <a:rPr lang="en-US" sz="900" b="1" dirty="0" err="1">
                <a:latin typeface="Courier New" panose="02070309020205020404" pitchFamily="49" charset="0"/>
                <a:cs typeface="Courier New" panose="02070309020205020404" pitchFamily="49" charset="0"/>
              </a:rPr>
              <a:t>xs:element</a:t>
            </a:r>
            <a:r>
              <a:rPr lang="en-US" sz="900" b="1" dirty="0">
                <a:latin typeface="Courier New" panose="02070309020205020404" pitchFamily="49" charset="0"/>
                <a:cs typeface="Courier New" panose="02070309020205020404" pitchFamily="49" charset="0"/>
              </a:rPr>
              <a:t> name="</a:t>
            </a:r>
            <a:r>
              <a:rPr lang="en-US" sz="900" b="1" dirty="0" err="1">
                <a:latin typeface="Courier New" panose="02070309020205020404" pitchFamily="49" charset="0"/>
                <a:cs typeface="Courier New" panose="02070309020205020404" pitchFamily="49" charset="0"/>
              </a:rPr>
              <a:t>xid</a:t>
            </a:r>
            <a:r>
              <a:rPr lang="en-US" sz="900" b="1" dirty="0">
                <a:latin typeface="Courier New" panose="02070309020205020404" pitchFamily="49" charset="0"/>
                <a:cs typeface="Courier New" panose="02070309020205020404" pitchFamily="49" charset="0"/>
              </a:rPr>
              <a:t>" type="</a:t>
            </a:r>
            <a:r>
              <a:rPr lang="en-US" sz="900" b="1" dirty="0" err="1">
                <a:latin typeface="Courier New" panose="02070309020205020404" pitchFamily="49" charset="0"/>
                <a:cs typeface="Courier New" panose="02070309020205020404" pitchFamily="49" charset="0"/>
              </a:rPr>
              <a:t>xdr:unsignedInt</a:t>
            </a:r>
            <a:r>
              <a:rPr lang="en-US" sz="900" b="1" dirty="0">
                <a:latin typeface="Courier New" panose="02070309020205020404" pitchFamily="49" charset="0"/>
                <a:cs typeface="Courier New" panose="02070309020205020404" pitchFamily="49" charset="0"/>
              </a:rPr>
              <a:t>" /&gt;</a:t>
            </a:r>
          </a:p>
          <a:p>
            <a:pPr marL="0" indent="0">
              <a:buNone/>
            </a:pPr>
            <a:r>
              <a:rPr lang="en-US" sz="900" b="1" dirty="0">
                <a:latin typeface="Courier New" panose="02070309020205020404" pitchFamily="49" charset="0"/>
                <a:cs typeface="Courier New" panose="02070309020205020404" pitchFamily="49" charset="0"/>
              </a:rPr>
              <a:t>      &lt;</a:t>
            </a:r>
            <a:r>
              <a:rPr lang="en-US" sz="900" b="1" dirty="0" err="1">
                <a:latin typeface="Courier New" panose="02070309020205020404" pitchFamily="49" charset="0"/>
                <a:cs typeface="Courier New" panose="02070309020205020404" pitchFamily="49" charset="0"/>
              </a:rPr>
              <a:t>xs:element</a:t>
            </a:r>
            <a:r>
              <a:rPr lang="en-US" sz="900" b="1" dirty="0">
                <a:latin typeface="Courier New" panose="02070309020205020404" pitchFamily="49" charset="0"/>
                <a:cs typeface="Courier New" panose="02070309020205020404" pitchFamily="49" charset="0"/>
              </a:rPr>
              <a:t> name="</a:t>
            </a:r>
            <a:r>
              <a:rPr lang="en-US" sz="900" b="1" dirty="0" err="1">
                <a:latin typeface="Courier New" panose="02070309020205020404" pitchFamily="49" charset="0"/>
                <a:cs typeface="Courier New" panose="02070309020205020404" pitchFamily="49" charset="0"/>
              </a:rPr>
              <a:t>mtype</a:t>
            </a:r>
            <a:r>
              <a:rPr lang="en-US" sz="900" b="1" dirty="0">
                <a:latin typeface="Courier New" panose="02070309020205020404" pitchFamily="49" charset="0"/>
                <a:cs typeface="Courier New" panose="02070309020205020404" pitchFamily="49" charset="0"/>
              </a:rPr>
              <a:t>" type="</a:t>
            </a:r>
            <a:r>
              <a:rPr lang="en-US" sz="900" b="1" dirty="0" err="1">
                <a:latin typeface="Courier New" panose="02070309020205020404" pitchFamily="49" charset="0"/>
                <a:cs typeface="Courier New" panose="02070309020205020404" pitchFamily="49" charset="0"/>
              </a:rPr>
              <a:t>xdr:unsignedInt</a:t>
            </a:r>
            <a:r>
              <a:rPr lang="en-US" sz="900" b="1" dirty="0">
                <a:latin typeface="Courier New" panose="02070309020205020404" pitchFamily="49" charset="0"/>
                <a:cs typeface="Courier New" panose="02070309020205020404" pitchFamily="49" charset="0"/>
              </a:rPr>
              <a:t>" /&gt;</a:t>
            </a:r>
          </a:p>
          <a:p>
            <a:pPr marL="0" indent="0">
              <a:buNone/>
            </a:pPr>
            <a:r>
              <a:rPr lang="en-US" sz="900" b="1" dirty="0">
                <a:latin typeface="Courier New" panose="02070309020205020404" pitchFamily="49" charset="0"/>
                <a:cs typeface="Courier New" panose="02070309020205020404" pitchFamily="49" charset="0"/>
              </a:rPr>
              <a:t>      &lt;</a:t>
            </a:r>
            <a:r>
              <a:rPr lang="en-US" sz="900" b="1" dirty="0" err="1">
                <a:latin typeface="Courier New" panose="02070309020205020404" pitchFamily="49" charset="0"/>
                <a:cs typeface="Courier New" panose="02070309020205020404" pitchFamily="49" charset="0"/>
              </a:rPr>
              <a:t>xs:element</a:t>
            </a:r>
            <a:r>
              <a:rPr lang="en-US" sz="900" b="1" dirty="0">
                <a:latin typeface="Courier New" panose="02070309020205020404" pitchFamily="49" charset="0"/>
                <a:cs typeface="Courier New" panose="02070309020205020404" pitchFamily="49" charset="0"/>
              </a:rPr>
              <a:t> name="</a:t>
            </a:r>
            <a:r>
              <a:rPr lang="en-US" sz="900" b="1" dirty="0" err="1">
                <a:latin typeface="Courier New" panose="02070309020205020404" pitchFamily="49" charset="0"/>
                <a:cs typeface="Courier New" panose="02070309020205020404" pitchFamily="49" charset="0"/>
              </a:rPr>
              <a:t>rpc_dispatch</a:t>
            </a:r>
            <a:r>
              <a:rPr lang="en-US" sz="900" b="1" dirty="0">
                <a:latin typeface="Courier New" panose="02070309020205020404" pitchFamily="49" charset="0"/>
                <a:cs typeface="Courier New" panose="02070309020205020404" pitchFamily="49" charset="0"/>
              </a:rPr>
              <a:t>"&gt;</a:t>
            </a:r>
          </a:p>
          <a:p>
            <a:pPr marL="0" indent="0">
              <a:buNone/>
            </a:pPr>
            <a:r>
              <a:rPr lang="en-US" sz="900" b="1" dirty="0">
                <a:latin typeface="Courier New" panose="02070309020205020404" pitchFamily="49" charset="0"/>
                <a:cs typeface="Courier New" panose="02070309020205020404" pitchFamily="49" charset="0"/>
              </a:rPr>
              <a:t>        &lt;</a:t>
            </a:r>
            <a:r>
              <a:rPr lang="en-US" sz="900" b="1" dirty="0" err="1">
                <a:latin typeface="Courier New" panose="02070309020205020404" pitchFamily="49" charset="0"/>
                <a:cs typeface="Courier New" panose="02070309020205020404" pitchFamily="49" charset="0"/>
              </a:rPr>
              <a:t>xs:complexType</a:t>
            </a:r>
            <a:r>
              <a:rPr lang="en-US" sz="900" b="1" dirty="0">
                <a:latin typeface="Courier New" panose="02070309020205020404" pitchFamily="49" charset="0"/>
                <a:cs typeface="Courier New" panose="02070309020205020404" pitchFamily="49" charset="0"/>
              </a:rPr>
              <a:t>&gt;</a:t>
            </a:r>
          </a:p>
          <a:p>
            <a:pPr marL="0" indent="0">
              <a:buNone/>
            </a:pPr>
            <a:r>
              <a:rPr lang="en-US" sz="900" b="1" dirty="0">
                <a:latin typeface="Courier New" panose="02070309020205020404" pitchFamily="49" charset="0"/>
                <a:cs typeface="Courier New" panose="02070309020205020404" pitchFamily="49" charset="0"/>
              </a:rPr>
              <a:t>          &lt;</a:t>
            </a:r>
            <a:r>
              <a:rPr lang="en-US" sz="900" b="1" dirty="0" err="1">
                <a:latin typeface="Courier New" panose="02070309020205020404" pitchFamily="49" charset="0"/>
                <a:cs typeface="Courier New" panose="02070309020205020404" pitchFamily="49" charset="0"/>
              </a:rPr>
              <a:t>xs:choice</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dfdl:choiceDispatchKey</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xs:string</a:t>
            </a:r>
            <a:r>
              <a:rPr lang="en-US" sz="900" b="1" dirty="0">
                <a:latin typeface="Courier New" panose="02070309020205020404" pitchFamily="49" charset="0"/>
                <a:cs typeface="Courier New" panose="02070309020205020404" pitchFamily="49" charset="0"/>
              </a:rPr>
              <a:t>(../</a:t>
            </a:r>
            <a:r>
              <a:rPr lang="en-US" sz="900" b="1" dirty="0" err="1">
                <a:latin typeface="Courier New" panose="02070309020205020404" pitchFamily="49" charset="0"/>
                <a:cs typeface="Courier New" panose="02070309020205020404" pitchFamily="49" charset="0"/>
              </a:rPr>
              <a:t>mtype</a:t>
            </a:r>
            <a:r>
              <a:rPr lang="en-US" sz="900" b="1" dirty="0">
                <a:latin typeface="Courier New" panose="02070309020205020404" pitchFamily="49" charset="0"/>
                <a:cs typeface="Courier New" panose="02070309020205020404" pitchFamily="49" charset="0"/>
              </a:rPr>
              <a:t>) }"&gt;</a:t>
            </a:r>
          </a:p>
          <a:p>
            <a:pPr marL="0" indent="0">
              <a:buNone/>
            </a:pPr>
            <a:r>
              <a:rPr lang="en-US" sz="900" b="1" dirty="0">
                <a:latin typeface="Courier New" panose="02070309020205020404" pitchFamily="49" charset="0"/>
                <a:cs typeface="Courier New" panose="02070309020205020404" pitchFamily="49" charset="0"/>
              </a:rPr>
              <a:t>            &lt;</a:t>
            </a:r>
            <a:r>
              <a:rPr lang="en-US" sz="900" b="1" dirty="0" err="1">
                <a:latin typeface="Courier New" panose="02070309020205020404" pitchFamily="49" charset="0"/>
                <a:cs typeface="Courier New" panose="02070309020205020404" pitchFamily="49" charset="0"/>
              </a:rPr>
              <a:t>xs:element</a:t>
            </a:r>
            <a:r>
              <a:rPr lang="en-US" sz="900" b="1" dirty="0">
                <a:latin typeface="Courier New" panose="02070309020205020404" pitchFamily="49" charset="0"/>
                <a:cs typeface="Courier New" panose="02070309020205020404" pitchFamily="49" charset="0"/>
              </a:rPr>
              <a:t> name="call"  </a:t>
            </a:r>
          </a:p>
          <a:p>
            <a:pPr marL="0" indent="0">
              <a:buNone/>
            </a:pPr>
            <a:r>
              <a:rPr lang="en-US" sz="900" b="1" dirty="0">
                <a:latin typeface="Courier New" panose="02070309020205020404" pitchFamily="49" charset="0"/>
                <a:cs typeface="Courier New" panose="02070309020205020404" pitchFamily="49" charset="0"/>
              </a:rPr>
              <a:t>	type="</a:t>
            </a:r>
            <a:r>
              <a:rPr lang="en-US" sz="900" b="1" dirty="0" err="1">
                <a:latin typeface="Courier New" panose="02070309020205020404" pitchFamily="49" charset="0"/>
                <a:cs typeface="Courier New" panose="02070309020205020404" pitchFamily="49" charset="0"/>
              </a:rPr>
              <a:t>oncrpc:call_body</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dfdl:choiceBranchKey</a:t>
            </a:r>
            <a:r>
              <a:rPr lang="en-US" sz="900" b="1" dirty="0">
                <a:latin typeface="Courier New" panose="02070309020205020404" pitchFamily="49" charset="0"/>
                <a:cs typeface="Courier New" panose="02070309020205020404" pitchFamily="49" charset="0"/>
              </a:rPr>
              <a:t>="0" /&gt;</a:t>
            </a:r>
          </a:p>
          <a:p>
            <a:pPr marL="0" indent="0">
              <a:buNone/>
            </a:pPr>
            <a:r>
              <a:rPr lang="en-US" sz="900" b="1" dirty="0">
                <a:latin typeface="Courier New" panose="02070309020205020404" pitchFamily="49" charset="0"/>
                <a:cs typeface="Courier New" panose="02070309020205020404" pitchFamily="49" charset="0"/>
              </a:rPr>
              <a:t>            &lt;</a:t>
            </a:r>
            <a:r>
              <a:rPr lang="en-US" sz="900" b="1" dirty="0" err="1">
                <a:latin typeface="Courier New" panose="02070309020205020404" pitchFamily="49" charset="0"/>
                <a:cs typeface="Courier New" panose="02070309020205020404" pitchFamily="49" charset="0"/>
              </a:rPr>
              <a:t>xs:element</a:t>
            </a:r>
            <a:r>
              <a:rPr lang="en-US" sz="900" b="1" dirty="0">
                <a:latin typeface="Courier New" panose="02070309020205020404" pitchFamily="49" charset="0"/>
                <a:cs typeface="Courier New" panose="02070309020205020404" pitchFamily="49" charset="0"/>
              </a:rPr>
              <a:t> name="reply" </a:t>
            </a:r>
          </a:p>
          <a:p>
            <a:pPr marL="0" indent="0">
              <a:buNone/>
            </a:pPr>
            <a:r>
              <a:rPr lang="en-US" sz="900" b="1" dirty="0">
                <a:latin typeface="Courier New" panose="02070309020205020404" pitchFamily="49" charset="0"/>
                <a:cs typeface="Courier New" panose="02070309020205020404" pitchFamily="49" charset="0"/>
              </a:rPr>
              <a:t>	type="</a:t>
            </a:r>
            <a:r>
              <a:rPr lang="en-US" sz="900" b="1" dirty="0" err="1">
                <a:latin typeface="Courier New" panose="02070309020205020404" pitchFamily="49" charset="0"/>
                <a:cs typeface="Courier New" panose="02070309020205020404" pitchFamily="49" charset="0"/>
              </a:rPr>
              <a:t>oncrpc:reply_body</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dfdl:choiceBranchKey</a:t>
            </a:r>
            <a:r>
              <a:rPr lang="en-US" sz="900" b="1" dirty="0">
                <a:latin typeface="Courier New" panose="02070309020205020404" pitchFamily="49" charset="0"/>
                <a:cs typeface="Courier New" panose="02070309020205020404" pitchFamily="49" charset="0"/>
              </a:rPr>
              <a:t>="1" /&gt;</a:t>
            </a:r>
          </a:p>
          <a:p>
            <a:pPr marL="0" indent="0">
              <a:buNone/>
            </a:pPr>
            <a:r>
              <a:rPr lang="en-US" sz="900" b="1" dirty="0">
                <a:latin typeface="Courier New" panose="02070309020205020404" pitchFamily="49" charset="0"/>
                <a:cs typeface="Courier New" panose="02070309020205020404" pitchFamily="49" charset="0"/>
              </a:rPr>
              <a:t>          &lt;/</a:t>
            </a:r>
            <a:r>
              <a:rPr lang="en-US" sz="900" b="1" dirty="0" err="1">
                <a:latin typeface="Courier New" panose="02070309020205020404" pitchFamily="49" charset="0"/>
                <a:cs typeface="Courier New" panose="02070309020205020404" pitchFamily="49" charset="0"/>
              </a:rPr>
              <a:t>xs:choice</a:t>
            </a:r>
            <a:r>
              <a:rPr lang="en-US" sz="900" b="1" dirty="0">
                <a:latin typeface="Courier New" panose="02070309020205020404" pitchFamily="49" charset="0"/>
                <a:cs typeface="Courier New" panose="02070309020205020404" pitchFamily="49" charset="0"/>
              </a:rPr>
              <a:t>&gt;</a:t>
            </a:r>
          </a:p>
          <a:p>
            <a:pPr marL="0" indent="0">
              <a:buNone/>
            </a:pPr>
            <a:r>
              <a:rPr lang="en-US" sz="900" b="1" dirty="0">
                <a:latin typeface="Courier New" panose="02070309020205020404" pitchFamily="49" charset="0"/>
                <a:cs typeface="Courier New" panose="02070309020205020404" pitchFamily="49" charset="0"/>
              </a:rPr>
              <a:t>        &lt;/</a:t>
            </a:r>
            <a:r>
              <a:rPr lang="en-US" sz="900" b="1" dirty="0" err="1">
                <a:latin typeface="Courier New" panose="02070309020205020404" pitchFamily="49" charset="0"/>
                <a:cs typeface="Courier New" panose="02070309020205020404" pitchFamily="49" charset="0"/>
              </a:rPr>
              <a:t>xs:complexType</a:t>
            </a:r>
            <a:r>
              <a:rPr lang="en-US" sz="900" b="1" dirty="0">
                <a:latin typeface="Courier New" panose="02070309020205020404" pitchFamily="49" charset="0"/>
                <a:cs typeface="Courier New" panose="02070309020205020404" pitchFamily="49" charset="0"/>
              </a:rPr>
              <a:t>&gt;</a:t>
            </a:r>
          </a:p>
          <a:p>
            <a:pPr marL="0" indent="0">
              <a:buNone/>
            </a:pPr>
            <a:r>
              <a:rPr lang="en-US" sz="900" b="1" dirty="0">
                <a:latin typeface="Courier New" panose="02070309020205020404" pitchFamily="49" charset="0"/>
                <a:cs typeface="Courier New" panose="02070309020205020404" pitchFamily="49" charset="0"/>
              </a:rPr>
              <a:t>      &lt;/</a:t>
            </a:r>
            <a:r>
              <a:rPr lang="en-US" sz="900" b="1" dirty="0" err="1">
                <a:latin typeface="Courier New" panose="02070309020205020404" pitchFamily="49" charset="0"/>
                <a:cs typeface="Courier New" panose="02070309020205020404" pitchFamily="49" charset="0"/>
              </a:rPr>
              <a:t>xs:element</a:t>
            </a:r>
            <a:r>
              <a:rPr lang="en-US" sz="900" b="1" dirty="0">
                <a:latin typeface="Courier New" panose="02070309020205020404" pitchFamily="49" charset="0"/>
                <a:cs typeface="Courier New" panose="02070309020205020404" pitchFamily="49" charset="0"/>
              </a:rPr>
              <a:t>&gt;</a:t>
            </a:r>
          </a:p>
          <a:p>
            <a:pPr marL="0" indent="0">
              <a:buNone/>
            </a:pPr>
            <a:r>
              <a:rPr lang="en-US" sz="900" b="1" dirty="0">
                <a:latin typeface="Courier New" panose="02070309020205020404" pitchFamily="49" charset="0"/>
                <a:cs typeface="Courier New" panose="02070309020205020404" pitchFamily="49" charset="0"/>
              </a:rPr>
              <a:t>    &lt;/</a:t>
            </a:r>
            <a:r>
              <a:rPr lang="en-US" sz="900" b="1" dirty="0" err="1">
                <a:latin typeface="Courier New" panose="02070309020205020404" pitchFamily="49" charset="0"/>
                <a:cs typeface="Courier New" panose="02070309020205020404" pitchFamily="49" charset="0"/>
              </a:rPr>
              <a:t>xs:sequence</a:t>
            </a:r>
            <a:r>
              <a:rPr lang="en-US" sz="900" b="1" dirty="0">
                <a:latin typeface="Courier New" panose="02070309020205020404" pitchFamily="49" charset="0"/>
                <a:cs typeface="Courier New" panose="02070309020205020404" pitchFamily="49" charset="0"/>
              </a:rPr>
              <a:t>&gt;</a:t>
            </a:r>
          </a:p>
          <a:p>
            <a:pPr marL="0" indent="0">
              <a:buNone/>
            </a:pPr>
            <a:r>
              <a:rPr lang="en-US" sz="900" b="1" dirty="0">
                <a:latin typeface="Courier New" panose="02070309020205020404" pitchFamily="49" charset="0"/>
                <a:cs typeface="Courier New" panose="02070309020205020404" pitchFamily="49" charset="0"/>
              </a:rPr>
              <a:t>  &lt;/</a:t>
            </a:r>
            <a:r>
              <a:rPr lang="en-US" sz="900" b="1" dirty="0" err="1">
                <a:latin typeface="Courier New" panose="02070309020205020404" pitchFamily="49" charset="0"/>
                <a:cs typeface="Courier New" panose="02070309020205020404" pitchFamily="49" charset="0"/>
              </a:rPr>
              <a:t>xs:complexType</a:t>
            </a:r>
            <a:r>
              <a:rPr lang="en-US" sz="900" b="1" dirty="0">
                <a:latin typeface="Courier New" panose="02070309020205020404" pitchFamily="49" charset="0"/>
                <a:cs typeface="Courier New" panose="02070309020205020404" pitchFamily="49" charset="0"/>
              </a:rPr>
              <a:t>&gt;</a:t>
            </a:r>
          </a:p>
          <a:p>
            <a:pPr marL="0" indent="0">
              <a:buNone/>
            </a:pPr>
            <a:r>
              <a:rPr lang="en-US" sz="900" b="1" dirty="0">
                <a:latin typeface="Courier New" panose="02070309020205020404" pitchFamily="49" charset="0"/>
                <a:cs typeface="Courier New" panose="02070309020205020404" pitchFamily="49" charset="0"/>
              </a:rPr>
              <a:t>  &lt;/</a:t>
            </a:r>
            <a:r>
              <a:rPr lang="en-US" sz="900" b="1" dirty="0" err="1">
                <a:latin typeface="Courier New" panose="02070309020205020404" pitchFamily="49" charset="0"/>
                <a:cs typeface="Courier New" panose="02070309020205020404" pitchFamily="49" charset="0"/>
              </a:rPr>
              <a:t>xs:element</a:t>
            </a:r>
            <a:r>
              <a:rPr lang="en-US" sz="900" b="1" dirty="0">
                <a:latin typeface="Courier New" panose="02070309020205020404" pitchFamily="49" charset="0"/>
                <a:cs typeface="Courier New" panose="02070309020205020404" pitchFamily="49" charset="0"/>
              </a:rPr>
              <a:t>&gt;</a:t>
            </a:r>
          </a:p>
        </p:txBody>
      </p:sp>
      <p:sp>
        <p:nvSpPr>
          <p:cNvPr id="4" name="Content Placeholder 3">
            <a:extLst>
              <a:ext uri="{FF2B5EF4-FFF2-40B4-BE49-F238E27FC236}">
                <a16:creationId xmlns:a16="http://schemas.microsoft.com/office/drawing/2014/main" id="{0D121F2E-AFFF-9E43-9DF0-CF18F98B5A44}"/>
              </a:ext>
            </a:extLst>
          </p:cNvPr>
          <p:cNvSpPr>
            <a:spLocks noGrp="1"/>
          </p:cNvSpPr>
          <p:nvPr>
            <p:ph sz="half" idx="2"/>
          </p:nvPr>
        </p:nvSpPr>
        <p:spPr>
          <a:xfrm>
            <a:off x="838200" y="1689532"/>
            <a:ext cx="5181600" cy="2088141"/>
          </a:xfrm>
        </p:spPr>
        <p:txBody>
          <a:bodyPr>
            <a:noAutofit/>
          </a:bodyPr>
          <a:lstStyle/>
          <a:p>
            <a:pPr marL="0" indent="0">
              <a:buNone/>
            </a:pPr>
            <a:r>
              <a:rPr lang="en-US" sz="1200" b="1" dirty="0">
                <a:latin typeface="Courier New" panose="02070309020205020404" pitchFamily="49" charset="0"/>
                <a:cs typeface="Courier New" panose="02070309020205020404" pitchFamily="49" charset="0"/>
              </a:rPr>
              <a:t>struct </a:t>
            </a:r>
            <a:r>
              <a:rPr lang="en-US" sz="1200" b="1" dirty="0" err="1">
                <a:latin typeface="Courier New" panose="02070309020205020404" pitchFamily="49" charset="0"/>
                <a:cs typeface="Courier New" panose="02070309020205020404" pitchFamily="49" charset="0"/>
              </a:rPr>
              <a:t>rpc_msg</a:t>
            </a:r>
            <a:r>
              <a:rPr lang="en-US" sz="1200" b="1" dirty="0">
                <a:latin typeface="Courier New" panose="02070309020205020404" pitchFamily="49" charset="0"/>
                <a:cs typeface="Courier New" panose="02070309020205020404" pitchFamily="49" charset="0"/>
              </a:rPr>
              <a:t> {</a:t>
            </a:r>
          </a:p>
          <a:p>
            <a:pPr marL="0" indent="0">
              <a:buNone/>
            </a:pPr>
            <a:r>
              <a:rPr lang="en-US" sz="1200" b="1" dirty="0">
                <a:latin typeface="Courier New" panose="02070309020205020404" pitchFamily="49" charset="0"/>
                <a:cs typeface="Courier New" panose="02070309020205020404" pitchFamily="49" charset="0"/>
              </a:rPr>
              <a:t>    unsigned int </a:t>
            </a:r>
            <a:r>
              <a:rPr lang="en-US" sz="1200" b="1" dirty="0" err="1">
                <a:latin typeface="Courier New" panose="02070309020205020404" pitchFamily="49" charset="0"/>
                <a:cs typeface="Courier New" panose="02070309020205020404" pitchFamily="49" charset="0"/>
              </a:rPr>
              <a:t>xid</a:t>
            </a:r>
            <a:r>
              <a:rPr lang="en-US" sz="1200" b="1" dirty="0">
                <a:latin typeface="Courier New" panose="02070309020205020404" pitchFamily="49" charset="0"/>
                <a:cs typeface="Courier New" panose="02070309020205020404" pitchFamily="49" charset="0"/>
              </a:rPr>
              <a:t>; </a:t>
            </a:r>
          </a:p>
          <a:p>
            <a:pPr marL="0" indent="0">
              <a:buNone/>
            </a:pPr>
            <a:r>
              <a:rPr lang="en-US" sz="1200" b="1" dirty="0">
                <a:latin typeface="Courier New" panose="02070309020205020404" pitchFamily="49" charset="0"/>
                <a:cs typeface="Courier New" panose="02070309020205020404" pitchFamily="49" charset="0"/>
              </a:rPr>
              <a:t>    union switch (</a:t>
            </a:r>
            <a:r>
              <a:rPr lang="en-US" sz="1200" b="1" dirty="0" err="1">
                <a:latin typeface="Courier New" panose="02070309020205020404" pitchFamily="49" charset="0"/>
                <a:cs typeface="Courier New" panose="02070309020205020404" pitchFamily="49" charset="0"/>
              </a:rPr>
              <a:t>msg_type</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mtype</a:t>
            </a:r>
            <a:r>
              <a:rPr lang="en-US" sz="1200" b="1" dirty="0">
                <a:latin typeface="Courier New" panose="02070309020205020404" pitchFamily="49" charset="0"/>
                <a:cs typeface="Courier New" panose="02070309020205020404" pitchFamily="49" charset="0"/>
              </a:rPr>
              <a:t>) { </a:t>
            </a:r>
          </a:p>
          <a:p>
            <a:pPr marL="0" indent="0">
              <a:buNone/>
            </a:pPr>
            <a:r>
              <a:rPr lang="en-US" sz="1200" b="1" dirty="0">
                <a:latin typeface="Courier New" panose="02070309020205020404" pitchFamily="49" charset="0"/>
                <a:cs typeface="Courier New" panose="02070309020205020404" pitchFamily="49" charset="0"/>
              </a:rPr>
              <a:t>        case CALL: </a:t>
            </a:r>
            <a:r>
              <a:rPr lang="en-US" sz="1200" b="1" dirty="0" err="1">
                <a:latin typeface="Courier New" panose="02070309020205020404" pitchFamily="49" charset="0"/>
                <a:cs typeface="Courier New" panose="02070309020205020404" pitchFamily="49" charset="0"/>
              </a:rPr>
              <a:t>call_body</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cbody</a:t>
            </a:r>
            <a:r>
              <a:rPr lang="en-US" sz="1200" b="1" dirty="0">
                <a:latin typeface="Courier New" panose="02070309020205020404" pitchFamily="49" charset="0"/>
                <a:cs typeface="Courier New" panose="02070309020205020404" pitchFamily="49" charset="0"/>
              </a:rPr>
              <a:t>; </a:t>
            </a:r>
          </a:p>
          <a:p>
            <a:pPr marL="0" indent="0">
              <a:buNone/>
            </a:pPr>
            <a:r>
              <a:rPr lang="en-US" sz="1200" b="1" dirty="0">
                <a:latin typeface="Courier New" panose="02070309020205020404" pitchFamily="49" charset="0"/>
                <a:cs typeface="Courier New" panose="02070309020205020404" pitchFamily="49" charset="0"/>
              </a:rPr>
              <a:t>        case REPLY: </a:t>
            </a:r>
            <a:r>
              <a:rPr lang="en-US" sz="1200" b="1" dirty="0" err="1">
                <a:latin typeface="Courier New" panose="02070309020205020404" pitchFamily="49" charset="0"/>
                <a:cs typeface="Courier New" panose="02070309020205020404" pitchFamily="49" charset="0"/>
              </a:rPr>
              <a:t>reply_body</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rbody</a:t>
            </a:r>
            <a:r>
              <a:rPr lang="en-US" sz="1200" b="1" dirty="0">
                <a:latin typeface="Courier New" panose="02070309020205020404" pitchFamily="49" charset="0"/>
                <a:cs typeface="Courier New" panose="02070309020205020404" pitchFamily="49" charset="0"/>
              </a:rPr>
              <a:t>; </a:t>
            </a:r>
          </a:p>
          <a:p>
            <a:pPr marL="0" indent="0">
              <a:buNone/>
            </a:pPr>
            <a:r>
              <a:rPr lang="en-US" sz="1200" b="1" dirty="0">
                <a:latin typeface="Courier New" panose="02070309020205020404" pitchFamily="49" charset="0"/>
                <a:cs typeface="Courier New" panose="02070309020205020404" pitchFamily="49" charset="0"/>
              </a:rPr>
              <a:t>    }  body; </a:t>
            </a:r>
          </a:p>
          <a:p>
            <a:pPr marL="0" indent="0">
              <a:buNone/>
            </a:pPr>
            <a:r>
              <a:rPr lang="en-US" sz="1200" b="1" dirty="0">
                <a:latin typeface="Courier New" panose="02070309020205020404" pitchFamily="49" charset="0"/>
                <a:cs typeface="Courier New" panose="02070309020205020404" pitchFamily="49" charset="0"/>
              </a:rPr>
              <a:t>}</a:t>
            </a:r>
          </a:p>
        </p:txBody>
      </p:sp>
      <p:sp>
        <p:nvSpPr>
          <p:cNvPr id="5" name="Footer Placeholder 4">
            <a:extLst>
              <a:ext uri="{FF2B5EF4-FFF2-40B4-BE49-F238E27FC236}">
                <a16:creationId xmlns:a16="http://schemas.microsoft.com/office/drawing/2014/main" id="{EFE9EC55-3BCB-7F94-0267-8E9120A18F17}"/>
              </a:ext>
            </a:extLst>
          </p:cNvPr>
          <p:cNvSpPr>
            <a:spLocks noGrp="1"/>
          </p:cNvSpPr>
          <p:nvPr>
            <p:ph type="ftr" sz="quarter" idx="11"/>
          </p:nvPr>
        </p:nvSpPr>
        <p:spPr/>
        <p:txBody>
          <a:bodyPr/>
          <a:lstStyle/>
          <a:p>
            <a:r>
              <a:rPr lang="en-US"/>
              <a:t>J. Peter Brady</a:t>
            </a:r>
          </a:p>
        </p:txBody>
      </p:sp>
      <p:sp>
        <p:nvSpPr>
          <p:cNvPr id="6" name="Slide Number Placeholder 5">
            <a:extLst>
              <a:ext uri="{FF2B5EF4-FFF2-40B4-BE49-F238E27FC236}">
                <a16:creationId xmlns:a16="http://schemas.microsoft.com/office/drawing/2014/main" id="{835C48DA-401C-3E0F-224C-69BF2A8EA5EA}"/>
              </a:ext>
            </a:extLst>
          </p:cNvPr>
          <p:cNvSpPr>
            <a:spLocks noGrp="1"/>
          </p:cNvSpPr>
          <p:nvPr>
            <p:ph type="sldNum" sz="quarter" idx="12"/>
          </p:nvPr>
        </p:nvSpPr>
        <p:spPr/>
        <p:txBody>
          <a:bodyPr/>
          <a:lstStyle/>
          <a:p>
            <a:fld id="{C9C3A2D4-9DED-E74F-8D31-6D6CFAEE5117}" type="slidenum">
              <a:rPr lang="en-US" smtClean="0"/>
              <a:t>8</a:t>
            </a:fld>
            <a:endParaRPr lang="en-US"/>
          </a:p>
        </p:txBody>
      </p:sp>
      <p:sp>
        <p:nvSpPr>
          <p:cNvPr id="7" name="TextBox 6">
            <a:extLst>
              <a:ext uri="{FF2B5EF4-FFF2-40B4-BE49-F238E27FC236}">
                <a16:creationId xmlns:a16="http://schemas.microsoft.com/office/drawing/2014/main" id="{14E58E7E-DECE-5FC5-1A22-D0A4850C84F0}"/>
              </a:ext>
            </a:extLst>
          </p:cNvPr>
          <p:cNvSpPr txBox="1"/>
          <p:nvPr/>
        </p:nvSpPr>
        <p:spPr>
          <a:xfrm>
            <a:off x="838200" y="4492480"/>
            <a:ext cx="5181600" cy="369332"/>
          </a:xfrm>
          <a:prstGeom prst="rect">
            <a:avLst/>
          </a:prstGeom>
          <a:noFill/>
        </p:spPr>
        <p:txBody>
          <a:bodyPr wrap="square" rtlCol="0">
            <a:spAutoFit/>
          </a:bodyPr>
          <a:lstStyle/>
          <a:p>
            <a:r>
              <a:rPr lang="en-US" dirty="0"/>
              <a:t>Beginning of an RPC message from RFC 5531</a:t>
            </a:r>
          </a:p>
        </p:txBody>
      </p:sp>
    </p:spTree>
    <p:extLst>
      <p:ext uri="{BB962C8B-B14F-4D97-AF65-F5344CB8AC3E}">
        <p14:creationId xmlns:p14="http://schemas.microsoft.com/office/powerpoint/2010/main" val="3559381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background with a black square&#10;&#10;Description automatically generated with medium confidence">
            <a:extLst>
              <a:ext uri="{FF2B5EF4-FFF2-40B4-BE49-F238E27FC236}">
                <a16:creationId xmlns:a16="http://schemas.microsoft.com/office/drawing/2014/main" id="{43B119A7-3F5B-99A3-B559-6838A712F0DE}"/>
              </a:ext>
            </a:extLst>
          </p:cNvPr>
          <p:cNvPicPr>
            <a:picLocks noChangeAspect="1"/>
          </p:cNvPicPr>
          <p:nvPr/>
        </p:nvPicPr>
        <p:blipFill>
          <a:blip r:embed="rId2"/>
          <a:stretch>
            <a:fillRect/>
          </a:stretch>
        </p:blipFill>
        <p:spPr>
          <a:xfrm>
            <a:off x="6096000" y="4118335"/>
            <a:ext cx="4962832" cy="1712176"/>
          </a:xfrm>
          <a:prstGeom prst="rect">
            <a:avLst/>
          </a:prstGeom>
        </p:spPr>
      </p:pic>
      <p:sp>
        <p:nvSpPr>
          <p:cNvPr id="2" name="Title 1">
            <a:extLst>
              <a:ext uri="{FF2B5EF4-FFF2-40B4-BE49-F238E27FC236}">
                <a16:creationId xmlns:a16="http://schemas.microsoft.com/office/drawing/2014/main" id="{7A69C2CF-6D88-8209-B9C0-82BFB6E6644C}"/>
              </a:ext>
            </a:extLst>
          </p:cNvPr>
          <p:cNvSpPr>
            <a:spLocks noGrp="1"/>
          </p:cNvSpPr>
          <p:nvPr>
            <p:ph type="title"/>
          </p:nvPr>
        </p:nvSpPr>
        <p:spPr/>
        <p:txBody>
          <a:bodyPr/>
          <a:lstStyle/>
          <a:p>
            <a:r>
              <a:rPr lang="en-US" dirty="0"/>
              <a:t>DFDL Parser</a:t>
            </a:r>
          </a:p>
        </p:txBody>
      </p:sp>
      <p:sp>
        <p:nvSpPr>
          <p:cNvPr id="3" name="Content Placeholder 2">
            <a:extLst>
              <a:ext uri="{FF2B5EF4-FFF2-40B4-BE49-F238E27FC236}">
                <a16:creationId xmlns:a16="http://schemas.microsoft.com/office/drawing/2014/main" id="{929157E1-1A4F-2644-836E-92AAC424E4D3}"/>
              </a:ext>
            </a:extLst>
          </p:cNvPr>
          <p:cNvSpPr>
            <a:spLocks noGrp="1"/>
          </p:cNvSpPr>
          <p:nvPr>
            <p:ph idx="1"/>
          </p:nvPr>
        </p:nvSpPr>
        <p:spPr/>
        <p:txBody>
          <a:bodyPr/>
          <a:lstStyle/>
          <a:p>
            <a:r>
              <a:rPr lang="en-US" dirty="0"/>
              <a:t>Two parsers: one for NFSv3 and one for NFSv4.{0,1}</a:t>
            </a:r>
          </a:p>
          <a:p>
            <a:pPr lvl="1"/>
            <a:r>
              <a:rPr lang="en-US" dirty="0"/>
              <a:t>Tests ONC-RPC headers then attached command</a:t>
            </a:r>
          </a:p>
          <a:p>
            <a:r>
              <a:rPr lang="en-US" dirty="0"/>
              <a:t>Parser tested separately using </a:t>
            </a:r>
            <a:r>
              <a:rPr lang="en-US" i="1" dirty="0" err="1"/>
              <a:t>sbt</a:t>
            </a:r>
            <a:endParaRPr lang="en-US" i="1" dirty="0"/>
          </a:p>
          <a:p>
            <a:r>
              <a:rPr lang="en-US" dirty="0"/>
              <a:t>Parse data until</a:t>
            </a:r>
          </a:p>
          <a:p>
            <a:pPr lvl="1"/>
            <a:r>
              <a:rPr lang="en-US" dirty="0"/>
              <a:t>Completely read</a:t>
            </a:r>
          </a:p>
          <a:p>
            <a:pPr lvl="1"/>
            <a:r>
              <a:rPr lang="en-US" dirty="0"/>
              <a:t>Found an error</a:t>
            </a:r>
          </a:p>
          <a:p>
            <a:pPr lvl="1"/>
            <a:r>
              <a:rPr lang="en-US" dirty="0"/>
              <a:t>Ran out of data</a:t>
            </a:r>
          </a:p>
          <a:p>
            <a:r>
              <a:rPr lang="en-US" dirty="0"/>
              <a:t>Daffodil to C converter</a:t>
            </a:r>
          </a:p>
          <a:p>
            <a:pPr lvl="1"/>
            <a:r>
              <a:rPr lang="en-US" dirty="0"/>
              <a:t>Embed parser into </a:t>
            </a:r>
            <a:r>
              <a:rPr lang="en-US" i="1" dirty="0" err="1"/>
              <a:t>guardsd</a:t>
            </a:r>
            <a:endParaRPr lang="en-US" i="1" dirty="0"/>
          </a:p>
        </p:txBody>
      </p:sp>
      <p:sp>
        <p:nvSpPr>
          <p:cNvPr id="4" name="Footer Placeholder 3">
            <a:extLst>
              <a:ext uri="{FF2B5EF4-FFF2-40B4-BE49-F238E27FC236}">
                <a16:creationId xmlns:a16="http://schemas.microsoft.com/office/drawing/2014/main" id="{E6C63784-9C3D-7320-D447-1AC133B9C834}"/>
              </a:ext>
            </a:extLst>
          </p:cNvPr>
          <p:cNvSpPr>
            <a:spLocks noGrp="1"/>
          </p:cNvSpPr>
          <p:nvPr>
            <p:ph type="ftr" sz="quarter" idx="11"/>
          </p:nvPr>
        </p:nvSpPr>
        <p:spPr/>
        <p:txBody>
          <a:bodyPr/>
          <a:lstStyle/>
          <a:p>
            <a:r>
              <a:rPr lang="en-US"/>
              <a:t>J. Peter Brady</a:t>
            </a:r>
          </a:p>
        </p:txBody>
      </p:sp>
      <p:sp>
        <p:nvSpPr>
          <p:cNvPr id="5" name="Slide Number Placeholder 4">
            <a:extLst>
              <a:ext uri="{FF2B5EF4-FFF2-40B4-BE49-F238E27FC236}">
                <a16:creationId xmlns:a16="http://schemas.microsoft.com/office/drawing/2014/main" id="{8AEADA91-BEAA-F170-7751-F73CCFD26B28}"/>
              </a:ext>
            </a:extLst>
          </p:cNvPr>
          <p:cNvSpPr>
            <a:spLocks noGrp="1"/>
          </p:cNvSpPr>
          <p:nvPr>
            <p:ph type="sldNum" sz="quarter" idx="12"/>
          </p:nvPr>
        </p:nvSpPr>
        <p:spPr/>
        <p:txBody>
          <a:bodyPr/>
          <a:lstStyle/>
          <a:p>
            <a:fld id="{C9C3A2D4-9DED-E74F-8D31-6D6CFAEE5117}" type="slidenum">
              <a:rPr lang="en-US" smtClean="0"/>
              <a:t>9</a:t>
            </a:fld>
            <a:endParaRPr lang="en-US"/>
          </a:p>
        </p:txBody>
      </p:sp>
    </p:spTree>
    <p:extLst>
      <p:ext uri="{BB962C8B-B14F-4D97-AF65-F5344CB8AC3E}">
        <p14:creationId xmlns:p14="http://schemas.microsoft.com/office/powerpoint/2010/main" val="1220982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11472</TotalTime>
  <Words>1432</Words>
  <Application>Microsoft Macintosh PowerPoint</Application>
  <PresentationFormat>Widescreen</PresentationFormat>
  <Paragraphs>245</Paragraphs>
  <Slides>21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Aptos Display</vt:lpstr>
      <vt:lpstr>Arial</vt:lpstr>
      <vt:lpstr>Cambria Math</vt:lpstr>
      <vt:lpstr>Courier New</vt:lpstr>
      <vt:lpstr>Office Theme</vt:lpstr>
      <vt:lpstr>Parsing, Performance, and Pareto in Data Stream Security</vt:lpstr>
      <vt:lpstr>Area of Interest</vt:lpstr>
      <vt:lpstr>Less Parsing, More Performance</vt:lpstr>
      <vt:lpstr>Global Unified Approach for Reliable Data Stream Security - guards</vt:lpstr>
      <vt:lpstr>Global Unified Approach for Reliable Data Stream Security - guards</vt:lpstr>
      <vt:lpstr>Network Daemon - guardsd</vt:lpstr>
      <vt:lpstr>DFDL</vt:lpstr>
      <vt:lpstr>DFDL Sample</vt:lpstr>
      <vt:lpstr>DFDL Parser</vt:lpstr>
      <vt:lpstr>Game Theory in guards</vt:lpstr>
      <vt:lpstr>Foreknowledge</vt:lpstr>
      <vt:lpstr>Calculating Foreknowledge</vt:lpstr>
      <vt:lpstr>Calculating Points</vt:lpstr>
      <vt:lpstr>Pareto Principle</vt:lpstr>
      <vt:lpstr>Parsing, Recalculated</vt:lpstr>
      <vt:lpstr>Results</vt:lpstr>
      <vt:lpstr>Results</vt:lpstr>
      <vt:lpstr>Conclusions</vt:lpstr>
      <vt:lpstr>Future Work</vt:lpstr>
      <vt:lpstr>Thank You</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Parsing, Performance, and Pareto in Data Stream Security</dc:title>
  <dc:creator>J. Peter Brady</dc:creator>
  <cp:lastModifiedBy>John P. Brady</cp:lastModifiedBy>
  <cp:revision>22</cp:revision>
  <dcterms:created xsi:type="dcterms:W3CDTF">2024-05-13T15:57:28Z</dcterms:created>
  <dcterms:modified xsi:type="dcterms:W3CDTF">2024-05-22T23:08:45Z</dcterms:modified>
</cp:coreProperties>
</file>