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491" r:id="rId2"/>
    <p:sldId id="402" r:id="rId3"/>
    <p:sldId id="476" r:id="rId4"/>
    <p:sldId id="479" r:id="rId5"/>
    <p:sldId id="480" r:id="rId6"/>
    <p:sldId id="474" r:id="rId7"/>
    <p:sldId id="473" r:id="rId8"/>
    <p:sldId id="403" r:id="rId9"/>
    <p:sldId id="475" r:id="rId10"/>
    <p:sldId id="401" r:id="rId11"/>
    <p:sldId id="405" r:id="rId12"/>
    <p:sldId id="498" r:id="rId13"/>
    <p:sldId id="430" r:id="rId14"/>
    <p:sldId id="431" r:id="rId15"/>
    <p:sldId id="432" r:id="rId16"/>
    <p:sldId id="404" r:id="rId17"/>
    <p:sldId id="433" r:id="rId18"/>
    <p:sldId id="434" r:id="rId19"/>
    <p:sldId id="279" r:id="rId20"/>
    <p:sldId id="520" r:id="rId21"/>
    <p:sldId id="521" r:id="rId22"/>
    <p:sldId id="280" r:id="rId23"/>
    <p:sldId id="281" r:id="rId24"/>
    <p:sldId id="505" r:id="rId25"/>
    <p:sldId id="514" r:id="rId26"/>
    <p:sldId id="282" r:id="rId27"/>
    <p:sldId id="283" r:id="rId28"/>
    <p:sldId id="515" r:id="rId29"/>
    <p:sldId id="285" r:id="rId30"/>
    <p:sldId id="518" r:id="rId31"/>
    <p:sldId id="503" r:id="rId32"/>
    <p:sldId id="495" r:id="rId33"/>
    <p:sldId id="502" r:id="rId34"/>
    <p:sldId id="507" r:id="rId35"/>
    <p:sldId id="510" r:id="rId36"/>
    <p:sldId id="508" r:id="rId37"/>
    <p:sldId id="511" r:id="rId38"/>
    <p:sldId id="470" r:id="rId39"/>
    <p:sldId id="471" r:id="rId40"/>
    <p:sldId id="517" r:id="rId41"/>
    <p:sldId id="288" r:id="rId42"/>
    <p:sldId id="294" r:id="rId43"/>
    <p:sldId id="293" r:id="rId44"/>
    <p:sldId id="435" r:id="rId45"/>
    <p:sldId id="436" r:id="rId46"/>
    <p:sldId id="289" r:id="rId47"/>
    <p:sldId id="437" r:id="rId48"/>
    <p:sldId id="439" r:id="rId49"/>
    <p:sldId id="438" r:id="rId50"/>
    <p:sldId id="442" r:id="rId51"/>
    <p:sldId id="506" r:id="rId52"/>
    <p:sldId id="497" r:id="rId53"/>
    <p:sldId id="50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07CB4B9-8A17-6648-B9E8-5226BF6F131C}">
          <p14:sldIdLst>
            <p14:sldId id="491"/>
          </p14:sldIdLst>
        </p14:section>
        <p14:section name="Introduction" id="{6E48E97E-8659-CB4B-96ED-BAC1B3D9FFC9}">
          <p14:sldIdLst>
            <p14:sldId id="402"/>
            <p14:sldId id="476"/>
            <p14:sldId id="479"/>
            <p14:sldId id="480"/>
            <p14:sldId id="474"/>
            <p14:sldId id="473"/>
            <p14:sldId id="403"/>
            <p14:sldId id="475"/>
            <p14:sldId id="401"/>
            <p14:sldId id="405"/>
          </p14:sldIdLst>
        </p14:section>
        <p14:section name="Background RPM" id="{83AF49A8-CCF6-7B41-8746-223133BEF201}">
          <p14:sldIdLst>
            <p14:sldId id="498"/>
            <p14:sldId id="430"/>
            <p14:sldId id="431"/>
            <p14:sldId id="432"/>
            <p14:sldId id="404"/>
            <p14:sldId id="433"/>
            <p14:sldId id="434"/>
            <p14:sldId id="279"/>
            <p14:sldId id="520"/>
            <p14:sldId id="521"/>
            <p14:sldId id="280"/>
            <p14:sldId id="281"/>
          </p14:sldIdLst>
        </p14:section>
        <p14:section name="Implementation" id="{E2806D3C-9F76-B84C-983B-28D944C987E2}">
          <p14:sldIdLst>
            <p14:sldId id="505"/>
            <p14:sldId id="514"/>
            <p14:sldId id="282"/>
            <p14:sldId id="283"/>
            <p14:sldId id="515"/>
            <p14:sldId id="285"/>
            <p14:sldId id="518"/>
            <p14:sldId id="503"/>
            <p14:sldId id="495"/>
            <p14:sldId id="502"/>
            <p14:sldId id="507"/>
            <p14:sldId id="510"/>
            <p14:sldId id="508"/>
            <p14:sldId id="511"/>
            <p14:sldId id="470"/>
            <p14:sldId id="471"/>
            <p14:sldId id="517"/>
            <p14:sldId id="288"/>
            <p14:sldId id="294"/>
            <p14:sldId id="293"/>
            <p14:sldId id="435"/>
            <p14:sldId id="436"/>
            <p14:sldId id="289"/>
            <p14:sldId id="437"/>
            <p14:sldId id="439"/>
          </p14:sldIdLst>
        </p14:section>
        <p14:section name="Conclusion" id="{9C40B8FF-8854-BD41-9AC8-7315D2D221BD}">
          <p14:sldIdLst>
            <p14:sldId id="438"/>
            <p14:sldId id="442"/>
            <p14:sldId id="506"/>
            <p14:sldId id="497"/>
            <p14:sldId id="5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0"/>
    <p:restoredTop sz="76862"/>
  </p:normalViewPr>
  <p:slideViewPr>
    <p:cSldViewPr snapToGrid="0">
      <p:cViewPr varScale="1">
        <p:scale>
          <a:sx n="91" d="100"/>
          <a:sy n="91" d="100"/>
        </p:scale>
        <p:origin x="1528" y="192"/>
      </p:cViewPr>
      <p:guideLst/>
    </p:cSldViewPr>
  </p:slideViewPr>
  <p:notesTextViewPr>
    <p:cViewPr>
      <p:scale>
        <a:sx n="175" d="100"/>
        <a:sy n="1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94E0D-9FC7-4C4A-ADCA-304F0DFEAF8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DB0C2-CE67-479F-8B2E-CB258618F69C}">
      <dgm:prSet/>
      <dgm:spPr/>
      <dgm:t>
        <a:bodyPr/>
        <a:lstStyle/>
        <a:p>
          <a:r>
            <a:rPr lang="en-US" dirty="0"/>
            <a:t>Exploits as </a:t>
          </a:r>
        </a:p>
        <a:p>
          <a:r>
            <a:rPr lang="en-US" i="1" dirty="0"/>
            <a:t>Code Injection</a:t>
          </a:r>
        </a:p>
      </dgm:t>
    </dgm:pt>
    <dgm:pt modelId="{834C7700-FDEC-4D41-BB70-2563C4F93E7A}" type="parTrans" cxnId="{2540BDE6-F30A-46D3-9CCE-3C4AEB44020E}">
      <dgm:prSet/>
      <dgm:spPr/>
      <dgm:t>
        <a:bodyPr/>
        <a:lstStyle/>
        <a:p>
          <a:endParaRPr lang="en-US"/>
        </a:p>
      </dgm:t>
    </dgm:pt>
    <dgm:pt modelId="{D8D0D6D5-6F68-4342-B9BD-F0804E9E8B50}" type="sibTrans" cxnId="{2540BDE6-F30A-46D3-9CCE-3C4AEB44020E}">
      <dgm:prSet/>
      <dgm:spPr/>
      <dgm:t>
        <a:bodyPr/>
        <a:lstStyle/>
        <a:p>
          <a:endParaRPr lang="en-US"/>
        </a:p>
      </dgm:t>
    </dgm:pt>
    <dgm:pt modelId="{D74ADC36-9AC7-4EB9-B183-A72BBBD17101}">
      <dgm:prSet/>
      <dgm:spPr/>
      <dgm:t>
        <a:bodyPr/>
        <a:lstStyle/>
        <a:p>
          <a:r>
            <a:rPr lang="en-US" dirty="0"/>
            <a:t>Buffer overflow</a:t>
          </a:r>
        </a:p>
      </dgm:t>
    </dgm:pt>
    <dgm:pt modelId="{C516EA93-EEE3-4F88-8EB2-1CCDCFF67A9C}" type="parTrans" cxnId="{DB8D8C18-2B5D-464D-A258-363B11E7122A}">
      <dgm:prSet/>
      <dgm:spPr/>
      <dgm:t>
        <a:bodyPr/>
        <a:lstStyle/>
        <a:p>
          <a:endParaRPr lang="en-US"/>
        </a:p>
      </dgm:t>
    </dgm:pt>
    <dgm:pt modelId="{16FFCC9B-7B59-4161-8B32-EBDBB525E059}" type="sibTrans" cxnId="{DB8D8C18-2B5D-464D-A258-363B11E7122A}">
      <dgm:prSet/>
      <dgm:spPr/>
      <dgm:t>
        <a:bodyPr/>
        <a:lstStyle/>
        <a:p>
          <a:endParaRPr lang="en-US"/>
        </a:p>
      </dgm:t>
    </dgm:pt>
    <dgm:pt modelId="{6A8A037A-AADF-449A-A0E1-6A0E06E7FA55}">
      <dgm:prSet/>
      <dgm:spPr/>
      <dgm:t>
        <a:bodyPr/>
        <a:lstStyle/>
        <a:p>
          <a:r>
            <a:rPr lang="en-US" dirty="0"/>
            <a:t>Exploits as </a:t>
          </a:r>
        </a:p>
        <a:p>
          <a:r>
            <a:rPr lang="en-US" dirty="0"/>
            <a:t>Computation via </a:t>
          </a:r>
          <a:r>
            <a:rPr lang="en-US" i="1" dirty="0"/>
            <a:t>feature reuse</a:t>
          </a:r>
          <a:endParaRPr lang="en-US" dirty="0"/>
        </a:p>
      </dgm:t>
    </dgm:pt>
    <dgm:pt modelId="{7EEFBC19-4ED0-492D-9EBA-9495FD0A96D0}" type="parTrans" cxnId="{91C71CD7-E7F5-4AC4-908C-86978BDE9A42}">
      <dgm:prSet/>
      <dgm:spPr/>
      <dgm:t>
        <a:bodyPr/>
        <a:lstStyle/>
        <a:p>
          <a:endParaRPr lang="en-US"/>
        </a:p>
      </dgm:t>
    </dgm:pt>
    <dgm:pt modelId="{2173CE25-D774-48F8-95A5-DB4C9EBFC25A}" type="sibTrans" cxnId="{91C71CD7-E7F5-4AC4-908C-86978BDE9A42}">
      <dgm:prSet/>
      <dgm:spPr/>
      <dgm:t>
        <a:bodyPr/>
        <a:lstStyle/>
        <a:p>
          <a:endParaRPr lang="en-US"/>
        </a:p>
      </dgm:t>
    </dgm:pt>
    <dgm:pt modelId="{9678B63A-A17D-49A5-B117-2A858C1F03A1}">
      <dgm:prSet/>
      <dgm:spPr/>
      <dgm:t>
        <a:bodyPr/>
        <a:lstStyle/>
        <a:p>
          <a:r>
            <a:rPr lang="en-US" dirty="0"/>
            <a:t>ROP gadgets</a:t>
          </a:r>
        </a:p>
      </dgm:t>
    </dgm:pt>
    <dgm:pt modelId="{7B06435F-3365-4C20-A7B0-09C6B9426B16}" type="parTrans" cxnId="{478D8222-134D-44A2-98F8-A170884AC768}">
      <dgm:prSet/>
      <dgm:spPr/>
      <dgm:t>
        <a:bodyPr/>
        <a:lstStyle/>
        <a:p>
          <a:endParaRPr lang="en-US"/>
        </a:p>
      </dgm:t>
    </dgm:pt>
    <dgm:pt modelId="{F316C26F-4BC8-4C43-BD8E-09E656F048A2}" type="sibTrans" cxnId="{478D8222-134D-44A2-98F8-A170884AC768}">
      <dgm:prSet/>
      <dgm:spPr/>
      <dgm:t>
        <a:bodyPr/>
        <a:lstStyle/>
        <a:p>
          <a:endParaRPr lang="en-US"/>
        </a:p>
      </dgm:t>
    </dgm:pt>
    <dgm:pt modelId="{FEA5ABB3-A09C-9446-95E3-E97EC4EABD43}" type="pres">
      <dgm:prSet presAssocID="{56094E0D-9FC7-4C4A-ADCA-304F0DFEAF88}" presName="Name0" presStyleCnt="0">
        <dgm:presLayoutVars>
          <dgm:dir/>
          <dgm:animLvl val="lvl"/>
          <dgm:resizeHandles val="exact"/>
        </dgm:presLayoutVars>
      </dgm:prSet>
      <dgm:spPr/>
    </dgm:pt>
    <dgm:pt modelId="{9889C56B-5AF2-A546-A92D-25EE9F07BE9A}" type="pres">
      <dgm:prSet presAssocID="{C0CDB0C2-CE67-479F-8B2E-CB258618F69C}" presName="composite" presStyleCnt="0"/>
      <dgm:spPr/>
    </dgm:pt>
    <dgm:pt modelId="{54F0825B-C4ED-124C-B0EB-BB3C08E4660E}" type="pres">
      <dgm:prSet presAssocID="{C0CDB0C2-CE67-479F-8B2E-CB258618F69C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C8A6D749-B681-CA47-9AE1-283EA69009CA}" type="pres">
      <dgm:prSet presAssocID="{C0CDB0C2-CE67-479F-8B2E-CB258618F69C}" presName="desTx" presStyleLbl="revTx" presStyleIdx="0" presStyleCnt="2">
        <dgm:presLayoutVars>
          <dgm:bulletEnabled val="1"/>
        </dgm:presLayoutVars>
      </dgm:prSet>
      <dgm:spPr/>
    </dgm:pt>
    <dgm:pt modelId="{C1F6C5CF-4073-7646-A5EB-67FB5F265E7A}" type="pres">
      <dgm:prSet presAssocID="{D8D0D6D5-6F68-4342-B9BD-F0804E9E8B50}" presName="space" presStyleCnt="0"/>
      <dgm:spPr/>
    </dgm:pt>
    <dgm:pt modelId="{418A7687-2F69-374E-8563-283A47696053}" type="pres">
      <dgm:prSet presAssocID="{6A8A037A-AADF-449A-A0E1-6A0E06E7FA55}" presName="composite" presStyleCnt="0"/>
      <dgm:spPr/>
    </dgm:pt>
    <dgm:pt modelId="{7809BE76-D865-F64B-8690-2C1A5653AFFE}" type="pres">
      <dgm:prSet presAssocID="{6A8A037A-AADF-449A-A0E1-6A0E06E7FA55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546EC4B2-EDC9-6444-8E41-E703E9568687}" type="pres">
      <dgm:prSet presAssocID="{6A8A037A-AADF-449A-A0E1-6A0E06E7FA55}" presName="desTx" presStyleLbl="revTx" presStyleIdx="1" presStyleCnt="2">
        <dgm:presLayoutVars>
          <dgm:bulletEnabled val="1"/>
        </dgm:presLayoutVars>
      </dgm:prSet>
      <dgm:spPr/>
    </dgm:pt>
  </dgm:ptLst>
  <dgm:cxnLst>
    <dgm:cxn modelId="{DB8D8C18-2B5D-464D-A258-363B11E7122A}" srcId="{C0CDB0C2-CE67-479F-8B2E-CB258618F69C}" destId="{D74ADC36-9AC7-4EB9-B183-A72BBBD17101}" srcOrd="0" destOrd="0" parTransId="{C516EA93-EEE3-4F88-8EB2-1CCDCFF67A9C}" sibTransId="{16FFCC9B-7B59-4161-8B32-EBDBB525E059}"/>
    <dgm:cxn modelId="{478D8222-134D-44A2-98F8-A170884AC768}" srcId="{6A8A037A-AADF-449A-A0E1-6A0E06E7FA55}" destId="{9678B63A-A17D-49A5-B117-2A858C1F03A1}" srcOrd="0" destOrd="0" parTransId="{7B06435F-3365-4C20-A7B0-09C6B9426B16}" sibTransId="{F316C26F-4BC8-4C43-BD8E-09E656F048A2}"/>
    <dgm:cxn modelId="{1DF7A123-7E08-CF42-8EAC-88C8A401C513}" type="presOf" srcId="{9678B63A-A17D-49A5-B117-2A858C1F03A1}" destId="{546EC4B2-EDC9-6444-8E41-E703E9568687}" srcOrd="0" destOrd="0" presId="urn:microsoft.com/office/officeart/2005/8/layout/chevron1"/>
    <dgm:cxn modelId="{FEE5A27C-BA91-DE45-ABB6-D78839AF3E6C}" type="presOf" srcId="{C0CDB0C2-CE67-479F-8B2E-CB258618F69C}" destId="{54F0825B-C4ED-124C-B0EB-BB3C08E4660E}" srcOrd="0" destOrd="0" presId="urn:microsoft.com/office/officeart/2005/8/layout/chevron1"/>
    <dgm:cxn modelId="{430BEE7C-62A3-2F41-A808-C262458B7D53}" type="presOf" srcId="{6A8A037A-AADF-449A-A0E1-6A0E06E7FA55}" destId="{7809BE76-D865-F64B-8690-2C1A5653AFFE}" srcOrd="0" destOrd="0" presId="urn:microsoft.com/office/officeart/2005/8/layout/chevron1"/>
    <dgm:cxn modelId="{54CD9E9D-60EC-7343-B7A5-0CF894A6C01E}" type="presOf" srcId="{D74ADC36-9AC7-4EB9-B183-A72BBBD17101}" destId="{C8A6D749-B681-CA47-9AE1-283EA69009CA}" srcOrd="0" destOrd="0" presId="urn:microsoft.com/office/officeart/2005/8/layout/chevron1"/>
    <dgm:cxn modelId="{107AD1BB-B0B7-0141-9E52-4597C354744F}" type="presOf" srcId="{56094E0D-9FC7-4C4A-ADCA-304F0DFEAF88}" destId="{FEA5ABB3-A09C-9446-95E3-E97EC4EABD43}" srcOrd="0" destOrd="0" presId="urn:microsoft.com/office/officeart/2005/8/layout/chevron1"/>
    <dgm:cxn modelId="{91C71CD7-E7F5-4AC4-908C-86978BDE9A42}" srcId="{56094E0D-9FC7-4C4A-ADCA-304F0DFEAF88}" destId="{6A8A037A-AADF-449A-A0E1-6A0E06E7FA55}" srcOrd="1" destOrd="0" parTransId="{7EEFBC19-4ED0-492D-9EBA-9495FD0A96D0}" sibTransId="{2173CE25-D774-48F8-95A5-DB4C9EBFC25A}"/>
    <dgm:cxn modelId="{2540BDE6-F30A-46D3-9CCE-3C4AEB44020E}" srcId="{56094E0D-9FC7-4C4A-ADCA-304F0DFEAF88}" destId="{C0CDB0C2-CE67-479F-8B2E-CB258618F69C}" srcOrd="0" destOrd="0" parTransId="{834C7700-FDEC-4D41-BB70-2563C4F93E7A}" sibTransId="{D8D0D6D5-6F68-4342-B9BD-F0804E9E8B50}"/>
    <dgm:cxn modelId="{A928F7B4-F2DF-7443-9D93-ADC07BBA7A5F}" type="presParOf" srcId="{FEA5ABB3-A09C-9446-95E3-E97EC4EABD43}" destId="{9889C56B-5AF2-A546-A92D-25EE9F07BE9A}" srcOrd="0" destOrd="0" presId="urn:microsoft.com/office/officeart/2005/8/layout/chevron1"/>
    <dgm:cxn modelId="{3DEF2E62-EAEC-714E-B051-0A884EC34CC8}" type="presParOf" srcId="{9889C56B-5AF2-A546-A92D-25EE9F07BE9A}" destId="{54F0825B-C4ED-124C-B0EB-BB3C08E4660E}" srcOrd="0" destOrd="0" presId="urn:microsoft.com/office/officeart/2005/8/layout/chevron1"/>
    <dgm:cxn modelId="{F0325CA4-A685-B946-8824-0461FE0B63FD}" type="presParOf" srcId="{9889C56B-5AF2-A546-A92D-25EE9F07BE9A}" destId="{C8A6D749-B681-CA47-9AE1-283EA69009CA}" srcOrd="1" destOrd="0" presId="urn:microsoft.com/office/officeart/2005/8/layout/chevron1"/>
    <dgm:cxn modelId="{BB993A26-2DCF-1E40-997A-B6B595746289}" type="presParOf" srcId="{FEA5ABB3-A09C-9446-95E3-E97EC4EABD43}" destId="{C1F6C5CF-4073-7646-A5EB-67FB5F265E7A}" srcOrd="1" destOrd="0" presId="urn:microsoft.com/office/officeart/2005/8/layout/chevron1"/>
    <dgm:cxn modelId="{B771D87D-D890-2A4B-81B8-C5492D561CB7}" type="presParOf" srcId="{FEA5ABB3-A09C-9446-95E3-E97EC4EABD43}" destId="{418A7687-2F69-374E-8563-283A47696053}" srcOrd="2" destOrd="0" presId="urn:microsoft.com/office/officeart/2005/8/layout/chevron1"/>
    <dgm:cxn modelId="{2E5B6639-37E7-884A-B710-D1A07ED6A34B}" type="presParOf" srcId="{418A7687-2F69-374E-8563-283A47696053}" destId="{7809BE76-D865-F64B-8690-2C1A5653AFFE}" srcOrd="0" destOrd="0" presId="urn:microsoft.com/office/officeart/2005/8/layout/chevron1"/>
    <dgm:cxn modelId="{3EBE7D25-DFE3-8F4D-9F7E-49C591BA5F89}" type="presParOf" srcId="{418A7687-2F69-374E-8563-283A47696053}" destId="{546EC4B2-EDC9-6444-8E41-E703E956868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39F09-1B0F-4C02-9568-9CF339E240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B702B6B-1AC3-4091-A5E8-215273EB4E60}">
      <dgm:prSet/>
      <dgm:spPr/>
      <dgm:t>
        <a:bodyPr/>
        <a:lstStyle/>
        <a:p>
          <a:r>
            <a:rPr lang="en-US" b="1"/>
            <a:t>Feature rich </a:t>
          </a:r>
          <a:r>
            <a:rPr lang="en-US"/>
            <a:t>and expressive enough for a variety of tasks.</a:t>
          </a:r>
        </a:p>
      </dgm:t>
    </dgm:pt>
    <dgm:pt modelId="{863E17FA-C687-463D-8C6E-E879E0297725}" type="parTrans" cxnId="{F050FB49-F696-4475-A828-8F19CE91262E}">
      <dgm:prSet/>
      <dgm:spPr/>
      <dgm:t>
        <a:bodyPr/>
        <a:lstStyle/>
        <a:p>
          <a:endParaRPr lang="en-US"/>
        </a:p>
      </dgm:t>
    </dgm:pt>
    <dgm:pt modelId="{C41B9151-2C4F-4C9B-A2CA-F6B6232182B5}" type="sibTrans" cxnId="{F050FB49-F696-4475-A828-8F19CE91262E}">
      <dgm:prSet/>
      <dgm:spPr/>
      <dgm:t>
        <a:bodyPr/>
        <a:lstStyle/>
        <a:p>
          <a:endParaRPr lang="en-US"/>
        </a:p>
      </dgm:t>
    </dgm:pt>
    <dgm:pt modelId="{7F2A4715-5687-4BD2-AEC9-82FFF89581FD}">
      <dgm:prSet/>
      <dgm:spPr/>
      <dgm:t>
        <a:bodyPr/>
        <a:lstStyle/>
        <a:p>
          <a:r>
            <a:rPr lang="en-US" dirty="0"/>
            <a:t>Implicitly </a:t>
          </a:r>
          <a:r>
            <a:rPr lang="en-US" b="1" dirty="0"/>
            <a:t>trusted</a:t>
          </a:r>
          <a:r>
            <a:rPr lang="en-US" dirty="0"/>
            <a:t> by all software in a system.</a:t>
          </a:r>
        </a:p>
      </dgm:t>
    </dgm:pt>
    <dgm:pt modelId="{B391BE88-FC2C-41C1-8767-0B0FF3BB7EE0}" type="parTrans" cxnId="{641963C6-B893-4F15-B723-BC31A68B3E17}">
      <dgm:prSet/>
      <dgm:spPr/>
      <dgm:t>
        <a:bodyPr/>
        <a:lstStyle/>
        <a:p>
          <a:endParaRPr lang="en-US"/>
        </a:p>
      </dgm:t>
    </dgm:pt>
    <dgm:pt modelId="{C1FB4769-C191-4C19-8327-98F4071C46ED}" type="sibTrans" cxnId="{641963C6-B893-4F15-B723-BC31A68B3E17}">
      <dgm:prSet/>
      <dgm:spPr/>
      <dgm:t>
        <a:bodyPr/>
        <a:lstStyle/>
        <a:p>
          <a:endParaRPr lang="en-US"/>
        </a:p>
      </dgm:t>
    </dgm:pt>
    <dgm:pt modelId="{FB3DA605-0FC0-422A-BFD4-7AA885C951E1}" type="pres">
      <dgm:prSet presAssocID="{DA039F09-1B0F-4C02-9568-9CF339E240D7}" presName="root" presStyleCnt="0">
        <dgm:presLayoutVars>
          <dgm:dir/>
          <dgm:resizeHandles val="exact"/>
        </dgm:presLayoutVars>
      </dgm:prSet>
      <dgm:spPr/>
    </dgm:pt>
    <dgm:pt modelId="{77801EB6-5E69-4D9F-AAC7-DB61E0605753}" type="pres">
      <dgm:prSet presAssocID="{CB702B6B-1AC3-4091-A5E8-215273EB4E60}" presName="compNode" presStyleCnt="0"/>
      <dgm:spPr/>
    </dgm:pt>
    <dgm:pt modelId="{9812BE19-A569-480D-80E7-728C5D395BA0}" type="pres">
      <dgm:prSet presAssocID="{CB702B6B-1AC3-4091-A5E8-215273EB4E6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950D3279-C6EF-49E5-92E3-E55F27217508}" type="pres">
      <dgm:prSet presAssocID="{CB702B6B-1AC3-4091-A5E8-215273EB4E60}" presName="spaceRect" presStyleCnt="0"/>
      <dgm:spPr/>
    </dgm:pt>
    <dgm:pt modelId="{4D584C3A-CECD-450E-B624-0F5DB4EDED07}" type="pres">
      <dgm:prSet presAssocID="{CB702B6B-1AC3-4091-A5E8-215273EB4E60}" presName="textRect" presStyleLbl="revTx" presStyleIdx="0" presStyleCnt="2">
        <dgm:presLayoutVars>
          <dgm:chMax val="1"/>
          <dgm:chPref val="1"/>
        </dgm:presLayoutVars>
      </dgm:prSet>
      <dgm:spPr/>
    </dgm:pt>
    <dgm:pt modelId="{8A234E9B-816B-4A16-B89A-70E3C90A3AB6}" type="pres">
      <dgm:prSet presAssocID="{C41B9151-2C4F-4C9B-A2CA-F6B6232182B5}" presName="sibTrans" presStyleCnt="0"/>
      <dgm:spPr/>
    </dgm:pt>
    <dgm:pt modelId="{2E72A60C-B480-4EA7-8AEC-CF12AAF87C7D}" type="pres">
      <dgm:prSet presAssocID="{7F2A4715-5687-4BD2-AEC9-82FFF89581FD}" presName="compNode" presStyleCnt="0"/>
      <dgm:spPr/>
    </dgm:pt>
    <dgm:pt modelId="{DCBEA4F2-6D3A-48D1-9E16-C7491587D0EB}" type="pres">
      <dgm:prSet presAssocID="{7F2A4715-5687-4BD2-AEC9-82FFF89581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D814D5C-630C-4F7A-8639-71BAD8A17A66}" type="pres">
      <dgm:prSet presAssocID="{7F2A4715-5687-4BD2-AEC9-82FFF89581FD}" presName="spaceRect" presStyleCnt="0"/>
      <dgm:spPr/>
    </dgm:pt>
    <dgm:pt modelId="{7F63E54D-9404-411B-9E31-B39CD013C81B}" type="pres">
      <dgm:prSet presAssocID="{7F2A4715-5687-4BD2-AEC9-82FFF89581F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048008-E88B-40CA-8C3E-A995B09467C9}" type="presOf" srcId="{7F2A4715-5687-4BD2-AEC9-82FFF89581FD}" destId="{7F63E54D-9404-411B-9E31-B39CD013C81B}" srcOrd="0" destOrd="0" presId="urn:microsoft.com/office/officeart/2018/2/layout/IconLabelList"/>
    <dgm:cxn modelId="{F050FB49-F696-4475-A828-8F19CE91262E}" srcId="{DA039F09-1B0F-4C02-9568-9CF339E240D7}" destId="{CB702B6B-1AC3-4091-A5E8-215273EB4E60}" srcOrd="0" destOrd="0" parTransId="{863E17FA-C687-463D-8C6E-E879E0297725}" sibTransId="{C41B9151-2C4F-4C9B-A2CA-F6B6232182B5}"/>
    <dgm:cxn modelId="{641963C6-B893-4F15-B723-BC31A68B3E17}" srcId="{DA039F09-1B0F-4C02-9568-9CF339E240D7}" destId="{7F2A4715-5687-4BD2-AEC9-82FFF89581FD}" srcOrd="1" destOrd="0" parTransId="{B391BE88-FC2C-41C1-8767-0B0FF3BB7EE0}" sibTransId="{C1FB4769-C191-4C19-8327-98F4071C46ED}"/>
    <dgm:cxn modelId="{FC0EF8E9-5F3A-4D54-B197-9BA31F59D7F8}" type="presOf" srcId="{CB702B6B-1AC3-4091-A5E8-215273EB4E60}" destId="{4D584C3A-CECD-450E-B624-0F5DB4EDED07}" srcOrd="0" destOrd="0" presId="urn:microsoft.com/office/officeart/2018/2/layout/IconLabelList"/>
    <dgm:cxn modelId="{71EBB4F3-79BC-4D80-B09F-56B0F516B09A}" type="presOf" srcId="{DA039F09-1B0F-4C02-9568-9CF339E240D7}" destId="{FB3DA605-0FC0-422A-BFD4-7AA885C951E1}" srcOrd="0" destOrd="0" presId="urn:microsoft.com/office/officeart/2018/2/layout/IconLabelList"/>
    <dgm:cxn modelId="{EEEB1223-E48C-4F9F-B9D1-6CB44C36FDF5}" type="presParOf" srcId="{FB3DA605-0FC0-422A-BFD4-7AA885C951E1}" destId="{77801EB6-5E69-4D9F-AAC7-DB61E0605753}" srcOrd="0" destOrd="0" presId="urn:microsoft.com/office/officeart/2018/2/layout/IconLabelList"/>
    <dgm:cxn modelId="{D1500E64-E216-431A-BF63-DF83BF91DD88}" type="presParOf" srcId="{77801EB6-5E69-4D9F-AAC7-DB61E0605753}" destId="{9812BE19-A569-480D-80E7-728C5D395BA0}" srcOrd="0" destOrd="0" presId="urn:microsoft.com/office/officeart/2018/2/layout/IconLabelList"/>
    <dgm:cxn modelId="{FBE64990-F1AF-442A-BDA2-03A0BBE5ED05}" type="presParOf" srcId="{77801EB6-5E69-4D9F-AAC7-DB61E0605753}" destId="{950D3279-C6EF-49E5-92E3-E55F27217508}" srcOrd="1" destOrd="0" presId="urn:microsoft.com/office/officeart/2018/2/layout/IconLabelList"/>
    <dgm:cxn modelId="{B5CC9C92-BBDC-4988-8295-9B1321835E05}" type="presParOf" srcId="{77801EB6-5E69-4D9F-AAC7-DB61E0605753}" destId="{4D584C3A-CECD-450E-B624-0F5DB4EDED07}" srcOrd="2" destOrd="0" presId="urn:microsoft.com/office/officeart/2018/2/layout/IconLabelList"/>
    <dgm:cxn modelId="{71252826-7EA1-4471-AC09-F0C351E696CC}" type="presParOf" srcId="{FB3DA605-0FC0-422A-BFD4-7AA885C951E1}" destId="{8A234E9B-816B-4A16-B89A-70E3C90A3AB6}" srcOrd="1" destOrd="0" presId="urn:microsoft.com/office/officeart/2018/2/layout/IconLabelList"/>
    <dgm:cxn modelId="{5C000635-2805-420A-BD71-E46BEC8B463A}" type="presParOf" srcId="{FB3DA605-0FC0-422A-BFD4-7AA885C951E1}" destId="{2E72A60C-B480-4EA7-8AEC-CF12AAF87C7D}" srcOrd="2" destOrd="0" presId="urn:microsoft.com/office/officeart/2018/2/layout/IconLabelList"/>
    <dgm:cxn modelId="{F08941D6-5FA8-489B-970E-73B229B60A66}" type="presParOf" srcId="{2E72A60C-B480-4EA7-8AEC-CF12AAF87C7D}" destId="{DCBEA4F2-6D3A-48D1-9E16-C7491587D0EB}" srcOrd="0" destOrd="0" presId="urn:microsoft.com/office/officeart/2018/2/layout/IconLabelList"/>
    <dgm:cxn modelId="{736A0E64-B077-4030-96B9-7328D3172A87}" type="presParOf" srcId="{2E72A60C-B480-4EA7-8AEC-CF12AAF87C7D}" destId="{7D814D5C-630C-4F7A-8639-71BAD8A17A66}" srcOrd="1" destOrd="0" presId="urn:microsoft.com/office/officeart/2018/2/layout/IconLabelList"/>
    <dgm:cxn modelId="{DDECACF4-CBBD-4F62-BFF8-1B7A973A96AF}" type="presParOf" srcId="{2E72A60C-B480-4EA7-8AEC-CF12AAF87C7D}" destId="{7F63E54D-9404-411B-9E31-B39CD013C8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F6357-FB2B-4483-8DFB-07C7B2B370D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9D8C66-19D5-42B1-8D95-692E1D075AB1}">
      <dgm:prSet/>
      <dgm:spPr/>
      <dgm:t>
        <a:bodyPr/>
        <a:lstStyle/>
        <a:p>
          <a:r>
            <a:rPr lang="en-US" i="1" dirty="0"/>
            <a:t>Not</a:t>
          </a:r>
          <a:r>
            <a:rPr lang="en-US" dirty="0"/>
            <a:t> writing an obfuscated program.</a:t>
          </a:r>
        </a:p>
      </dgm:t>
    </dgm:pt>
    <dgm:pt modelId="{6F0E8106-A234-458D-AE22-E67E07C38D98}" type="parTrans" cxnId="{CD30FECA-0522-4F8A-B7D4-39D734360EE8}">
      <dgm:prSet/>
      <dgm:spPr/>
      <dgm:t>
        <a:bodyPr/>
        <a:lstStyle/>
        <a:p>
          <a:endParaRPr lang="en-US"/>
        </a:p>
      </dgm:t>
    </dgm:pt>
    <dgm:pt modelId="{AE29F3A5-CFF6-4615-8E8B-5ECB69799602}" type="sibTrans" cxnId="{CD30FECA-0522-4F8A-B7D4-39D734360EE8}">
      <dgm:prSet/>
      <dgm:spPr/>
      <dgm:t>
        <a:bodyPr/>
        <a:lstStyle/>
        <a:p>
          <a:endParaRPr lang="en-US"/>
        </a:p>
      </dgm:t>
    </dgm:pt>
    <dgm:pt modelId="{2C5C62B1-B676-4278-9A94-3887B82A4798}">
      <dgm:prSet/>
      <dgm:spPr/>
      <dgm:t>
        <a:bodyPr/>
        <a:lstStyle/>
        <a:p>
          <a:r>
            <a:rPr lang="en-US" dirty="0"/>
            <a:t>We are </a:t>
          </a:r>
          <a:r>
            <a:rPr lang="en-US" i="1" dirty="0"/>
            <a:t>redefining the semantics </a:t>
          </a:r>
          <a:r>
            <a:rPr lang="en-US" dirty="0"/>
            <a:t>of </a:t>
          </a:r>
          <a:r>
            <a:rPr lang="en-US" i="1" dirty="0"/>
            <a:t>existing </a:t>
          </a:r>
          <a:r>
            <a:rPr lang="en-US" dirty="0"/>
            <a:t>computational objects.</a:t>
          </a:r>
        </a:p>
      </dgm:t>
    </dgm:pt>
    <dgm:pt modelId="{3213059F-F5EE-4551-BC2B-5902260CD4B4}" type="parTrans" cxnId="{63341749-10CE-41FA-B8AE-B9B573417F16}">
      <dgm:prSet/>
      <dgm:spPr/>
      <dgm:t>
        <a:bodyPr/>
        <a:lstStyle/>
        <a:p>
          <a:endParaRPr lang="en-US"/>
        </a:p>
      </dgm:t>
    </dgm:pt>
    <dgm:pt modelId="{8F2BF3D1-67F3-4192-A5FC-05FBB2D77AFA}" type="sibTrans" cxnId="{63341749-10CE-41FA-B8AE-B9B573417F16}">
      <dgm:prSet/>
      <dgm:spPr/>
      <dgm:t>
        <a:bodyPr/>
        <a:lstStyle/>
        <a:p>
          <a:endParaRPr lang="en-US"/>
        </a:p>
      </dgm:t>
    </dgm:pt>
    <dgm:pt modelId="{253874C1-34AF-439B-BF48-1C00BDA9F17A}">
      <dgm:prSet/>
      <dgm:spPr/>
      <dgm:t>
        <a:bodyPr/>
        <a:lstStyle/>
        <a:p>
          <a:r>
            <a:rPr lang="en-US" i="0" dirty="0"/>
            <a:t>Repurposing latent functionality </a:t>
          </a:r>
          <a:r>
            <a:rPr lang="en-US" i="1" dirty="0"/>
            <a:t>already</a:t>
          </a:r>
          <a:r>
            <a:rPr lang="en-US" i="0" dirty="0"/>
            <a:t> present in a system.</a:t>
          </a:r>
        </a:p>
      </dgm:t>
    </dgm:pt>
    <dgm:pt modelId="{48AFDFFF-21E1-479D-AE77-8F3E259C6BAC}" type="parTrans" cxnId="{37563F43-496E-4895-8815-2CD2BF701D0E}">
      <dgm:prSet/>
      <dgm:spPr/>
      <dgm:t>
        <a:bodyPr/>
        <a:lstStyle/>
        <a:p>
          <a:endParaRPr lang="en-US"/>
        </a:p>
      </dgm:t>
    </dgm:pt>
    <dgm:pt modelId="{995360D7-CA6B-47CC-AE6F-5715D1D27877}" type="sibTrans" cxnId="{37563F43-496E-4895-8815-2CD2BF701D0E}">
      <dgm:prSet/>
      <dgm:spPr/>
      <dgm:t>
        <a:bodyPr/>
        <a:lstStyle/>
        <a:p>
          <a:endParaRPr lang="en-US"/>
        </a:p>
      </dgm:t>
    </dgm:pt>
    <dgm:pt modelId="{0EB1DAAD-395C-3A47-9454-0A1AFCF028FF}" type="pres">
      <dgm:prSet presAssocID="{8EDF6357-FB2B-4483-8DFB-07C7B2B370D3}" presName="vert0" presStyleCnt="0">
        <dgm:presLayoutVars>
          <dgm:dir/>
          <dgm:animOne val="branch"/>
          <dgm:animLvl val="lvl"/>
        </dgm:presLayoutVars>
      </dgm:prSet>
      <dgm:spPr/>
    </dgm:pt>
    <dgm:pt modelId="{A887C068-61B7-2748-A60A-648B8BD1F001}" type="pres">
      <dgm:prSet presAssocID="{8D9D8C66-19D5-42B1-8D95-692E1D075AB1}" presName="thickLine" presStyleLbl="alignNode1" presStyleIdx="0" presStyleCnt="3"/>
      <dgm:spPr/>
    </dgm:pt>
    <dgm:pt modelId="{761BAE8A-E598-A04C-96C0-51B70683EF79}" type="pres">
      <dgm:prSet presAssocID="{8D9D8C66-19D5-42B1-8D95-692E1D075AB1}" presName="horz1" presStyleCnt="0"/>
      <dgm:spPr/>
    </dgm:pt>
    <dgm:pt modelId="{D80F045E-4A37-D64E-A6DB-D21EFF141FE6}" type="pres">
      <dgm:prSet presAssocID="{8D9D8C66-19D5-42B1-8D95-692E1D075AB1}" presName="tx1" presStyleLbl="revTx" presStyleIdx="0" presStyleCnt="3"/>
      <dgm:spPr/>
    </dgm:pt>
    <dgm:pt modelId="{BB4ABB1E-F526-3D4C-8581-E91AF65398F6}" type="pres">
      <dgm:prSet presAssocID="{8D9D8C66-19D5-42B1-8D95-692E1D075AB1}" presName="vert1" presStyleCnt="0"/>
      <dgm:spPr/>
    </dgm:pt>
    <dgm:pt modelId="{66D637D3-F75D-EC4D-9939-F248F5098136}" type="pres">
      <dgm:prSet presAssocID="{2C5C62B1-B676-4278-9A94-3887B82A4798}" presName="thickLine" presStyleLbl="alignNode1" presStyleIdx="1" presStyleCnt="3"/>
      <dgm:spPr/>
    </dgm:pt>
    <dgm:pt modelId="{27BDD76D-8104-274A-B549-5D7BA504CB68}" type="pres">
      <dgm:prSet presAssocID="{2C5C62B1-B676-4278-9A94-3887B82A4798}" presName="horz1" presStyleCnt="0"/>
      <dgm:spPr/>
    </dgm:pt>
    <dgm:pt modelId="{F8296B2E-25D5-B14A-9A88-3511D7173DCA}" type="pres">
      <dgm:prSet presAssocID="{2C5C62B1-B676-4278-9A94-3887B82A4798}" presName="tx1" presStyleLbl="revTx" presStyleIdx="1" presStyleCnt="3"/>
      <dgm:spPr/>
    </dgm:pt>
    <dgm:pt modelId="{7A08FEFB-D957-2A4A-B5C7-8862FC6A7AB6}" type="pres">
      <dgm:prSet presAssocID="{2C5C62B1-B676-4278-9A94-3887B82A4798}" presName="vert1" presStyleCnt="0"/>
      <dgm:spPr/>
    </dgm:pt>
    <dgm:pt modelId="{4CDE2FC1-3EF8-6645-A115-91CA9A034096}" type="pres">
      <dgm:prSet presAssocID="{253874C1-34AF-439B-BF48-1C00BDA9F17A}" presName="thickLine" presStyleLbl="alignNode1" presStyleIdx="2" presStyleCnt="3"/>
      <dgm:spPr/>
    </dgm:pt>
    <dgm:pt modelId="{C6B578E7-9EA1-C142-AB2D-000CFA61D1AC}" type="pres">
      <dgm:prSet presAssocID="{253874C1-34AF-439B-BF48-1C00BDA9F17A}" presName="horz1" presStyleCnt="0"/>
      <dgm:spPr/>
    </dgm:pt>
    <dgm:pt modelId="{884F38E1-1D40-B34C-979D-FC7AABD9314D}" type="pres">
      <dgm:prSet presAssocID="{253874C1-34AF-439B-BF48-1C00BDA9F17A}" presName="tx1" presStyleLbl="revTx" presStyleIdx="2" presStyleCnt="3"/>
      <dgm:spPr/>
    </dgm:pt>
    <dgm:pt modelId="{D3DB5DFA-C883-2E4D-BA6E-5528E9C8A8EC}" type="pres">
      <dgm:prSet presAssocID="{253874C1-34AF-439B-BF48-1C00BDA9F17A}" presName="vert1" presStyleCnt="0"/>
      <dgm:spPr/>
    </dgm:pt>
  </dgm:ptLst>
  <dgm:cxnLst>
    <dgm:cxn modelId="{37563F43-496E-4895-8815-2CD2BF701D0E}" srcId="{8EDF6357-FB2B-4483-8DFB-07C7B2B370D3}" destId="{253874C1-34AF-439B-BF48-1C00BDA9F17A}" srcOrd="2" destOrd="0" parTransId="{48AFDFFF-21E1-479D-AE77-8F3E259C6BAC}" sibTransId="{995360D7-CA6B-47CC-AE6F-5715D1D27877}"/>
    <dgm:cxn modelId="{63341749-10CE-41FA-B8AE-B9B573417F16}" srcId="{8EDF6357-FB2B-4483-8DFB-07C7B2B370D3}" destId="{2C5C62B1-B676-4278-9A94-3887B82A4798}" srcOrd="1" destOrd="0" parTransId="{3213059F-F5EE-4551-BC2B-5902260CD4B4}" sibTransId="{8F2BF3D1-67F3-4192-A5FC-05FBB2D77AFA}"/>
    <dgm:cxn modelId="{D8C6448C-03A0-F941-875F-E34F9E81EB2F}" type="presOf" srcId="{8EDF6357-FB2B-4483-8DFB-07C7B2B370D3}" destId="{0EB1DAAD-395C-3A47-9454-0A1AFCF028FF}" srcOrd="0" destOrd="0" presId="urn:microsoft.com/office/officeart/2008/layout/LinedList"/>
    <dgm:cxn modelId="{D098D996-5CC3-E948-B0D8-2940860C1A15}" type="presOf" srcId="{2C5C62B1-B676-4278-9A94-3887B82A4798}" destId="{F8296B2E-25D5-B14A-9A88-3511D7173DCA}" srcOrd="0" destOrd="0" presId="urn:microsoft.com/office/officeart/2008/layout/LinedList"/>
    <dgm:cxn modelId="{4A0C669D-CBC5-ED42-B38F-556A019AB791}" type="presOf" srcId="{8D9D8C66-19D5-42B1-8D95-692E1D075AB1}" destId="{D80F045E-4A37-D64E-A6DB-D21EFF141FE6}" srcOrd="0" destOrd="0" presId="urn:microsoft.com/office/officeart/2008/layout/LinedList"/>
    <dgm:cxn modelId="{C294C8C5-1CEF-9245-A040-B4F12414A1AC}" type="presOf" srcId="{253874C1-34AF-439B-BF48-1C00BDA9F17A}" destId="{884F38E1-1D40-B34C-979D-FC7AABD9314D}" srcOrd="0" destOrd="0" presId="urn:microsoft.com/office/officeart/2008/layout/LinedList"/>
    <dgm:cxn modelId="{CD30FECA-0522-4F8A-B7D4-39D734360EE8}" srcId="{8EDF6357-FB2B-4483-8DFB-07C7B2B370D3}" destId="{8D9D8C66-19D5-42B1-8D95-692E1D075AB1}" srcOrd="0" destOrd="0" parTransId="{6F0E8106-A234-458D-AE22-E67E07C38D98}" sibTransId="{AE29F3A5-CFF6-4615-8E8B-5ECB69799602}"/>
    <dgm:cxn modelId="{E87CABFD-4A99-0F4F-86F8-AD193AF0F9D6}" type="presParOf" srcId="{0EB1DAAD-395C-3A47-9454-0A1AFCF028FF}" destId="{A887C068-61B7-2748-A60A-648B8BD1F001}" srcOrd="0" destOrd="0" presId="urn:microsoft.com/office/officeart/2008/layout/LinedList"/>
    <dgm:cxn modelId="{B4BCA047-19DA-AA4E-A35E-C31EB866B695}" type="presParOf" srcId="{0EB1DAAD-395C-3A47-9454-0A1AFCF028FF}" destId="{761BAE8A-E598-A04C-96C0-51B70683EF79}" srcOrd="1" destOrd="0" presId="urn:microsoft.com/office/officeart/2008/layout/LinedList"/>
    <dgm:cxn modelId="{612EF882-42FF-1B46-A8FD-1551C44C3DC1}" type="presParOf" srcId="{761BAE8A-E598-A04C-96C0-51B70683EF79}" destId="{D80F045E-4A37-D64E-A6DB-D21EFF141FE6}" srcOrd="0" destOrd="0" presId="urn:microsoft.com/office/officeart/2008/layout/LinedList"/>
    <dgm:cxn modelId="{7C7DB5F0-2A92-3045-B1C1-9960EAA5D219}" type="presParOf" srcId="{761BAE8A-E598-A04C-96C0-51B70683EF79}" destId="{BB4ABB1E-F526-3D4C-8581-E91AF65398F6}" srcOrd="1" destOrd="0" presId="urn:microsoft.com/office/officeart/2008/layout/LinedList"/>
    <dgm:cxn modelId="{F15EBEC3-E08E-2C43-82CC-447544FD4253}" type="presParOf" srcId="{0EB1DAAD-395C-3A47-9454-0A1AFCF028FF}" destId="{66D637D3-F75D-EC4D-9939-F248F5098136}" srcOrd="2" destOrd="0" presId="urn:microsoft.com/office/officeart/2008/layout/LinedList"/>
    <dgm:cxn modelId="{12ADF960-80F2-1541-9F21-914D5492AC8D}" type="presParOf" srcId="{0EB1DAAD-395C-3A47-9454-0A1AFCF028FF}" destId="{27BDD76D-8104-274A-B549-5D7BA504CB68}" srcOrd="3" destOrd="0" presId="urn:microsoft.com/office/officeart/2008/layout/LinedList"/>
    <dgm:cxn modelId="{AEA12808-A15C-FC4B-82CD-EA0536D06973}" type="presParOf" srcId="{27BDD76D-8104-274A-B549-5D7BA504CB68}" destId="{F8296B2E-25D5-B14A-9A88-3511D7173DCA}" srcOrd="0" destOrd="0" presId="urn:microsoft.com/office/officeart/2008/layout/LinedList"/>
    <dgm:cxn modelId="{DAAA5C96-CABE-7F45-9AE2-49887C975B4A}" type="presParOf" srcId="{27BDD76D-8104-274A-B549-5D7BA504CB68}" destId="{7A08FEFB-D957-2A4A-B5C7-8862FC6A7AB6}" srcOrd="1" destOrd="0" presId="urn:microsoft.com/office/officeart/2008/layout/LinedList"/>
    <dgm:cxn modelId="{8A7F4AB8-5788-2B40-B09F-0A19344BD1D6}" type="presParOf" srcId="{0EB1DAAD-395C-3A47-9454-0A1AFCF028FF}" destId="{4CDE2FC1-3EF8-6645-A115-91CA9A034096}" srcOrd="4" destOrd="0" presId="urn:microsoft.com/office/officeart/2008/layout/LinedList"/>
    <dgm:cxn modelId="{D164974F-04FF-C141-A2A7-8A35FAD91BC4}" type="presParOf" srcId="{0EB1DAAD-395C-3A47-9454-0A1AFCF028FF}" destId="{C6B578E7-9EA1-C142-AB2D-000CFA61D1AC}" srcOrd="5" destOrd="0" presId="urn:microsoft.com/office/officeart/2008/layout/LinedList"/>
    <dgm:cxn modelId="{BEFC5BD1-99B0-9442-9508-2DA06F1F738E}" type="presParOf" srcId="{C6B578E7-9EA1-C142-AB2D-000CFA61D1AC}" destId="{884F38E1-1D40-B34C-979D-FC7AABD9314D}" srcOrd="0" destOrd="0" presId="urn:microsoft.com/office/officeart/2008/layout/LinedList"/>
    <dgm:cxn modelId="{A4DA2382-D742-384D-A137-F98F694DA9EC}" type="presParOf" srcId="{C6B578E7-9EA1-C142-AB2D-000CFA61D1AC}" destId="{D3DB5DFA-C883-2E4D-BA6E-5528E9C8A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0A37F-766E-405F-A2EA-394CE03805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A0B2ED-F1C9-4130-941B-1A05DC88BE53}">
      <dgm:prSet/>
      <dgm:spPr/>
      <dgm:t>
        <a:bodyPr/>
        <a:lstStyle/>
        <a:p>
          <a:r>
            <a:rPr lang="en-US"/>
            <a:t>An Array of cells (tape).</a:t>
          </a:r>
        </a:p>
      </dgm:t>
    </dgm:pt>
    <dgm:pt modelId="{DE44119C-D55E-4F4C-8D25-831EB9DE9198}" type="parTrans" cxnId="{870BCAAE-02B7-4725-8C87-11C0559124CE}">
      <dgm:prSet/>
      <dgm:spPr/>
      <dgm:t>
        <a:bodyPr/>
        <a:lstStyle/>
        <a:p>
          <a:endParaRPr lang="en-US"/>
        </a:p>
      </dgm:t>
    </dgm:pt>
    <dgm:pt modelId="{4706AE53-BD40-4407-9DC8-96D151A8301E}" type="sibTrans" cxnId="{870BCAAE-02B7-4725-8C87-11C0559124CE}">
      <dgm:prSet/>
      <dgm:spPr/>
      <dgm:t>
        <a:bodyPr/>
        <a:lstStyle/>
        <a:p>
          <a:endParaRPr lang="en-US"/>
        </a:p>
      </dgm:t>
    </dgm:pt>
    <dgm:pt modelId="{50F2DD62-DEBB-4BC2-AAEB-C6FADD60381B}">
      <dgm:prSet/>
      <dgm:spPr/>
      <dgm:t>
        <a:bodyPr/>
        <a:lstStyle/>
        <a:p>
          <a:r>
            <a:rPr lang="en-US"/>
            <a:t>At each time step value updated values for each cell is calculated.</a:t>
          </a:r>
        </a:p>
      </dgm:t>
    </dgm:pt>
    <dgm:pt modelId="{8ECF3052-E3C7-4582-BC44-4D2D85F039B2}" type="parTrans" cxnId="{D6420E33-1819-496F-A7C1-0DC78AC86BB3}">
      <dgm:prSet/>
      <dgm:spPr/>
      <dgm:t>
        <a:bodyPr/>
        <a:lstStyle/>
        <a:p>
          <a:endParaRPr lang="en-US"/>
        </a:p>
      </dgm:t>
    </dgm:pt>
    <dgm:pt modelId="{416CEE6C-A738-4AB3-8AE6-2B81AFAE577D}" type="sibTrans" cxnId="{D6420E33-1819-496F-A7C1-0DC78AC86BB3}">
      <dgm:prSet/>
      <dgm:spPr/>
      <dgm:t>
        <a:bodyPr/>
        <a:lstStyle/>
        <a:p>
          <a:endParaRPr lang="en-US"/>
        </a:p>
      </dgm:t>
    </dgm:pt>
    <dgm:pt modelId="{B38854D4-750E-480C-B588-2CFC032BCAE9}">
      <dgm:prSet/>
      <dgm:spPr/>
      <dgm:t>
        <a:bodyPr/>
        <a:lstStyle/>
        <a:p>
          <a:r>
            <a:rPr lang="en-US"/>
            <a:t>Updated value of each cell in tape depends on its neighbors, its previous value. </a:t>
          </a:r>
        </a:p>
      </dgm:t>
    </dgm:pt>
    <dgm:pt modelId="{4AA547E3-66BF-4023-8334-F887FD78C09D}" type="parTrans" cxnId="{73CBD16B-CD9C-4F3D-9AF5-B397185C6A57}">
      <dgm:prSet/>
      <dgm:spPr/>
      <dgm:t>
        <a:bodyPr/>
        <a:lstStyle/>
        <a:p>
          <a:endParaRPr lang="en-US"/>
        </a:p>
      </dgm:t>
    </dgm:pt>
    <dgm:pt modelId="{F873131C-4937-4F29-9B81-079B39C2D303}" type="sibTrans" cxnId="{73CBD16B-CD9C-4F3D-9AF5-B397185C6A57}">
      <dgm:prSet/>
      <dgm:spPr/>
      <dgm:t>
        <a:bodyPr/>
        <a:lstStyle/>
        <a:p>
          <a:endParaRPr lang="en-US"/>
        </a:p>
      </dgm:t>
    </dgm:pt>
    <dgm:pt modelId="{446238D1-C73C-2848-91A7-D1308810E198}" type="pres">
      <dgm:prSet presAssocID="{D760A37F-766E-405F-A2EA-394CE03805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735DCA-FF8C-9F4A-84E9-D5ADD8A7D0B4}" type="pres">
      <dgm:prSet presAssocID="{AEA0B2ED-F1C9-4130-941B-1A05DC88BE53}" presName="hierRoot1" presStyleCnt="0"/>
      <dgm:spPr/>
    </dgm:pt>
    <dgm:pt modelId="{1A939A72-3877-724F-B711-366D601A9BF7}" type="pres">
      <dgm:prSet presAssocID="{AEA0B2ED-F1C9-4130-941B-1A05DC88BE53}" presName="composite" presStyleCnt="0"/>
      <dgm:spPr/>
    </dgm:pt>
    <dgm:pt modelId="{7638FEE5-1398-384F-BDB3-D4A1766795A0}" type="pres">
      <dgm:prSet presAssocID="{AEA0B2ED-F1C9-4130-941B-1A05DC88BE53}" presName="background" presStyleLbl="node0" presStyleIdx="0" presStyleCnt="3"/>
      <dgm:spPr/>
    </dgm:pt>
    <dgm:pt modelId="{841DCF76-CE1B-BA4D-8080-A74A104F0B84}" type="pres">
      <dgm:prSet presAssocID="{AEA0B2ED-F1C9-4130-941B-1A05DC88BE53}" presName="text" presStyleLbl="fgAcc0" presStyleIdx="0" presStyleCnt="3">
        <dgm:presLayoutVars>
          <dgm:chPref val="3"/>
        </dgm:presLayoutVars>
      </dgm:prSet>
      <dgm:spPr/>
    </dgm:pt>
    <dgm:pt modelId="{7BB89EED-3395-FB4D-B3D2-7A7E84CBD1EE}" type="pres">
      <dgm:prSet presAssocID="{AEA0B2ED-F1C9-4130-941B-1A05DC88BE53}" presName="hierChild2" presStyleCnt="0"/>
      <dgm:spPr/>
    </dgm:pt>
    <dgm:pt modelId="{5A5AF68B-F5EF-C446-9488-87740D6E2B4E}" type="pres">
      <dgm:prSet presAssocID="{50F2DD62-DEBB-4BC2-AAEB-C6FADD60381B}" presName="hierRoot1" presStyleCnt="0"/>
      <dgm:spPr/>
    </dgm:pt>
    <dgm:pt modelId="{FE8DAFAF-2C6D-8341-BEB7-D3608DB2C1CD}" type="pres">
      <dgm:prSet presAssocID="{50F2DD62-DEBB-4BC2-AAEB-C6FADD60381B}" presName="composite" presStyleCnt="0"/>
      <dgm:spPr/>
    </dgm:pt>
    <dgm:pt modelId="{093A6E6F-495D-6F41-B431-6FC23580E80D}" type="pres">
      <dgm:prSet presAssocID="{50F2DD62-DEBB-4BC2-AAEB-C6FADD60381B}" presName="background" presStyleLbl="node0" presStyleIdx="1" presStyleCnt="3"/>
      <dgm:spPr/>
    </dgm:pt>
    <dgm:pt modelId="{FD7B6225-4B40-6748-85B2-89F84201A456}" type="pres">
      <dgm:prSet presAssocID="{50F2DD62-DEBB-4BC2-AAEB-C6FADD60381B}" presName="text" presStyleLbl="fgAcc0" presStyleIdx="1" presStyleCnt="3">
        <dgm:presLayoutVars>
          <dgm:chPref val="3"/>
        </dgm:presLayoutVars>
      </dgm:prSet>
      <dgm:spPr/>
    </dgm:pt>
    <dgm:pt modelId="{050A1DB8-E789-5440-AFCC-430E3EAEF82D}" type="pres">
      <dgm:prSet presAssocID="{50F2DD62-DEBB-4BC2-AAEB-C6FADD60381B}" presName="hierChild2" presStyleCnt="0"/>
      <dgm:spPr/>
    </dgm:pt>
    <dgm:pt modelId="{6904DF5F-D7CC-8D4A-A558-40AFD19E66B7}" type="pres">
      <dgm:prSet presAssocID="{B38854D4-750E-480C-B588-2CFC032BCAE9}" presName="hierRoot1" presStyleCnt="0"/>
      <dgm:spPr/>
    </dgm:pt>
    <dgm:pt modelId="{D5916565-46AB-744F-AB42-FAB29B8E33CD}" type="pres">
      <dgm:prSet presAssocID="{B38854D4-750E-480C-B588-2CFC032BCAE9}" presName="composite" presStyleCnt="0"/>
      <dgm:spPr/>
    </dgm:pt>
    <dgm:pt modelId="{6DA56BCF-8C7A-8F4C-BED8-ADBD83EA61CB}" type="pres">
      <dgm:prSet presAssocID="{B38854D4-750E-480C-B588-2CFC032BCAE9}" presName="background" presStyleLbl="node0" presStyleIdx="2" presStyleCnt="3"/>
      <dgm:spPr/>
    </dgm:pt>
    <dgm:pt modelId="{2CA3D1DB-5A60-E54E-BC00-F2A2FB7C8407}" type="pres">
      <dgm:prSet presAssocID="{B38854D4-750E-480C-B588-2CFC032BCAE9}" presName="text" presStyleLbl="fgAcc0" presStyleIdx="2" presStyleCnt="3">
        <dgm:presLayoutVars>
          <dgm:chPref val="3"/>
        </dgm:presLayoutVars>
      </dgm:prSet>
      <dgm:spPr/>
    </dgm:pt>
    <dgm:pt modelId="{85DFE351-10EC-1640-A2E2-382FC386E1E7}" type="pres">
      <dgm:prSet presAssocID="{B38854D4-750E-480C-B588-2CFC032BCAE9}" presName="hierChild2" presStyleCnt="0"/>
      <dgm:spPr/>
    </dgm:pt>
  </dgm:ptLst>
  <dgm:cxnLst>
    <dgm:cxn modelId="{5443D02E-2C67-AF47-8A23-8ED87CDB7652}" type="presOf" srcId="{AEA0B2ED-F1C9-4130-941B-1A05DC88BE53}" destId="{841DCF76-CE1B-BA4D-8080-A74A104F0B84}" srcOrd="0" destOrd="0" presId="urn:microsoft.com/office/officeart/2005/8/layout/hierarchy1"/>
    <dgm:cxn modelId="{D6420E33-1819-496F-A7C1-0DC78AC86BB3}" srcId="{D760A37F-766E-405F-A2EA-394CE0380551}" destId="{50F2DD62-DEBB-4BC2-AAEB-C6FADD60381B}" srcOrd="1" destOrd="0" parTransId="{8ECF3052-E3C7-4582-BC44-4D2D85F039B2}" sibTransId="{416CEE6C-A738-4AB3-8AE6-2B81AFAE577D}"/>
    <dgm:cxn modelId="{49089E37-0476-BF40-BE92-5457C2420BD3}" type="presOf" srcId="{50F2DD62-DEBB-4BC2-AAEB-C6FADD60381B}" destId="{FD7B6225-4B40-6748-85B2-89F84201A456}" srcOrd="0" destOrd="0" presId="urn:microsoft.com/office/officeart/2005/8/layout/hierarchy1"/>
    <dgm:cxn modelId="{73CBD16B-CD9C-4F3D-9AF5-B397185C6A57}" srcId="{D760A37F-766E-405F-A2EA-394CE0380551}" destId="{B38854D4-750E-480C-B588-2CFC032BCAE9}" srcOrd="2" destOrd="0" parTransId="{4AA547E3-66BF-4023-8334-F887FD78C09D}" sibTransId="{F873131C-4937-4F29-9B81-079B39C2D303}"/>
    <dgm:cxn modelId="{A1673981-CFE8-054C-BDA6-72B31DA0FE6E}" type="presOf" srcId="{D760A37F-766E-405F-A2EA-394CE0380551}" destId="{446238D1-C73C-2848-91A7-D1308810E198}" srcOrd="0" destOrd="0" presId="urn:microsoft.com/office/officeart/2005/8/layout/hierarchy1"/>
    <dgm:cxn modelId="{870BCAAE-02B7-4725-8C87-11C0559124CE}" srcId="{D760A37F-766E-405F-A2EA-394CE0380551}" destId="{AEA0B2ED-F1C9-4130-941B-1A05DC88BE53}" srcOrd="0" destOrd="0" parTransId="{DE44119C-D55E-4F4C-8D25-831EB9DE9198}" sibTransId="{4706AE53-BD40-4407-9DC8-96D151A8301E}"/>
    <dgm:cxn modelId="{A6245FB9-CE9C-B04C-B807-FB38EE10B9E5}" type="presOf" srcId="{B38854D4-750E-480C-B588-2CFC032BCAE9}" destId="{2CA3D1DB-5A60-E54E-BC00-F2A2FB7C8407}" srcOrd="0" destOrd="0" presId="urn:microsoft.com/office/officeart/2005/8/layout/hierarchy1"/>
    <dgm:cxn modelId="{2E72FA44-EF6E-FE4D-80B7-95036BEF6417}" type="presParOf" srcId="{446238D1-C73C-2848-91A7-D1308810E198}" destId="{A5735DCA-FF8C-9F4A-84E9-D5ADD8A7D0B4}" srcOrd="0" destOrd="0" presId="urn:microsoft.com/office/officeart/2005/8/layout/hierarchy1"/>
    <dgm:cxn modelId="{75940EB6-3806-B242-B8D3-429E7812F2E5}" type="presParOf" srcId="{A5735DCA-FF8C-9F4A-84E9-D5ADD8A7D0B4}" destId="{1A939A72-3877-724F-B711-366D601A9BF7}" srcOrd="0" destOrd="0" presId="urn:microsoft.com/office/officeart/2005/8/layout/hierarchy1"/>
    <dgm:cxn modelId="{9EBF1499-1590-A841-9CCF-5C550C25E940}" type="presParOf" srcId="{1A939A72-3877-724F-B711-366D601A9BF7}" destId="{7638FEE5-1398-384F-BDB3-D4A1766795A0}" srcOrd="0" destOrd="0" presId="urn:microsoft.com/office/officeart/2005/8/layout/hierarchy1"/>
    <dgm:cxn modelId="{079A5145-ED28-6743-8544-22A9975877A7}" type="presParOf" srcId="{1A939A72-3877-724F-B711-366D601A9BF7}" destId="{841DCF76-CE1B-BA4D-8080-A74A104F0B84}" srcOrd="1" destOrd="0" presId="urn:microsoft.com/office/officeart/2005/8/layout/hierarchy1"/>
    <dgm:cxn modelId="{1AEE980A-1D61-5848-8205-82B75CE19000}" type="presParOf" srcId="{A5735DCA-FF8C-9F4A-84E9-D5ADD8A7D0B4}" destId="{7BB89EED-3395-FB4D-B3D2-7A7E84CBD1EE}" srcOrd="1" destOrd="0" presId="urn:microsoft.com/office/officeart/2005/8/layout/hierarchy1"/>
    <dgm:cxn modelId="{BB03F37A-C92C-1D42-9F70-A5A7C5C65FC3}" type="presParOf" srcId="{446238D1-C73C-2848-91A7-D1308810E198}" destId="{5A5AF68B-F5EF-C446-9488-87740D6E2B4E}" srcOrd="1" destOrd="0" presId="urn:microsoft.com/office/officeart/2005/8/layout/hierarchy1"/>
    <dgm:cxn modelId="{5D0BD980-1DA8-A647-92B8-88923F2AA52A}" type="presParOf" srcId="{5A5AF68B-F5EF-C446-9488-87740D6E2B4E}" destId="{FE8DAFAF-2C6D-8341-BEB7-D3608DB2C1CD}" srcOrd="0" destOrd="0" presId="urn:microsoft.com/office/officeart/2005/8/layout/hierarchy1"/>
    <dgm:cxn modelId="{F434F753-B3AE-8840-BA0D-9A69A83331B4}" type="presParOf" srcId="{FE8DAFAF-2C6D-8341-BEB7-D3608DB2C1CD}" destId="{093A6E6F-495D-6F41-B431-6FC23580E80D}" srcOrd="0" destOrd="0" presId="urn:microsoft.com/office/officeart/2005/8/layout/hierarchy1"/>
    <dgm:cxn modelId="{714760C5-ACDA-9041-94D7-80DACC4E7979}" type="presParOf" srcId="{FE8DAFAF-2C6D-8341-BEB7-D3608DB2C1CD}" destId="{FD7B6225-4B40-6748-85B2-89F84201A456}" srcOrd="1" destOrd="0" presId="urn:microsoft.com/office/officeart/2005/8/layout/hierarchy1"/>
    <dgm:cxn modelId="{CA142E56-54E9-2B48-9A68-43F662C6DC78}" type="presParOf" srcId="{5A5AF68B-F5EF-C446-9488-87740D6E2B4E}" destId="{050A1DB8-E789-5440-AFCC-430E3EAEF82D}" srcOrd="1" destOrd="0" presId="urn:microsoft.com/office/officeart/2005/8/layout/hierarchy1"/>
    <dgm:cxn modelId="{9C846B00-8469-664F-8451-2AFC4B18CBB9}" type="presParOf" srcId="{446238D1-C73C-2848-91A7-D1308810E198}" destId="{6904DF5F-D7CC-8D4A-A558-40AFD19E66B7}" srcOrd="2" destOrd="0" presId="urn:microsoft.com/office/officeart/2005/8/layout/hierarchy1"/>
    <dgm:cxn modelId="{B2FC07DB-83F7-B949-9A21-FC3129FBAF89}" type="presParOf" srcId="{6904DF5F-D7CC-8D4A-A558-40AFD19E66B7}" destId="{D5916565-46AB-744F-AB42-FAB29B8E33CD}" srcOrd="0" destOrd="0" presId="urn:microsoft.com/office/officeart/2005/8/layout/hierarchy1"/>
    <dgm:cxn modelId="{1AF267E4-F1B4-6B4F-886A-B4CBC8BA10D7}" type="presParOf" srcId="{D5916565-46AB-744F-AB42-FAB29B8E33CD}" destId="{6DA56BCF-8C7A-8F4C-BED8-ADBD83EA61CB}" srcOrd="0" destOrd="0" presId="urn:microsoft.com/office/officeart/2005/8/layout/hierarchy1"/>
    <dgm:cxn modelId="{93FA547F-BC05-8E48-8149-97F0E551B29E}" type="presParOf" srcId="{D5916565-46AB-744F-AB42-FAB29B8E33CD}" destId="{2CA3D1DB-5A60-E54E-BC00-F2A2FB7C8407}" srcOrd="1" destOrd="0" presId="urn:microsoft.com/office/officeart/2005/8/layout/hierarchy1"/>
    <dgm:cxn modelId="{696569C6-0ED9-A641-BE67-7BB93F5C65EB}" type="presParOf" srcId="{6904DF5F-D7CC-8D4A-A558-40AFD19E66B7}" destId="{85DFE351-10EC-1640-A2E2-382FC386E1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B8E37D-70F1-4C90-B3FA-EF1E595AC15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8672F29-8887-40C1-9501-ABBA48DA0B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Rootkits</a:t>
          </a:r>
          <a:r>
            <a:rPr lang="en-US" sz="1800" dirty="0"/>
            <a:t> in package management infrastructure.</a:t>
          </a:r>
        </a:p>
      </dgm:t>
    </dgm:pt>
    <dgm:pt modelId="{E9E57F2C-CFFA-4CF3-A3BF-C49CB1343592}" type="parTrans" cxnId="{5CDDFEB7-04FA-491F-A5D5-311083D2C596}">
      <dgm:prSet/>
      <dgm:spPr/>
      <dgm:t>
        <a:bodyPr/>
        <a:lstStyle/>
        <a:p>
          <a:endParaRPr lang="en-US"/>
        </a:p>
      </dgm:t>
    </dgm:pt>
    <dgm:pt modelId="{A401B6EC-0E59-4A08-8574-1B983C86461F}" type="sibTrans" cxnId="{5CDDFEB7-04FA-491F-A5D5-311083D2C596}">
      <dgm:prSet/>
      <dgm:spPr/>
      <dgm:t>
        <a:bodyPr/>
        <a:lstStyle/>
        <a:p>
          <a:endParaRPr lang="en-US"/>
        </a:p>
      </dgm:t>
    </dgm:pt>
    <dgm:pt modelId="{EAFFF52D-169E-4273-B266-00BBBD2578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WM is </a:t>
          </a:r>
          <a:r>
            <a:rPr lang="en-US" sz="1800" b="1" dirty="0"/>
            <a:t>indistinguishable</a:t>
          </a:r>
          <a:r>
            <a:rPr lang="en-US" sz="1800" dirty="0"/>
            <a:t> from a set of valid package installs.</a:t>
          </a:r>
        </a:p>
      </dgm:t>
    </dgm:pt>
    <dgm:pt modelId="{6F1A47C3-07F4-4B20-B1AE-32B5AB43247A}" type="parTrans" cxnId="{FA89117F-5CB8-4977-8FAE-036701AF16D0}">
      <dgm:prSet/>
      <dgm:spPr/>
      <dgm:t>
        <a:bodyPr/>
        <a:lstStyle/>
        <a:p>
          <a:endParaRPr lang="en-US"/>
        </a:p>
      </dgm:t>
    </dgm:pt>
    <dgm:pt modelId="{B6297107-C887-4DD8-89CD-B7DE513E6F91}" type="sibTrans" cxnId="{FA89117F-5CB8-4977-8FAE-036701AF16D0}">
      <dgm:prSet/>
      <dgm:spPr/>
      <dgm:t>
        <a:bodyPr/>
        <a:lstStyle/>
        <a:p>
          <a:endParaRPr lang="en-US"/>
        </a:p>
      </dgm:t>
    </dgm:pt>
    <dgm:pt modelId="{0A3E50EB-B1DE-4004-B211-035EFE837342}" type="pres">
      <dgm:prSet presAssocID="{EBB8E37D-70F1-4C90-B3FA-EF1E595AC156}" presName="root" presStyleCnt="0">
        <dgm:presLayoutVars>
          <dgm:dir/>
          <dgm:resizeHandles val="exact"/>
        </dgm:presLayoutVars>
      </dgm:prSet>
      <dgm:spPr/>
    </dgm:pt>
    <dgm:pt modelId="{2F90B6E1-0E32-44A6-94D6-3AC9FD335CC8}" type="pres">
      <dgm:prSet presAssocID="{88672F29-8887-40C1-9501-ABBA48DA0BCC}" presName="compNode" presStyleCnt="0"/>
      <dgm:spPr/>
    </dgm:pt>
    <dgm:pt modelId="{F92F2614-A49F-40F0-9ACD-C44E44271D3C}" type="pres">
      <dgm:prSet presAssocID="{88672F29-8887-40C1-9501-ABBA48DA0B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bweb"/>
        </a:ext>
      </dgm:extLst>
    </dgm:pt>
    <dgm:pt modelId="{3C2D1A32-2757-41D2-B366-1E79C83CD0A8}" type="pres">
      <dgm:prSet presAssocID="{88672F29-8887-40C1-9501-ABBA48DA0BCC}" presName="spaceRect" presStyleCnt="0"/>
      <dgm:spPr/>
    </dgm:pt>
    <dgm:pt modelId="{C68263D5-DF81-4435-8DBA-32773D4214D8}" type="pres">
      <dgm:prSet presAssocID="{88672F29-8887-40C1-9501-ABBA48DA0BCC}" presName="textRect" presStyleLbl="revTx" presStyleIdx="0" presStyleCnt="2">
        <dgm:presLayoutVars>
          <dgm:chMax val="1"/>
          <dgm:chPref val="1"/>
        </dgm:presLayoutVars>
      </dgm:prSet>
      <dgm:spPr/>
    </dgm:pt>
    <dgm:pt modelId="{77951A5E-BA82-4522-AB95-091B1DF9A7E7}" type="pres">
      <dgm:prSet presAssocID="{A401B6EC-0E59-4A08-8574-1B983C86461F}" presName="sibTrans" presStyleCnt="0"/>
      <dgm:spPr/>
    </dgm:pt>
    <dgm:pt modelId="{1BB585C0-4E0D-448F-9297-42A8A80CCFAB}" type="pres">
      <dgm:prSet presAssocID="{EAFFF52D-169E-4273-B266-00BBBD25787E}" presName="compNode" presStyleCnt="0"/>
      <dgm:spPr/>
    </dgm:pt>
    <dgm:pt modelId="{D7B7FCBC-F8C3-4F06-B04F-8849732F4F8D}" type="pres">
      <dgm:prSet presAssocID="{EAFFF52D-169E-4273-B266-00BBBD25787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king Box Open with solid fill"/>
        </a:ext>
      </dgm:extLst>
    </dgm:pt>
    <dgm:pt modelId="{DC08C31B-B5BB-4D71-B4F7-B01DA7F83E3F}" type="pres">
      <dgm:prSet presAssocID="{EAFFF52D-169E-4273-B266-00BBBD25787E}" presName="spaceRect" presStyleCnt="0"/>
      <dgm:spPr/>
    </dgm:pt>
    <dgm:pt modelId="{56EE6B70-941D-4A9B-9EA0-239C48598564}" type="pres">
      <dgm:prSet presAssocID="{EAFFF52D-169E-4273-B266-00BBBD25787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6EAB55D-0540-4A72-BBF4-C7CEE9D2947B}" type="presOf" srcId="{88672F29-8887-40C1-9501-ABBA48DA0BCC}" destId="{C68263D5-DF81-4435-8DBA-32773D4214D8}" srcOrd="0" destOrd="0" presId="urn:microsoft.com/office/officeart/2018/2/layout/IconLabelList"/>
    <dgm:cxn modelId="{377E6A6F-CADC-49B5-A18D-107944A2BF96}" type="presOf" srcId="{EAFFF52D-169E-4273-B266-00BBBD25787E}" destId="{56EE6B70-941D-4A9B-9EA0-239C48598564}" srcOrd="0" destOrd="0" presId="urn:microsoft.com/office/officeart/2018/2/layout/IconLabelList"/>
    <dgm:cxn modelId="{FA89117F-5CB8-4977-8FAE-036701AF16D0}" srcId="{EBB8E37D-70F1-4C90-B3FA-EF1E595AC156}" destId="{EAFFF52D-169E-4273-B266-00BBBD25787E}" srcOrd="1" destOrd="0" parTransId="{6F1A47C3-07F4-4B20-B1AE-32B5AB43247A}" sibTransId="{B6297107-C887-4DD8-89CD-B7DE513E6F91}"/>
    <dgm:cxn modelId="{ADE0A5A5-7843-4B4F-99E5-B64CCD3421A6}" type="presOf" srcId="{EBB8E37D-70F1-4C90-B3FA-EF1E595AC156}" destId="{0A3E50EB-B1DE-4004-B211-035EFE837342}" srcOrd="0" destOrd="0" presId="urn:microsoft.com/office/officeart/2018/2/layout/IconLabelList"/>
    <dgm:cxn modelId="{5CDDFEB7-04FA-491F-A5D5-311083D2C596}" srcId="{EBB8E37D-70F1-4C90-B3FA-EF1E595AC156}" destId="{88672F29-8887-40C1-9501-ABBA48DA0BCC}" srcOrd="0" destOrd="0" parTransId="{E9E57F2C-CFFA-4CF3-A3BF-C49CB1343592}" sibTransId="{A401B6EC-0E59-4A08-8574-1B983C86461F}"/>
    <dgm:cxn modelId="{EF1BB39D-10AC-45D8-9756-DB3B33E9795A}" type="presParOf" srcId="{0A3E50EB-B1DE-4004-B211-035EFE837342}" destId="{2F90B6E1-0E32-44A6-94D6-3AC9FD335CC8}" srcOrd="0" destOrd="0" presId="urn:microsoft.com/office/officeart/2018/2/layout/IconLabelList"/>
    <dgm:cxn modelId="{61447136-D766-4E5F-8231-459A80264934}" type="presParOf" srcId="{2F90B6E1-0E32-44A6-94D6-3AC9FD335CC8}" destId="{F92F2614-A49F-40F0-9ACD-C44E44271D3C}" srcOrd="0" destOrd="0" presId="urn:microsoft.com/office/officeart/2018/2/layout/IconLabelList"/>
    <dgm:cxn modelId="{BF4995C2-3772-4C0D-83DA-7FB43BD6D83D}" type="presParOf" srcId="{2F90B6E1-0E32-44A6-94D6-3AC9FD335CC8}" destId="{3C2D1A32-2757-41D2-B366-1E79C83CD0A8}" srcOrd="1" destOrd="0" presId="urn:microsoft.com/office/officeart/2018/2/layout/IconLabelList"/>
    <dgm:cxn modelId="{CE591F49-5B9A-4AD4-99BC-E1768173588A}" type="presParOf" srcId="{2F90B6E1-0E32-44A6-94D6-3AC9FD335CC8}" destId="{C68263D5-DF81-4435-8DBA-32773D4214D8}" srcOrd="2" destOrd="0" presId="urn:microsoft.com/office/officeart/2018/2/layout/IconLabelList"/>
    <dgm:cxn modelId="{A42FCF30-0F8D-4762-B8A6-24605BE0A282}" type="presParOf" srcId="{0A3E50EB-B1DE-4004-B211-035EFE837342}" destId="{77951A5E-BA82-4522-AB95-091B1DF9A7E7}" srcOrd="1" destOrd="0" presId="urn:microsoft.com/office/officeart/2018/2/layout/IconLabelList"/>
    <dgm:cxn modelId="{EEF081A9-440C-4B0A-9263-CEE79435BA23}" type="presParOf" srcId="{0A3E50EB-B1DE-4004-B211-035EFE837342}" destId="{1BB585C0-4E0D-448F-9297-42A8A80CCFAB}" srcOrd="2" destOrd="0" presId="urn:microsoft.com/office/officeart/2018/2/layout/IconLabelList"/>
    <dgm:cxn modelId="{374815A9-5410-46BF-BFEB-AEC17E842C05}" type="presParOf" srcId="{1BB585C0-4E0D-448F-9297-42A8A80CCFAB}" destId="{D7B7FCBC-F8C3-4F06-B04F-8849732F4F8D}" srcOrd="0" destOrd="0" presId="urn:microsoft.com/office/officeart/2018/2/layout/IconLabelList"/>
    <dgm:cxn modelId="{ACCE0C95-98B8-491A-B0AA-C5E4A95BE9A7}" type="presParOf" srcId="{1BB585C0-4E0D-448F-9297-42A8A80CCFAB}" destId="{DC08C31B-B5BB-4D71-B4F7-B01DA7F83E3F}" srcOrd="1" destOrd="0" presId="urn:microsoft.com/office/officeart/2018/2/layout/IconLabelList"/>
    <dgm:cxn modelId="{7C148C4B-7EBD-4B7D-B30E-BFEE258529DA}" type="presParOf" srcId="{1BB585C0-4E0D-448F-9297-42A8A80CCFAB}" destId="{56EE6B70-941D-4A9B-9EA0-239C4859856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0825B-C4ED-124C-B0EB-BB3C08E4660E}">
      <dsp:nvSpPr>
        <dsp:cNvPr id="0" name=""/>
        <dsp:cNvSpPr/>
      </dsp:nvSpPr>
      <dsp:spPr>
        <a:xfrm>
          <a:off x="5308" y="718794"/>
          <a:ext cx="5360491" cy="199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Exploits as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i="1" kern="1200" dirty="0"/>
            <a:t>Code Injection</a:t>
          </a:r>
        </a:p>
      </dsp:txBody>
      <dsp:txXfrm>
        <a:off x="1004308" y="718794"/>
        <a:ext cx="3362491" cy="1998000"/>
      </dsp:txXfrm>
    </dsp:sp>
    <dsp:sp modelId="{C8A6D749-B681-CA47-9AE1-283EA69009CA}">
      <dsp:nvSpPr>
        <dsp:cNvPr id="0" name=""/>
        <dsp:cNvSpPr/>
      </dsp:nvSpPr>
      <dsp:spPr>
        <a:xfrm>
          <a:off x="5308" y="2966544"/>
          <a:ext cx="4288393" cy="66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Buffer overflow</a:t>
          </a:r>
        </a:p>
      </dsp:txBody>
      <dsp:txXfrm>
        <a:off x="5308" y="2966544"/>
        <a:ext cx="4288393" cy="666000"/>
      </dsp:txXfrm>
    </dsp:sp>
    <dsp:sp modelId="{7809BE76-D865-F64B-8690-2C1A5653AFFE}">
      <dsp:nvSpPr>
        <dsp:cNvPr id="0" name=""/>
        <dsp:cNvSpPr/>
      </dsp:nvSpPr>
      <dsp:spPr>
        <a:xfrm>
          <a:off x="5149800" y="718794"/>
          <a:ext cx="5360491" cy="199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Exploits as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Computation via </a:t>
          </a:r>
          <a:r>
            <a:rPr lang="en-US" sz="3700" i="1" kern="1200" dirty="0"/>
            <a:t>feature reuse</a:t>
          </a:r>
          <a:endParaRPr lang="en-US" sz="3700" kern="1200" dirty="0"/>
        </a:p>
      </dsp:txBody>
      <dsp:txXfrm>
        <a:off x="6148800" y="718794"/>
        <a:ext cx="3362491" cy="1998000"/>
      </dsp:txXfrm>
    </dsp:sp>
    <dsp:sp modelId="{546EC4B2-EDC9-6444-8E41-E703E9568687}">
      <dsp:nvSpPr>
        <dsp:cNvPr id="0" name=""/>
        <dsp:cNvSpPr/>
      </dsp:nvSpPr>
      <dsp:spPr>
        <a:xfrm>
          <a:off x="5149800" y="2966544"/>
          <a:ext cx="4288393" cy="66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 dirty="0"/>
            <a:t>ROP gadgets</a:t>
          </a:r>
        </a:p>
      </dsp:txBody>
      <dsp:txXfrm>
        <a:off x="5149800" y="2966544"/>
        <a:ext cx="4288393" cy="66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2BE19-A569-480D-80E7-728C5D395BA0}">
      <dsp:nvSpPr>
        <dsp:cNvPr id="0" name=""/>
        <dsp:cNvSpPr/>
      </dsp:nvSpPr>
      <dsp:spPr>
        <a:xfrm>
          <a:off x="1747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84C3A-CECD-450E-B624-0F5DB4EDED07}">
      <dsp:nvSpPr>
        <dsp:cNvPr id="0" name=""/>
        <dsp:cNvSpPr/>
      </dsp:nvSpPr>
      <dsp:spPr>
        <a:xfrm>
          <a:off x="559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Feature rich </a:t>
          </a:r>
          <a:r>
            <a:rPr lang="en-US" sz="2500" kern="1200"/>
            <a:t>and expressive enough for a variety of tasks.</a:t>
          </a:r>
        </a:p>
      </dsp:txBody>
      <dsp:txXfrm>
        <a:off x="559800" y="3023411"/>
        <a:ext cx="4320000" cy="720000"/>
      </dsp:txXfrm>
    </dsp:sp>
    <dsp:sp modelId="{DCBEA4F2-6D3A-48D1-9E16-C7491587D0EB}">
      <dsp:nvSpPr>
        <dsp:cNvPr id="0" name=""/>
        <dsp:cNvSpPr/>
      </dsp:nvSpPr>
      <dsp:spPr>
        <a:xfrm>
          <a:off x="6823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3E54D-9404-411B-9E31-B39CD013C81B}">
      <dsp:nvSpPr>
        <dsp:cNvPr id="0" name=""/>
        <dsp:cNvSpPr/>
      </dsp:nvSpPr>
      <dsp:spPr>
        <a:xfrm>
          <a:off x="5635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Implicitly </a:t>
          </a:r>
          <a:r>
            <a:rPr lang="en-US" sz="2500" b="1" kern="1200" dirty="0"/>
            <a:t>trusted</a:t>
          </a:r>
          <a:r>
            <a:rPr lang="en-US" sz="2500" kern="1200" dirty="0"/>
            <a:t> by all software in a system.</a:t>
          </a:r>
        </a:p>
      </dsp:txBody>
      <dsp:txXfrm>
        <a:off x="5635800" y="3023411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7C068-61B7-2748-A60A-648B8BD1F00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F045E-4A37-D64E-A6DB-D21EFF141FE6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i="1" kern="1200" dirty="0"/>
            <a:t>Not</a:t>
          </a:r>
          <a:r>
            <a:rPr lang="en-US" sz="3700" kern="1200" dirty="0"/>
            <a:t> writing an obfuscated program.</a:t>
          </a:r>
        </a:p>
      </dsp:txBody>
      <dsp:txXfrm>
        <a:off x="0" y="2703"/>
        <a:ext cx="6900512" cy="1843578"/>
      </dsp:txXfrm>
    </dsp:sp>
    <dsp:sp modelId="{66D637D3-F75D-EC4D-9939-F248F5098136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96B2E-25D5-B14A-9A88-3511D7173DC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We are </a:t>
          </a:r>
          <a:r>
            <a:rPr lang="en-US" sz="3700" i="1" kern="1200" dirty="0"/>
            <a:t>redefining the semantics </a:t>
          </a:r>
          <a:r>
            <a:rPr lang="en-US" sz="3700" kern="1200" dirty="0"/>
            <a:t>of </a:t>
          </a:r>
          <a:r>
            <a:rPr lang="en-US" sz="3700" i="1" kern="1200" dirty="0"/>
            <a:t>existing </a:t>
          </a:r>
          <a:r>
            <a:rPr lang="en-US" sz="3700" kern="1200" dirty="0"/>
            <a:t>computational objects.</a:t>
          </a:r>
        </a:p>
      </dsp:txBody>
      <dsp:txXfrm>
        <a:off x="0" y="1846281"/>
        <a:ext cx="6900512" cy="1843578"/>
      </dsp:txXfrm>
    </dsp:sp>
    <dsp:sp modelId="{4CDE2FC1-3EF8-6645-A115-91CA9A03409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F38E1-1D40-B34C-979D-FC7AABD9314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i="0" kern="1200" dirty="0"/>
            <a:t>Repurposing latent functionality </a:t>
          </a:r>
          <a:r>
            <a:rPr lang="en-US" sz="3700" i="1" kern="1200" dirty="0"/>
            <a:t>already</a:t>
          </a:r>
          <a:r>
            <a:rPr lang="en-US" sz="3700" i="0" kern="1200" dirty="0"/>
            <a:t> present in a system.</a:t>
          </a:r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8FEE5-1398-384F-BDB3-D4A1766795A0}">
      <dsp:nvSpPr>
        <dsp:cNvPr id="0" name=""/>
        <dsp:cNvSpPr/>
      </dsp:nvSpPr>
      <dsp:spPr>
        <a:xfrm>
          <a:off x="0" y="7711"/>
          <a:ext cx="2597467" cy="1649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DCF76-CE1B-BA4D-8080-A74A104F0B84}">
      <dsp:nvSpPr>
        <dsp:cNvPr id="0" name=""/>
        <dsp:cNvSpPr/>
      </dsp:nvSpPr>
      <dsp:spPr>
        <a:xfrm>
          <a:off x="288607" y="281888"/>
          <a:ext cx="2597467" cy="1649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 Array of cells (tape).</a:t>
          </a:r>
        </a:p>
      </dsp:txBody>
      <dsp:txXfrm>
        <a:off x="336916" y="330197"/>
        <a:ext cx="2500849" cy="1552773"/>
      </dsp:txXfrm>
    </dsp:sp>
    <dsp:sp modelId="{093A6E6F-495D-6F41-B431-6FC23580E80D}">
      <dsp:nvSpPr>
        <dsp:cNvPr id="0" name=""/>
        <dsp:cNvSpPr/>
      </dsp:nvSpPr>
      <dsp:spPr>
        <a:xfrm>
          <a:off x="3174682" y="7711"/>
          <a:ext cx="2597467" cy="1649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B6225-4B40-6748-85B2-89F84201A456}">
      <dsp:nvSpPr>
        <dsp:cNvPr id="0" name=""/>
        <dsp:cNvSpPr/>
      </dsp:nvSpPr>
      <dsp:spPr>
        <a:xfrm>
          <a:off x="3463289" y="281888"/>
          <a:ext cx="2597467" cy="1649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 each time step value updated values for each cell is calculated.</a:t>
          </a:r>
        </a:p>
      </dsp:txBody>
      <dsp:txXfrm>
        <a:off x="3511598" y="330197"/>
        <a:ext cx="2500849" cy="1552773"/>
      </dsp:txXfrm>
    </dsp:sp>
    <dsp:sp modelId="{6DA56BCF-8C7A-8F4C-BED8-ADBD83EA61CB}">
      <dsp:nvSpPr>
        <dsp:cNvPr id="0" name=""/>
        <dsp:cNvSpPr/>
      </dsp:nvSpPr>
      <dsp:spPr>
        <a:xfrm>
          <a:off x="6349364" y="7711"/>
          <a:ext cx="2597467" cy="1649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3D1DB-5A60-E54E-BC00-F2A2FB7C8407}">
      <dsp:nvSpPr>
        <dsp:cNvPr id="0" name=""/>
        <dsp:cNvSpPr/>
      </dsp:nvSpPr>
      <dsp:spPr>
        <a:xfrm>
          <a:off x="6637971" y="281888"/>
          <a:ext cx="2597467" cy="1649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Updated value of each cell in tape depends on its neighbors, its previous value. </a:t>
          </a:r>
        </a:p>
      </dsp:txBody>
      <dsp:txXfrm>
        <a:off x="6686280" y="330197"/>
        <a:ext cx="2500849" cy="1552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F2614-A49F-40F0-9ACD-C44E44271D3C}">
      <dsp:nvSpPr>
        <dsp:cNvPr id="0" name=""/>
        <dsp:cNvSpPr/>
      </dsp:nvSpPr>
      <dsp:spPr>
        <a:xfrm>
          <a:off x="1747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63D5-DF81-4435-8DBA-32773D4214D8}">
      <dsp:nvSpPr>
        <dsp:cNvPr id="0" name=""/>
        <dsp:cNvSpPr/>
      </dsp:nvSpPr>
      <dsp:spPr>
        <a:xfrm>
          <a:off x="559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Rootkits</a:t>
          </a:r>
          <a:r>
            <a:rPr lang="en-US" sz="1800" kern="1200" dirty="0"/>
            <a:t> in package management infrastructure.</a:t>
          </a:r>
        </a:p>
      </dsp:txBody>
      <dsp:txXfrm>
        <a:off x="559800" y="3023411"/>
        <a:ext cx="4320000" cy="720000"/>
      </dsp:txXfrm>
    </dsp:sp>
    <dsp:sp modelId="{D7B7FCBC-F8C3-4F06-B04F-8849732F4F8D}">
      <dsp:nvSpPr>
        <dsp:cNvPr id="0" name=""/>
        <dsp:cNvSpPr/>
      </dsp:nvSpPr>
      <dsp:spPr>
        <a:xfrm>
          <a:off x="6823800" y="60913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E6B70-941D-4A9B-9EA0-239C48598564}">
      <dsp:nvSpPr>
        <dsp:cNvPr id="0" name=""/>
        <dsp:cNvSpPr/>
      </dsp:nvSpPr>
      <dsp:spPr>
        <a:xfrm>
          <a:off x="5635800" y="302341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WM is </a:t>
          </a:r>
          <a:r>
            <a:rPr lang="en-US" sz="1800" b="1" kern="1200" dirty="0"/>
            <a:t>indistinguishable</a:t>
          </a:r>
          <a:r>
            <a:rPr lang="en-US" sz="1800" kern="1200" dirty="0"/>
            <a:t> from a set of valid package installs.</a:t>
          </a:r>
        </a:p>
      </dsp:txBody>
      <dsp:txXfrm>
        <a:off x="5635800" y="302341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38D1-59A4-D041-BB2E-F5307DE43AB2}" type="datetimeFigureOut">
              <a:rPr lang="en-US" smtClean="0"/>
              <a:t>5/24/24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F97E0-0114-7E46-886E-1BC37C4D5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TIME: 10 Minutes!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165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Install output0 if input0 AND input1 is installed on system! </a:t>
            </a:r>
          </a:p>
        </p:txBody>
      </p:sp>
      <p:sp>
        <p:nvSpPr>
          <p:cNvPr id="414" name="Google Shape;41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Unexpected or Latent Functionality is a threat for secure systems.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Security researchers need to know kinds of computations can an adversary make in system.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Serious challenge for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94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" name="Google Shape;42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“simple” example of a standard RPM install, e.g., emacs...(show how ‘rpm’ and dep mgr works)</a:t>
            </a: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sort of a manual trace (imagine a timeline/sequence of major rpm install runtime engine is ‘doing’) -vvvvvvv</a:t>
            </a:r>
            <a:endParaRPr sz="1800"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register(Trigger t)</a:t>
            </a:r>
            <a:endParaRPr sz="1800"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process(dep d)</a:t>
            </a:r>
            <a:endParaRPr sz="1800"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eval( operation B)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350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Represent each cell as a package.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450" name="Google Shape;4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80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076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085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160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039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178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904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Exploitation research uses undiscovered features to build exploits.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Historically: inject code -&gt; feature reuse.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183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06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7" name="Google Shape;4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371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TIME: 18 Minutes</a:t>
            </a:r>
            <a:endParaRPr dirty="0"/>
          </a:p>
        </p:txBody>
      </p:sp>
      <p:sp>
        <p:nvSpPr>
          <p:cNvPr id="510" name="Google Shape;5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028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46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When an attacker builds an exploit, they have in mind an abstract machine on which their exploit runs on.</a:t>
            </a:r>
          </a:p>
          <a:p>
            <a:r>
              <a:rPr lang="en-US" dirty="0"/>
              <a:t>- Weird machines are that underlying computational automaton that makes exploits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When an attacker builds an exploit, they have in mind an abstract machine on which their exploit runs on.</a:t>
            </a:r>
          </a:p>
          <a:p>
            <a:r>
              <a:rPr lang="en-US" dirty="0"/>
              <a:t>- Weird machines conceptualize that underlying computational automaton that makes exploits possible.</a:t>
            </a:r>
          </a:p>
          <a:p>
            <a:r>
              <a:rPr lang="en-US" dirty="0"/>
              <a:t>- Uncovering these semantics in a system is exploit development. It is discovering the weird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6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TIME: 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F97E0-0114-7E46-886E-1BC37C4D51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DAA7-4B7F-6367-6660-9F8EEB2ED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9753-D966-8D57-9928-82B621C1A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DC9A-5E22-DA9C-922C-80B94680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E00C-FEB2-EAC0-4939-AAB7B723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C5B39-8B99-B962-4EC9-627E42F0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0AF7-D5AE-082A-214E-08DDDBBA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42097-99AF-C698-98AC-2F7CC7C6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E6941-48C2-14DB-32D6-1F501554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F6F88-D872-6BD2-9130-AE9C3CA6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6682E-A110-1D43-B794-39D47869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11FD1-EF4B-E6B5-A268-9CE16ECA3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87825-FF96-1B49-ACB3-F557E1E29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EB44D-48F5-8599-26A8-197BB632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B43F0-1F5F-9AE3-4F63-802D4D6D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5A915-9CF8-4FAB-6F3C-43D3DA59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F5F1-FBF6-E438-F5F8-3D81C3B7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F5DF-F825-9447-B1EC-FD9F778DE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4231-11AE-DD5E-7F47-F9C738ED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EFE6F-CBDA-3ED9-14D2-D347B454E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8CBB-16D7-7279-6C63-76C4D4D4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D643-941F-DAA7-0479-8CA071EA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7D0A3-C0C8-DDCD-6E6C-E27678B42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C650-1B28-D2FF-C67F-4CAF962C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B71F-0675-DCE6-494A-B87F4FF9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12BC3-AD60-9FB9-5D68-ACE71D9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05F1-4528-3F97-3F03-E32ABFEEA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85F9-8C35-3525-E93D-114259B82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E4B11-9446-F4F2-88B0-832784FBE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3A021-8265-5443-9864-77D3BE47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36C4-BCA8-743E-6F90-AF0EDF14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38607-5BDD-A044-2743-E40645D9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FA97-CCD7-CE33-3325-DF002F47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5ACC-0093-6C69-2739-5863F2739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D68CF-2247-DF2B-25E8-28BDA0758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0C7F9-69DD-FF45-F159-4423180C2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07BAC-C4F1-6BA0-F90C-2EE551044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092CC4-8DAC-5535-83CF-9C328FAD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52127-BF10-07C3-ECB2-25A6D73A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47CF9-514D-18DC-E89F-131C1FCC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4056-4ABB-AA33-8644-A5877A22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320A5-D665-FC8B-005E-29AD4E71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E25B0-B0CB-8424-A8B8-87B7C504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E6066-7EC8-12CE-677D-D95F3C9C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2C8FF-0E1F-9DFD-2EDF-3AB6E17F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BF0C5-21D4-C0B4-8891-DDBD62DC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24197-5A67-639F-2350-04018DAD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29A3-A55B-6D4E-3E6C-6BB57E25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BC22-1557-51CD-98A2-E2A71366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84D1D-822D-DD5E-9A74-988539260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E98E6-4EBA-547C-C631-ACFCF954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8E2DD-58AA-BA17-BCD0-BAFB965E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5D06E-CBD9-8860-40AB-AB8DCCC8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B85F-746E-2EBE-F521-C1DE47D6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81C841-0362-6185-40EF-271BA8C33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AC25E-05C3-38B3-C0C5-42ACEAA36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9CB07-77B7-0B31-7C1D-69E83F63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7F889-9B68-BB6D-2BE8-23CAE00E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4EAC2-85B6-7AC4-A372-75E4D07A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158FA-2E46-0B4B-824B-3E755B89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53578-F3EA-310A-61AA-EEC42D3E6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010BD-BF7B-0542-4A6E-70D2A2B8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03A2D-6A79-BC8E-EB13-4A48E3EA3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368E4-8C1F-149D-D96D-B8CB662E1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9A14-8B93-0F45-9A25-64A94D24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rpm-software-management.github.io/rpm/manual/dependenci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BB92-E86F-CB28-6FE9-0AA679D55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Weird Machines in Package Managers!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92971-0854-ED50-3E60-2AE988AD0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sz="2400" dirty="0"/>
            </a:br>
            <a:r>
              <a:rPr lang="en-US" sz="2400" dirty="0"/>
              <a:t>Sameed Ali, </a:t>
            </a:r>
            <a:r>
              <a:rPr lang="en-US" sz="2400" i="1" dirty="0"/>
              <a:t>Dartmouth College</a:t>
            </a:r>
            <a:br>
              <a:rPr lang="en-US" sz="2400" dirty="0"/>
            </a:br>
            <a:r>
              <a:rPr lang="en-US" sz="2400" dirty="0"/>
              <a:t>Michael </a:t>
            </a:r>
            <a:r>
              <a:rPr lang="en-US" sz="2400" dirty="0" err="1"/>
              <a:t>Locasto</a:t>
            </a:r>
            <a:r>
              <a:rPr lang="en-US" sz="2400" dirty="0"/>
              <a:t>, </a:t>
            </a:r>
            <a:r>
              <a:rPr lang="en-US" sz="2400" i="1" dirty="0"/>
              <a:t>NARF Industries</a:t>
            </a:r>
            <a:br>
              <a:rPr lang="en-US" sz="2400" dirty="0"/>
            </a:br>
            <a:r>
              <a:rPr lang="en-US" sz="2400" dirty="0"/>
              <a:t>Sean Smith, </a:t>
            </a:r>
            <a:r>
              <a:rPr lang="en-US" sz="2400" i="1" dirty="0"/>
              <a:t>Dartmouth College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4BF08-D837-E8D6-612F-1E4A114F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EFA-AE33-295F-70F3-0471697D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Weird Machines Are Everywhere!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5AFE-4D41-61CB-0BAA-A603914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Some examples of prior work on weird machines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47FA0E-05E7-C1E1-0C0E-8E6BDD053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85407"/>
              </p:ext>
            </p:extLst>
          </p:nvPr>
        </p:nvGraphicFramePr>
        <p:xfrm>
          <a:off x="737789" y="2971800"/>
          <a:ext cx="10704230" cy="327849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6411597">
                  <a:extLst>
                    <a:ext uri="{9D8B030D-6E8A-4147-A177-3AD203B41FA5}">
                      <a16:colId xmlns:a16="http://schemas.microsoft.com/office/drawing/2014/main" val="2250927512"/>
                    </a:ext>
                  </a:extLst>
                </a:gridCol>
                <a:gridCol w="4292633">
                  <a:extLst>
                    <a:ext uri="{9D8B030D-6E8A-4147-A177-3AD203B41FA5}">
                      <a16:colId xmlns:a16="http://schemas.microsoft.com/office/drawing/2014/main" val="3983335152"/>
                    </a:ext>
                  </a:extLst>
                </a:gridCol>
              </a:tblGrid>
              <a:tr h="738306">
                <a:tc>
                  <a:txBody>
                    <a:bodyPr/>
                    <a:lstStyle/>
                    <a:p>
                      <a:r>
                        <a:rPr lang="en-US" sz="2700" b="1" cap="none" spc="0" dirty="0">
                          <a:solidFill>
                            <a:schemeClr val="tx1"/>
                          </a:solidFill>
                        </a:rPr>
                        <a:t>Weird Machine</a:t>
                      </a:r>
                    </a:p>
                  </a:txBody>
                  <a:tcPr marL="108422" marR="154889" marT="30978" marB="23233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cap="none" spc="0" dirty="0">
                          <a:solidFill>
                            <a:schemeClr val="tx1"/>
                          </a:solidFill>
                        </a:rPr>
                        <a:t>Program</a:t>
                      </a:r>
                    </a:p>
                  </a:txBody>
                  <a:tcPr marL="108422" marR="154889" marT="30978" marB="23233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79940"/>
                  </a:ext>
                </a:extLst>
              </a:tr>
              <a:tr h="635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Linux Loader (Shapiro et al.)</a:t>
                      </a:r>
                    </a:p>
                  </a:txBody>
                  <a:tcPr marL="108422" marR="154889" marT="30978" marB="23233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 ELF metadata</a:t>
                      </a:r>
                    </a:p>
                  </a:txBody>
                  <a:tcPr marL="108422" marR="154889" marT="30978" marB="2323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794314"/>
                  </a:ext>
                </a:extLst>
              </a:tr>
              <a:tr h="635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Page Table Fault Handler (</a:t>
                      </a:r>
                      <a:r>
                        <a:rPr lang="en-US" sz="2000" cap="none" spc="0" dirty="0" err="1">
                          <a:solidFill>
                            <a:schemeClr val="tx1"/>
                          </a:solidFill>
                        </a:rPr>
                        <a:t>Bangert</a:t>
                      </a:r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 et al.)</a:t>
                      </a:r>
                    </a:p>
                  </a:txBody>
                  <a:tcPr marL="108422" marR="154889" marT="30978" marB="23233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PT  metadata</a:t>
                      </a:r>
                    </a:p>
                  </a:txBody>
                  <a:tcPr marL="108422" marR="154889" marT="30978" marB="2323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22881"/>
                  </a:ext>
                </a:extLst>
              </a:tr>
              <a:tr h="635046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CPU </a:t>
                      </a:r>
                      <a:r>
                        <a:rPr lang="en-US" sz="2000" dirty="0"/>
                        <a:t>Microarchitecture</a:t>
                      </a:r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000" dirty="0" err="1"/>
                        <a:t>Evtyushkin</a:t>
                      </a:r>
                      <a:r>
                        <a:rPr lang="en-US" sz="2000" dirty="0"/>
                        <a:t> et al.)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422" marR="154889" marT="30978" marB="23233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Weird Circuits</a:t>
                      </a:r>
                    </a:p>
                  </a:txBody>
                  <a:tcPr marL="108422" marR="154889" marT="30978" marB="2323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820456"/>
                  </a:ext>
                </a:extLst>
              </a:tr>
              <a:tr h="635046"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Web Browser’s CSS Processor (</a:t>
                      </a:r>
                      <a:r>
                        <a:rPr lang="en-US" sz="2000" dirty="0" err="1"/>
                        <a:t>Heiderich</a:t>
                      </a:r>
                      <a:r>
                        <a:rPr lang="en-US" sz="2000" dirty="0"/>
                        <a:t> et al.)</a:t>
                      </a:r>
                      <a:endParaRPr lang="en-US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08422" marR="154889" marT="30978" marB="232334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 dirty="0">
                          <a:solidFill>
                            <a:schemeClr val="tx1"/>
                          </a:solidFill>
                        </a:rPr>
                        <a:t>CSS metadata</a:t>
                      </a:r>
                    </a:p>
                  </a:txBody>
                  <a:tcPr marL="108422" marR="154889" marT="30978" marB="2323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656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B867A-84EF-2324-C07A-B94D80DF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09611-E248-A2DF-B0C6-37F75F96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4D1F-87A4-49B8-F57D-86FB4DBF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Is there a complexity floor of  software features in a system beyond which </a:t>
            </a:r>
            <a:r>
              <a:rPr lang="en-US" sz="2000" i="1" dirty="0">
                <a:solidFill>
                  <a:schemeClr val="tx2"/>
                </a:solidFill>
              </a:rPr>
              <a:t>weird machines </a:t>
            </a:r>
            <a:r>
              <a:rPr lang="en-US" sz="2000" dirty="0">
                <a:solidFill>
                  <a:schemeClr val="tx2"/>
                </a:solidFill>
              </a:rPr>
              <a:t>becomes </a:t>
            </a:r>
            <a:r>
              <a:rPr lang="en-US" sz="2000" i="1" dirty="0">
                <a:solidFill>
                  <a:schemeClr val="tx2"/>
                </a:solidFill>
              </a:rPr>
              <a:t>possible</a:t>
            </a:r>
            <a:r>
              <a:rPr lang="en-US" sz="2000" dirty="0">
                <a:solidFill>
                  <a:schemeClr val="tx2"/>
                </a:solidFill>
              </a:rPr>
              <a:t>? Can we discover it at design time?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Take RPM, as an example of a complex system design and observe where WM can emerge.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Is the </a:t>
            </a:r>
            <a:r>
              <a:rPr lang="en-US" sz="2000" i="1" dirty="0">
                <a:solidFill>
                  <a:schemeClr val="tx2"/>
                </a:solidFill>
              </a:rPr>
              <a:t>package manager’s metadata</a:t>
            </a:r>
            <a:r>
              <a:rPr lang="en-US" sz="2000" dirty="0">
                <a:solidFill>
                  <a:schemeClr val="tx2"/>
                </a:solidFill>
              </a:rPr>
              <a:t> powerful enough to embed arbitrary computation within it?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49485C8F-BCA3-434B-FDF5-64D07B11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8BA91-4B54-5483-43D7-B8C079C9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6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19239-37B9-0884-592A-BDCFEB7C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Background: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Package Managers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7820B-73CA-8DFE-08F7-7721EB8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5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09611-E248-A2DF-B0C6-37F75F96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Why Package Managers?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6046B4-23B9-0ACC-AE26-F2117C0EA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86579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7532-DB06-F1A0-701A-1C8E113C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0" y="387296"/>
            <a:ext cx="12188952" cy="6857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wentieth Century"/>
              <a:buNone/>
            </a:pPr>
            <a:r>
              <a:rPr lang="en-US">
                <a:solidFill>
                  <a:srgbClr val="FFFFFF"/>
                </a:solidFill>
              </a:rPr>
              <a:t>WHAT CAN PACKAGE MANAGERS DO?</a:t>
            </a:r>
            <a:endParaRPr/>
          </a:p>
        </p:txBody>
      </p:sp>
      <p:cxnSp>
        <p:nvCxnSpPr>
          <p:cNvPr id="168" name="Google Shape;168;p6"/>
          <p:cNvCxnSpPr/>
          <p:nvPr/>
        </p:nvCxnSpPr>
        <p:spPr>
          <a:xfrm rot="10800000">
            <a:off x="762000" y="5242273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9" name="Google Shape;169;p6"/>
          <p:cNvGrpSpPr/>
          <p:nvPr/>
        </p:nvGrpSpPr>
        <p:grpSpPr>
          <a:xfrm>
            <a:off x="961238" y="1420445"/>
            <a:ext cx="10244502" cy="1800115"/>
            <a:chOff x="318300" y="777507"/>
            <a:chExt cx="10244502" cy="1800115"/>
          </a:xfrm>
        </p:grpSpPr>
        <p:sp>
          <p:nvSpPr>
            <p:cNvPr id="170" name="Google Shape;170;p6"/>
            <p:cNvSpPr/>
            <p:nvPr/>
          </p:nvSpPr>
          <p:spPr>
            <a:xfrm>
              <a:off x="813300" y="777507"/>
              <a:ext cx="810000" cy="81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18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318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 b="0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Dependency and conflict management</a:t>
              </a:r>
              <a:endParaRPr dirty="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928300" y="777507"/>
              <a:ext cx="810000" cy="81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433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2433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Compile code and install binaries</a:t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5043300" y="777507"/>
              <a:ext cx="810000" cy="81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4548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4548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Rewrite file system</a:t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158300" y="777507"/>
              <a:ext cx="810000" cy="81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6663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6663300" y="1857622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Verification of installed packages</a:t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9273300" y="777507"/>
              <a:ext cx="810000" cy="81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762802" y="184212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8762802" y="1842120"/>
              <a:ext cx="18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wentieth Century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Writes ephemeral files (logs etc.) on the filesystem.</a:t>
              </a: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C3BED-60E4-1C5E-9EDA-A3557130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marL="0" lvl="0" indent="0" algn="ctr">
              <a:spcAft>
                <a:spcPts val="0"/>
              </a:spcAft>
              <a:buClr>
                <a:srgbClr val="0C0C0C"/>
              </a:buClr>
              <a:buSzPts val="5000"/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USING KNOWN ATTACK VECTORS</a:t>
            </a:r>
          </a:p>
        </p:txBody>
      </p:sp>
      <p:sp>
        <p:nvSpPr>
          <p:cNvPr id="206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oogle Shape;190;p7"/>
          <p:cNvGrpSpPr/>
          <p:nvPr/>
        </p:nvGrpSpPr>
        <p:grpSpPr>
          <a:xfrm>
            <a:off x="-1729048" y="2898620"/>
            <a:ext cx="11548870" cy="2872029"/>
            <a:chOff x="186826" y="849182"/>
            <a:chExt cx="9346609" cy="2324360"/>
          </a:xfrm>
        </p:grpSpPr>
        <p:sp>
          <p:nvSpPr>
            <p:cNvPr id="192" name="Google Shape;192;p7"/>
            <p:cNvSpPr/>
            <p:nvPr/>
          </p:nvSpPr>
          <p:spPr>
            <a:xfrm>
              <a:off x="186826" y="2453542"/>
              <a:ext cx="279003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232373" y="849182"/>
              <a:ext cx="1255514" cy="1255514"/>
            </a:xfrm>
            <a:prstGeom prst="rect">
              <a:avLst/>
            </a:prstGeom>
            <a:blipFill rotWithShape="1">
              <a:blip r:embed="rId3">
                <a:alphaModFix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465114" y="2453542"/>
              <a:ext cx="279003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3465114" y="2453542"/>
              <a:ext cx="279003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124712">
                <a:spcAft>
                  <a:spcPts val="600"/>
                </a:spcAft>
                <a:buClr>
                  <a:schemeClr val="dk1"/>
                </a:buClr>
                <a:buSzPts val="1800"/>
              </a:pPr>
              <a:r>
                <a:rPr lang="en-US" sz="221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We know repo with </a:t>
              </a:r>
              <a:r>
                <a:rPr lang="en-US" sz="2214" b="1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malicious RPM </a:t>
              </a:r>
              <a:r>
                <a:rPr lang="en-US" sz="2214" b="1" dirty="0">
                  <a:solidFill>
                    <a:schemeClr val="dk1"/>
                  </a:solidFill>
                  <a:latin typeface="Twentieth Century"/>
                  <a:sym typeface="Twentieth Century"/>
                </a:rPr>
                <a:t>binaries </a:t>
              </a:r>
              <a:r>
                <a:rPr lang="en-US" sz="221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are a threat.</a:t>
              </a:r>
              <a:endParaRPr dirty="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510662" y="849182"/>
              <a:ext cx="1255514" cy="1255514"/>
            </a:xfrm>
            <a:prstGeom prst="rect">
              <a:avLst/>
            </a:prstGeom>
            <a:blipFill rotWithShape="1">
              <a:blip r:embed="rId4">
                <a:alphaModFix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5875" cap="flat" cmpd="sng">
              <a:solidFill>
                <a:schemeClr val="lt1">
                  <a:alpha val="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743403" y="2453542"/>
              <a:ext cx="279003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6743403" y="2453542"/>
              <a:ext cx="279003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124712">
                <a:spcAft>
                  <a:spcPts val="600"/>
                </a:spcAft>
                <a:buClr>
                  <a:schemeClr val="dk1"/>
                </a:buClr>
                <a:buSzPts val="1800"/>
              </a:pPr>
              <a:r>
                <a:rPr lang="en-US" sz="221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We know </a:t>
              </a:r>
              <a:r>
                <a:rPr lang="en-US" sz="2214" b="1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vulnerabilities in package managers</a:t>
              </a:r>
              <a:r>
                <a:rPr lang="en-US" sz="221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 are a risk.</a:t>
              </a:r>
              <a:endParaRPr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48BE9-0F48-59A6-73CF-B53846A3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34A6E-A617-4A26-33E9-C803DF7682B3}"/>
              </a:ext>
            </a:extLst>
          </p:cNvPr>
          <p:cNvSpPr txBox="1"/>
          <p:nvPr/>
        </p:nvSpPr>
        <p:spPr>
          <a:xfrm>
            <a:off x="3953022" y="41499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37EF8-DC90-3263-4E75-1E8A875C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Weird Machines Are Not Obfuscated Programs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EA0318-7003-5EB9-6150-AC763790B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01993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89626-EEB0-FB38-A2CB-A1F9419E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" name="Google Shape;206;p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6600"/>
              <a:buFont typeface="Twentieth Century"/>
              <a:buNone/>
            </a:pPr>
            <a:r>
              <a:rPr lang="en-US" sz="6600" dirty="0"/>
              <a:t>IS PACKAGING LOGIC POWERFUL ENOUGH FOR ARBITRARY COMPUTATION?</a:t>
            </a:r>
            <a:endParaRPr dirty="0"/>
          </a:p>
        </p:txBody>
      </p:sp>
      <p:cxnSp>
        <p:nvCxnSpPr>
          <p:cNvPr id="210" name="Google Shape;210;p8"/>
          <p:cNvCxnSpPr/>
          <p:nvPr/>
        </p:nvCxnSpPr>
        <p:spPr>
          <a:xfrm>
            <a:off x="4059935" y="1600200"/>
            <a:ext cx="0" cy="365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27CBBF-3550-47F9-A6F3-4C35E7C8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" name="Rectangle 234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Aft>
                <a:spcPts val="0"/>
              </a:spcAft>
              <a:buClr>
                <a:srgbClr val="0C0C0C"/>
              </a:buClr>
              <a:buSzPts val="5000"/>
            </a:pP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  <p:sp>
        <p:nvSpPr>
          <p:cNvPr id="240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oogle Shape;217;p9"/>
          <p:cNvGrpSpPr/>
          <p:nvPr/>
        </p:nvGrpSpPr>
        <p:grpSpPr>
          <a:xfrm>
            <a:off x="718909" y="2633472"/>
            <a:ext cx="10751131" cy="3586352"/>
            <a:chOff x="162036" y="444525"/>
            <a:chExt cx="9396000" cy="3134309"/>
          </a:xfrm>
        </p:grpSpPr>
        <p:sp>
          <p:nvSpPr>
            <p:cNvPr id="218" name="Google Shape;218;p9"/>
            <p:cNvSpPr/>
            <p:nvPr/>
          </p:nvSpPr>
          <p:spPr>
            <a:xfrm>
              <a:off x="1350036" y="444525"/>
              <a:ext cx="1944000" cy="194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62036" y="2858834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162036" y="2858834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042416">
                <a:spcAft>
                  <a:spcPts val="600"/>
                </a:spcAft>
                <a:buClr>
                  <a:schemeClr val="dk1"/>
                </a:buClr>
                <a:buSzPts val="2600"/>
              </a:pPr>
              <a:r>
                <a:rPr lang="en-US" sz="2964" dirty="0">
                  <a:solidFill>
                    <a:schemeClr val="dk1"/>
                  </a:solidFill>
                  <a:latin typeface="Twentieth Century"/>
                  <a:sym typeface="Twentieth Century"/>
                </a:rPr>
                <a:t>Compute</a:t>
              </a:r>
              <a:r>
                <a:rPr lang="en-US" sz="2964" b="1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 </a:t>
              </a:r>
              <a:r>
                <a:rPr lang="en-US" sz="296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with </a:t>
              </a:r>
              <a:r>
                <a:rPr lang="en-US" sz="2964" i="1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empty</a:t>
              </a:r>
              <a:r>
                <a:rPr lang="en-US" sz="296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 RPM packages!</a:t>
              </a:r>
              <a:endParaRPr sz="2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6426036" y="444525"/>
              <a:ext cx="1944000" cy="194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238036" y="2858834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5238036" y="2858834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042416">
                <a:spcAft>
                  <a:spcPts val="600"/>
                </a:spcAft>
                <a:buClr>
                  <a:schemeClr val="dk1"/>
                </a:buClr>
                <a:buSzPts val="2600"/>
              </a:pPr>
              <a:r>
                <a:rPr lang="en-US" sz="2964" kern="1200" dirty="0">
                  <a:solidFill>
                    <a:schemeClr val="dk1"/>
                  </a:solidFill>
                  <a:latin typeface="Twentieth Century"/>
                  <a:ea typeface="+mn-ea"/>
                  <a:cs typeface="+mn-cs"/>
                  <a:sym typeface="Twentieth Century"/>
                </a:rPr>
                <a:t>WMs in package management infrastructure!</a:t>
              </a:r>
              <a:endParaRPr sz="2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DE054-1BA4-6824-599E-3F9728D2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/>
          <p:nvPr/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1024127" y="459317"/>
            <a:ext cx="4884301" cy="1749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 sz="4400" dirty="0"/>
              <a:t>Computing with Package Metadata!</a:t>
            </a:r>
            <a:endParaRPr dirty="0"/>
          </a:p>
        </p:txBody>
      </p:sp>
      <p:cxnSp>
        <p:nvCxnSpPr>
          <p:cNvPr id="385" name="Google Shape;385;p24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Google Shape;386;p24"/>
          <p:cNvSpPr txBox="1">
            <a:spLocks noGrp="1"/>
          </p:cNvSpPr>
          <p:nvPr>
            <p:ph type="body" idx="1"/>
          </p:nvPr>
        </p:nvSpPr>
        <p:spPr>
          <a:xfrm>
            <a:off x="1024129" y="2286000"/>
            <a:ext cx="438912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2004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800" dirty="0"/>
              <a:t>A compromised or evil repo which </a:t>
            </a:r>
            <a:r>
              <a:rPr lang="en-US" sz="1800" b="1" dirty="0"/>
              <a:t>cannot</a:t>
            </a:r>
            <a:r>
              <a:rPr lang="en-US" sz="1800" dirty="0"/>
              <a:t> carry RPM with malicious payloads (i.e., </a:t>
            </a:r>
            <a:r>
              <a:rPr lang="en-US" sz="1800" b="1" i="1" dirty="0"/>
              <a:t>no exploit code </a:t>
            </a:r>
            <a:r>
              <a:rPr lang="en-US" sz="1800" dirty="0"/>
              <a:t>in package)</a:t>
            </a:r>
            <a:endParaRPr dirty="0"/>
          </a:p>
          <a:p>
            <a:pPr marL="320040" indent="-342900">
              <a:spcBef>
                <a:spcPts val="1400"/>
              </a:spcBef>
              <a:buSzPts val="1800"/>
              <a:buFont typeface="+mj-lt"/>
              <a:buAutoNum type="arabicPeriod"/>
            </a:pPr>
            <a:r>
              <a:rPr lang="en-US" sz="1800" dirty="0"/>
              <a:t>Server can </a:t>
            </a:r>
            <a:r>
              <a:rPr lang="en-US" sz="1800" i="1" dirty="0"/>
              <a:t>only </a:t>
            </a:r>
            <a:r>
              <a:rPr lang="en-US" sz="1800" dirty="0"/>
              <a:t>manipulate RPM metadata. Cannot send corrupt/broken RPM packages.</a:t>
            </a:r>
            <a:endParaRPr dirty="0"/>
          </a:p>
          <a:p>
            <a:pPr marL="32004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800" dirty="0"/>
              <a:t>At some regular update interval, the user updates their packages and installs upgrades.</a:t>
            </a:r>
          </a:p>
        </p:txBody>
      </p:sp>
      <p:pic>
        <p:nvPicPr>
          <p:cNvPr id="387" name="Google Shape;38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8125" y="271531"/>
            <a:ext cx="5700568" cy="6314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3E8E6-A427-0995-BEFE-F9850283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364D6-3B56-5E14-6208-B55DF41EBCEA}"/>
              </a:ext>
            </a:extLst>
          </p:cNvPr>
          <p:cNvSpPr/>
          <p:nvPr/>
        </p:nvSpPr>
        <p:spPr>
          <a:xfrm>
            <a:off x="7624689" y="4951828"/>
            <a:ext cx="1913206" cy="74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FA956-7C2C-10FD-3CC5-EF46CD8912C4}"/>
              </a:ext>
            </a:extLst>
          </p:cNvPr>
          <p:cNvSpPr/>
          <p:nvPr/>
        </p:nvSpPr>
        <p:spPr>
          <a:xfrm>
            <a:off x="10958732" y="3615397"/>
            <a:ext cx="1233268" cy="260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EFA-AE33-295F-70F3-0471697D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7" descr="Lock">
            <a:extLst>
              <a:ext uri="{FF2B5EF4-FFF2-40B4-BE49-F238E27FC236}">
                <a16:creationId xmlns:a16="http://schemas.microsoft.com/office/drawing/2014/main" id="{8ACE3201-1CEB-DA03-661D-A6B9CD598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5AFE-4D41-61CB-0BAA-A603914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/>
          </a:bodyPr>
          <a:lstStyle/>
          <a:p>
            <a:r>
              <a:rPr lang="en-US" sz="2000" dirty="0"/>
              <a:t>Building trustworthy systems requires researchers to know what is computable by them and what is not.</a:t>
            </a:r>
          </a:p>
          <a:p>
            <a:r>
              <a:rPr lang="en-US" sz="2000" dirty="0"/>
              <a:t>Latent functionality in systems, however, allows for potential unauthorized computations by attackers.</a:t>
            </a:r>
          </a:p>
          <a:p>
            <a:r>
              <a:rPr lang="en-US" sz="2000" dirty="0"/>
              <a:t>It, therefore, poses a serious challenge for building secure, and trustworthy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6D3BB-5CCE-ED7D-FCB0-246F3386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z="1000"/>
              <a:pPr>
                <a:spcAft>
                  <a:spcPts val="600"/>
                </a:spcAft>
              </a:pPr>
              <a:t>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0120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653A9-DC5C-F59B-AAB6-844B245E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Compute by installing a sequence of </a:t>
            </a:r>
            <a:r>
              <a:rPr lang="en-US" sz="33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empty RPM packages</a:t>
            </a:r>
          </a:p>
        </p:txBody>
      </p:sp>
      <p:pic>
        <p:nvPicPr>
          <p:cNvPr id="5" name="Google Shape;387;p24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8F31A51A-8F5E-2713-3035-039A6061DF4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654773" y="643466"/>
            <a:ext cx="5025785" cy="556873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9CB22-F402-35A8-CB4F-7C971433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07A4B-ED7E-642D-8568-06105833CC06}"/>
              </a:ext>
            </a:extLst>
          </p:cNvPr>
          <p:cNvSpPr/>
          <p:nvPr/>
        </p:nvSpPr>
        <p:spPr>
          <a:xfrm>
            <a:off x="9650437" y="3429000"/>
            <a:ext cx="1383747" cy="242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0BC39-F2F6-C491-6C91-98B67DBD2BC8}"/>
              </a:ext>
            </a:extLst>
          </p:cNvPr>
          <p:cNvSpPr/>
          <p:nvPr/>
        </p:nvSpPr>
        <p:spPr>
          <a:xfrm>
            <a:off x="6668086" y="4740812"/>
            <a:ext cx="1814732" cy="67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1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653A9-DC5C-F59B-AAB6-844B245E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Compute by installing a sequence of </a:t>
            </a:r>
            <a:r>
              <a:rPr lang="en-US" sz="33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empty RPM packages</a:t>
            </a:r>
          </a:p>
        </p:txBody>
      </p:sp>
      <p:pic>
        <p:nvPicPr>
          <p:cNvPr id="5" name="Google Shape;387;p24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8F31A51A-8F5E-2713-3035-039A6061DF4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654773" y="643466"/>
            <a:ext cx="5025785" cy="556873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9CB22-F402-35A8-CB4F-7C971433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0BC39-F2F6-C491-6C91-98B67DBD2BC8}"/>
              </a:ext>
            </a:extLst>
          </p:cNvPr>
          <p:cNvSpPr/>
          <p:nvPr/>
        </p:nvSpPr>
        <p:spPr>
          <a:xfrm>
            <a:off x="6668086" y="4740812"/>
            <a:ext cx="1814732" cy="67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8" name="Rectangle 39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2" name="Google Shape;392;p25"/>
          <p:cNvSpPr txBox="1"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0C0C0C"/>
              </a:buClr>
              <a:buSzPts val="5000"/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RPM FEATURES USED IN WM CONSTRUCTION</a:t>
            </a:r>
          </a:p>
        </p:txBody>
      </p:sp>
      <p:graphicFrame>
        <p:nvGraphicFramePr>
          <p:cNvPr id="393" name="Google Shape;393;p25"/>
          <p:cNvGraphicFramePr/>
          <p:nvPr>
            <p:extLst>
              <p:ext uri="{D42A27DB-BD31-4B8C-83A1-F6EECF244321}">
                <p14:modId xmlns:p14="http://schemas.microsoft.com/office/powerpoint/2010/main" val="2741403451"/>
              </p:ext>
            </p:extLst>
          </p:nvPr>
        </p:nvGraphicFramePr>
        <p:xfrm>
          <a:off x="6606253" y="769510"/>
          <a:ext cx="4942281" cy="531898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3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</a:rPr>
                        <a:t>Feature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</a:rPr>
                        <a:t>Function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</a:rPr>
                        <a:t>Used in WM?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Trigger/scriptlets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Run a script when another package is installed.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Yes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Strong dependency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Before installing a package ensure other packages are installed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Yes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Conflicts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Ensure package does not get installed if conflicting package present on system.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Yes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Macros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Scripting language which simplifies the build process.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Versioning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Multiple packages of same name but different versions. 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Weak dependency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If dependency is available install it, otherwise don’t halt installation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Yes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Transactions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Ensure one package gets installed at at time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Yes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Conditional build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Build packages with –with configure flags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Relocatable Package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Change install location of package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Lua scripts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Lua scripts for additional expressivity when defining the package installation process.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98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Forward weak dependencies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Suggestions of packages to install alongside current package.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sz="1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37370" marR="82422" marT="82422" marB="82422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C08F4-60EE-76B5-19F2-B588D061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AVOID OBVIOUSLY POWERFUL FEATURES OF RPM PACKAGE MANAGER</a:t>
            </a:r>
          </a:p>
        </p:txBody>
      </p:sp>
      <p:grpSp>
        <p:nvGrpSpPr>
          <p:cNvPr id="400" name="Google Shape;400;p26"/>
          <p:cNvGrpSpPr/>
          <p:nvPr/>
        </p:nvGrpSpPr>
        <p:grpSpPr>
          <a:xfrm>
            <a:off x="1023938" y="2322934"/>
            <a:ext cx="9720261" cy="3948856"/>
            <a:chOff x="0" y="36934"/>
            <a:chExt cx="9720261" cy="3948856"/>
          </a:xfrm>
        </p:grpSpPr>
        <p:sp>
          <p:nvSpPr>
            <p:cNvPr id="401" name="Google Shape;401;p26"/>
            <p:cNvSpPr/>
            <p:nvPr/>
          </p:nvSpPr>
          <p:spPr>
            <a:xfrm>
              <a:off x="0" y="36934"/>
              <a:ext cx="3037581" cy="1822549"/>
            </a:xfrm>
            <a:prstGeom prst="rect">
              <a:avLst/>
            </a:prstGeom>
            <a:solidFill>
              <a:srgbClr val="335A74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 txBox="1"/>
            <p:nvPr/>
          </p:nvSpPr>
          <p:spPr>
            <a:xfrm>
              <a:off x="0" y="36934"/>
              <a:ext cx="3037581" cy="182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Arbitrary Lua scripts in rpm spec files</a:t>
              </a: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3341340" y="36934"/>
              <a:ext cx="3037581" cy="1822549"/>
            </a:xfrm>
            <a:prstGeom prst="rect">
              <a:avLst/>
            </a:prstGeom>
            <a:solidFill>
              <a:srgbClr val="335A74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 txBox="1"/>
            <p:nvPr/>
          </p:nvSpPr>
          <p:spPr>
            <a:xfrm>
              <a:off x="3341340" y="36934"/>
              <a:ext cx="3037581" cy="182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Arbitrary Macro in rpm spec files</a:t>
              </a: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6682680" y="36934"/>
              <a:ext cx="3037581" cy="1822549"/>
            </a:xfrm>
            <a:prstGeom prst="rect">
              <a:avLst/>
            </a:prstGeom>
            <a:solidFill>
              <a:srgbClr val="335A74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 txBox="1"/>
            <p:nvPr/>
          </p:nvSpPr>
          <p:spPr>
            <a:xfrm>
              <a:off x="6682680" y="36934"/>
              <a:ext cx="3037581" cy="182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Exploit parsing issues in the RPM package file format</a:t>
              </a: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1670670" y="2163241"/>
              <a:ext cx="3037581" cy="1822549"/>
            </a:xfrm>
            <a:prstGeom prst="rect">
              <a:avLst/>
            </a:prstGeom>
            <a:solidFill>
              <a:srgbClr val="335A74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 txBox="1"/>
            <p:nvPr/>
          </p:nvSpPr>
          <p:spPr>
            <a:xfrm>
              <a:off x="1670670" y="2163241"/>
              <a:ext cx="3037581" cy="182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Overwriting file system to confuse the RPM runtime</a:t>
              </a: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5012010" y="2163241"/>
              <a:ext cx="3037581" cy="1822549"/>
            </a:xfrm>
            <a:prstGeom prst="rect">
              <a:avLst/>
            </a:prstGeom>
            <a:solidFill>
              <a:srgbClr val="335A74"/>
            </a:solidFill>
            <a:ln w="158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 txBox="1"/>
            <p:nvPr/>
          </p:nvSpPr>
          <p:spPr>
            <a:xfrm>
              <a:off x="5012010" y="2163241"/>
              <a:ext cx="3037581" cy="1822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Leverage Linux system services to construct the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Twentieth Century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Weird Machine</a:t>
              </a:r>
              <a:endParaRPr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03E25-842D-7145-61DF-BCA955D2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19239-37B9-0884-592A-BDCFEB7C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RPM Weird Machines!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7820B-73CA-8DFE-08F7-7721EB8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RPM </a:t>
            </a:r>
            <a:br>
              <a:rPr lang="en-US" dirty="0"/>
            </a:br>
            <a:r>
              <a:rPr lang="en-US" dirty="0"/>
              <a:t>Spec File</a:t>
            </a:r>
            <a:br>
              <a:rPr lang="en-US" dirty="0"/>
            </a:br>
            <a:r>
              <a:rPr lang="en-US" dirty="0"/>
              <a:t>Example</a:t>
            </a:r>
            <a:endParaRPr dirty="0"/>
          </a:p>
        </p:txBody>
      </p:sp>
      <p:cxnSp>
        <p:nvCxnSpPr>
          <p:cNvPr id="493" name="Google Shape;493;p33"/>
          <p:cNvCxnSpPr/>
          <p:nvPr/>
        </p:nvCxnSpPr>
        <p:spPr>
          <a:xfrm>
            <a:off x="4677597" y="1600200"/>
            <a:ext cx="0" cy="365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19B7B0-99A7-1F40-ADB0-D6E7B715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59" y="114300"/>
            <a:ext cx="6678480" cy="3518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9C675-E38F-D840-81F9-53A5CB0C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86" y="4316769"/>
            <a:ext cx="6737236" cy="1882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D0E44-A264-BB48-938A-67B438C2A0CE}"/>
              </a:ext>
            </a:extLst>
          </p:cNvPr>
          <p:cNvSpPr txBox="1"/>
          <p:nvPr/>
        </p:nvSpPr>
        <p:spPr>
          <a:xfrm>
            <a:off x="6475445" y="3429000"/>
            <a:ext cx="198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F1026-204D-8D28-9AE8-4A0323CA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2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8" name="Google Shape;418;p2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27"/>
          <p:cNvSpPr/>
          <p:nvPr/>
        </p:nvSpPr>
        <p:spPr>
          <a:xfrm>
            <a:off x="38287" y="-975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aaa</a:t>
            </a: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0" name="Google Shape;420;p27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RPM Spec file: Dependency Requirements</a:t>
            </a:r>
            <a:endParaRPr dirty="0"/>
          </a:p>
        </p:txBody>
      </p:sp>
      <p:cxnSp>
        <p:nvCxnSpPr>
          <p:cNvPr id="421" name="Google Shape;421;p27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2" name="Google Shape;422;p2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6598" r="-2" b="49893"/>
          <a:stretch/>
        </p:blipFill>
        <p:spPr>
          <a:xfrm>
            <a:off x="4619971" y="2368648"/>
            <a:ext cx="7533742" cy="2303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E7A92-91A7-AD7D-F288-037D7583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26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0D2C20F-0376-7912-2859-4770CE78B131}"/>
              </a:ext>
            </a:extLst>
          </p:cNvPr>
          <p:cNvSpPr/>
          <p:nvPr/>
        </p:nvSpPr>
        <p:spPr>
          <a:xfrm>
            <a:off x="4394886" y="2588454"/>
            <a:ext cx="2792305" cy="7174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0" name="Google Shape;430;p2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1" name="Google Shape;431;p28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2" name="Google Shape;432;p28"/>
          <p:cNvSpPr txBox="1">
            <a:spLocks noGrp="1"/>
          </p:cNvSpPr>
          <p:nvPr>
            <p:ph type="title"/>
          </p:nvPr>
        </p:nvSpPr>
        <p:spPr>
          <a:xfrm>
            <a:off x="154745" y="2328752"/>
            <a:ext cx="4487593" cy="215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RPM AND GATE!</a:t>
            </a:r>
            <a:endParaRPr dirty="0"/>
          </a:p>
        </p:txBody>
      </p:sp>
      <p:cxnSp>
        <p:nvCxnSpPr>
          <p:cNvPr id="433" name="Google Shape;433;p28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421EF-CF92-D7D2-F1B8-C03698B2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27</a:t>
            </a:fld>
            <a:endParaRPr lang="en-US"/>
          </a:p>
        </p:txBody>
      </p:sp>
      <p:pic>
        <p:nvPicPr>
          <p:cNvPr id="4" name="Google Shape;422;p27" descr="Text&#10;&#10;Description automatically generated">
            <a:extLst>
              <a:ext uri="{FF2B5EF4-FFF2-40B4-BE49-F238E27FC236}">
                <a16:creationId xmlns:a16="http://schemas.microsoft.com/office/drawing/2014/main" id="{5D3BF962-6C15-6561-C948-19392B4AC7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598" r="-2" b="49893"/>
          <a:stretch/>
        </p:blipFill>
        <p:spPr>
          <a:xfrm>
            <a:off x="4790359" y="2791880"/>
            <a:ext cx="7404914" cy="230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0" name="Google Shape;430;p2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1" name="Google Shape;431;p28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2" name="Google Shape;432;p28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CONSTRUCTING AN RPM OR GATE</a:t>
            </a:r>
            <a:endParaRPr/>
          </a:p>
        </p:txBody>
      </p:sp>
      <p:cxnSp>
        <p:nvCxnSpPr>
          <p:cNvPr id="433" name="Google Shape;433;p28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4" name="Google Shape;4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0355" y="0"/>
            <a:ext cx="7404918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421EF-CF92-D7D2-F1B8-C03698B2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28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E01B39-FDF6-F293-D969-C0CCAB288F2C}"/>
              </a:ext>
            </a:extLst>
          </p:cNvPr>
          <p:cNvSpPr/>
          <p:nvPr/>
        </p:nvSpPr>
        <p:spPr>
          <a:xfrm>
            <a:off x="4573719" y="1055078"/>
            <a:ext cx="2811818" cy="8440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4" name="Google Shape;454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Google Shape;455;p30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CONSTRUCTING ARBITRARY BOOLEAN CIRCUIT</a:t>
            </a:r>
            <a:endParaRPr/>
          </a:p>
        </p:txBody>
      </p:sp>
      <p:cxnSp>
        <p:nvCxnSpPr>
          <p:cNvPr id="457" name="Google Shape;457;p30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8" name="Google Shape;4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902" y="0"/>
            <a:ext cx="73983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52865-AEF7-3AB0-6A20-A6CFDE55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29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4189E0-F38B-04EB-5813-8FDC95C30D26}"/>
              </a:ext>
            </a:extLst>
          </p:cNvPr>
          <p:cNvSpPr/>
          <p:nvPr/>
        </p:nvSpPr>
        <p:spPr>
          <a:xfrm>
            <a:off x="4200107" y="1055076"/>
            <a:ext cx="7785563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9BEFE-E55A-7A1D-3CD4-93EC837E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Background to Exploitation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746050-EDC7-DBF4-C9D3-385BCEE2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245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14668-AC95-AA3C-45D4-1F44FD86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8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0B875-2B3A-5EB3-8D88-EF16DEEF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EE740-76B8-D327-624D-2B77D5A0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a powerful computing machine be built with this metadata?</a:t>
            </a:r>
          </a:p>
        </p:txBody>
      </p:sp>
      <p:pic>
        <p:nvPicPr>
          <p:cNvPr id="8" name="Graphic 7" descr="Saw blade">
            <a:extLst>
              <a:ext uri="{FF2B5EF4-FFF2-40B4-BE49-F238E27FC236}">
                <a16:creationId xmlns:a16="http://schemas.microsoft.com/office/drawing/2014/main" id="{79B70FF7-292B-8F48-A1FE-EBC773D78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6743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6D96-CF8A-41C1-94FE-19A8EAD1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110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E5731-8955-3A0A-D790-AC190E73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A1C3B5-E474-0859-C1E0-78266100E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84018"/>
              </p:ext>
            </p:extLst>
          </p:nvPr>
        </p:nvGraphicFramePr>
        <p:xfrm>
          <a:off x="1478280" y="3908262"/>
          <a:ext cx="9875520" cy="1535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30">
                  <a:extLst>
                    <a:ext uri="{9D8B030D-6E8A-4147-A177-3AD203B41FA5}">
                      <a16:colId xmlns:a16="http://schemas.microsoft.com/office/drawing/2014/main" val="2196838674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2805476106"/>
                    </a:ext>
                  </a:extLst>
                </a:gridCol>
                <a:gridCol w="970671">
                  <a:extLst>
                    <a:ext uri="{9D8B030D-6E8A-4147-A177-3AD203B41FA5}">
                      <a16:colId xmlns:a16="http://schemas.microsoft.com/office/drawing/2014/main" val="1670143805"/>
                    </a:ext>
                  </a:extLst>
                </a:gridCol>
                <a:gridCol w="1111347">
                  <a:extLst>
                    <a:ext uri="{9D8B030D-6E8A-4147-A177-3AD203B41FA5}">
                      <a16:colId xmlns:a16="http://schemas.microsoft.com/office/drawing/2014/main" val="1828232016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1390866140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433403147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3623759983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5170631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1210990"/>
                    </a:ext>
                  </a:extLst>
                </a:gridCol>
              </a:tblGrid>
              <a:tr h="632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Current pattern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424403"/>
                  </a:ext>
                </a:extLst>
              </a:tr>
              <a:tr h="9033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New Cell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633343"/>
                  </a:ext>
                </a:extLst>
              </a:tr>
            </a:tbl>
          </a:graphicData>
        </a:graphic>
      </p:graphicFrame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F4979653-E0BF-C26D-A92A-4A337AE33F5D}"/>
              </a:ext>
            </a:extLst>
          </p:cNvPr>
          <p:cNvGraphicFramePr/>
          <p:nvPr/>
        </p:nvGraphicFramePr>
        <p:xfrm>
          <a:off x="1478280" y="1829979"/>
          <a:ext cx="9235439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592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BA4C8-CA09-F291-7282-FFF626D21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Rule 110 Automata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E443F-C7FE-992B-DF84-F084EF5FED68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Cell active at Step X:</a:t>
            </a:r>
            <a:br>
              <a:rPr lang="en-US" sz="1100" dirty="0"/>
            </a:br>
            <a:r>
              <a:rPr lang="en-US" sz="1100" dirty="0"/>
              <a:t>Starting cell: 0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-1, 0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-2, -1, 0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-3, - 2, 0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-4,-3,-2,-1, 0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-5, -4, 0</a:t>
            </a:r>
          </a:p>
        </p:txBody>
      </p:sp>
      <p:pic>
        <p:nvPicPr>
          <p:cNvPr id="6" name="Content Placeholder 5" descr="A screenshot of a crossword puzzle&#10;&#10;Description automatically generated">
            <a:extLst>
              <a:ext uri="{FF2B5EF4-FFF2-40B4-BE49-F238E27FC236}">
                <a16:creationId xmlns:a16="http://schemas.microsoft.com/office/drawing/2014/main" id="{79BC8EB5-6C66-8B07-E7E9-48E9ACDDD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557783" y="2744652"/>
            <a:ext cx="5481509" cy="3453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19B3A-8A20-47A2-6D14-5D0FA94F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62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7CEE8667-9A90-5EC2-1BB0-D8B737AC1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65454"/>
              </p:ext>
            </p:extLst>
          </p:nvPr>
        </p:nvGraphicFramePr>
        <p:xfrm>
          <a:off x="6198781" y="3794878"/>
          <a:ext cx="5523083" cy="1352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179">
                  <a:extLst>
                    <a:ext uri="{9D8B030D-6E8A-4147-A177-3AD203B41FA5}">
                      <a16:colId xmlns:a16="http://schemas.microsoft.com/office/drawing/2014/main" val="2196838674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2805476106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1670143805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1828232016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1390866140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433403147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3623759983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3517063163"/>
                    </a:ext>
                  </a:extLst>
                </a:gridCol>
                <a:gridCol w="578488">
                  <a:extLst>
                    <a:ext uri="{9D8B030D-6E8A-4147-A177-3AD203B41FA5}">
                      <a16:colId xmlns:a16="http://schemas.microsoft.com/office/drawing/2014/main" val="3741210990"/>
                    </a:ext>
                  </a:extLst>
                </a:gridCol>
              </a:tblGrid>
              <a:tr h="56244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Current pattern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111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110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101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100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011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010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001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000</a:t>
                      </a:r>
                    </a:p>
                  </a:txBody>
                  <a:tcPr marL="76006" marR="76006" marT="38003" marB="38003" anchor="ctr"/>
                </a:tc>
                <a:extLst>
                  <a:ext uri="{0D108BD9-81ED-4DB2-BD59-A6C34878D82A}">
                    <a16:rowId xmlns:a16="http://schemas.microsoft.com/office/drawing/2014/main" val="4079424403"/>
                  </a:ext>
                </a:extLst>
              </a:tr>
              <a:tr h="790460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New Cell Value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76006" marR="76006" marT="38003" marB="38003" anchor="ctr"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76006" marR="76006" marT="38003" marB="38003" anchor="ctr"/>
                </a:tc>
                <a:extLst>
                  <a:ext uri="{0D108BD9-81ED-4DB2-BD59-A6C34878D82A}">
                    <a16:rowId xmlns:a16="http://schemas.microsoft.com/office/drawing/2014/main" val="609633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90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4" name="Google Shape;454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Google Shape;455;p30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Rule 110 Automaton</a:t>
            </a:r>
            <a:endParaRPr dirty="0"/>
          </a:p>
        </p:txBody>
      </p:sp>
      <p:cxnSp>
        <p:nvCxnSpPr>
          <p:cNvPr id="457" name="Google Shape;457;p30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52865-AEF7-3AB0-6A20-A6CFDE55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F7A23C2-69DA-E4E0-C248-5DBDB5ED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42" y="-6272"/>
            <a:ext cx="7772400" cy="69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4" name="Google Shape;454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Google Shape;455;p30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Rule 110 Automaton: </a:t>
            </a:r>
            <a:r>
              <a:rPr lang="en-US" sz="4000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Package R</a:t>
            </a: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equirements</a:t>
            </a:r>
            <a:endParaRPr dirty="0"/>
          </a:p>
        </p:txBody>
      </p:sp>
      <p:cxnSp>
        <p:nvCxnSpPr>
          <p:cNvPr id="457" name="Google Shape;457;p30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52865-AEF7-3AB0-6A20-A6CFDE55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F7A23C2-69DA-E4E0-C248-5DBDB5ED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42" y="-6272"/>
            <a:ext cx="7772400" cy="69697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1D6E7B1-111E-70EB-0080-3BDC37F7CD7C}"/>
              </a:ext>
            </a:extLst>
          </p:cNvPr>
          <p:cNvSpPr/>
          <p:nvPr/>
        </p:nvSpPr>
        <p:spPr>
          <a:xfrm>
            <a:off x="4290645" y="1178260"/>
            <a:ext cx="7982397" cy="12695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4" name="Google Shape;454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Google Shape;455;p30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Rule 110 Automaton: Conditional installs</a:t>
            </a:r>
            <a:endParaRPr dirty="0"/>
          </a:p>
        </p:txBody>
      </p:sp>
      <p:cxnSp>
        <p:nvCxnSpPr>
          <p:cNvPr id="457" name="Google Shape;457;p30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52865-AEF7-3AB0-6A20-A6CFDE55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F7A23C2-69DA-E4E0-C248-5DBDB5ED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42" y="-6272"/>
            <a:ext cx="7772400" cy="69697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1D6E7B1-111E-70EB-0080-3BDC37F7CD7C}"/>
              </a:ext>
            </a:extLst>
          </p:cNvPr>
          <p:cNvSpPr/>
          <p:nvPr/>
        </p:nvSpPr>
        <p:spPr>
          <a:xfrm>
            <a:off x="4290645" y="685892"/>
            <a:ext cx="3094893" cy="1044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4" name="Google Shape;454;p3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Google Shape;455;p30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30"/>
          <p:cNvSpPr txBox="1">
            <a:spLocks noGrp="1"/>
          </p:cNvSpPr>
          <p:nvPr>
            <p:ph type="title"/>
          </p:nvPr>
        </p:nvSpPr>
        <p:spPr>
          <a:xfrm>
            <a:off x="613611" y="685892"/>
            <a:ext cx="3566407" cy="379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Rule 110 Automaton</a:t>
            </a:r>
            <a:endParaRPr dirty="0"/>
          </a:p>
        </p:txBody>
      </p:sp>
      <p:cxnSp>
        <p:nvCxnSpPr>
          <p:cNvPr id="457" name="Google Shape;457;p30"/>
          <p:cNvCxnSpPr/>
          <p:nvPr/>
        </p:nvCxnSpPr>
        <p:spPr>
          <a:xfrm>
            <a:off x="1175557" y="4593863"/>
            <a:ext cx="2926080" cy="0"/>
          </a:xfrm>
          <a:prstGeom prst="straightConnector1">
            <a:avLst/>
          </a:prstGeom>
          <a:noFill/>
          <a:ln w="19050" cap="flat" cmpd="sng">
            <a:solidFill>
              <a:srgbClr val="E86E6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52865-AEF7-3AB0-6A20-A6CFDE55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F7A23C2-69DA-E4E0-C248-5DBDB5ED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42" y="-6272"/>
            <a:ext cx="7772400" cy="69697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1D6E7B1-111E-70EB-0080-3BDC37F7CD7C}"/>
              </a:ext>
            </a:extLst>
          </p:cNvPr>
          <p:cNvSpPr/>
          <p:nvPr/>
        </p:nvSpPr>
        <p:spPr>
          <a:xfrm>
            <a:off x="4290645" y="685892"/>
            <a:ext cx="3094893" cy="1044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517ABCD-BA3C-9241-F1AD-72402F429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641" y="1939836"/>
            <a:ext cx="7111227" cy="280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0BF50-CCEC-0433-FC59-AFB99FEC4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10" y="5154758"/>
            <a:ext cx="12029732" cy="1017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239A96-1CAB-6D55-D902-B8C52AB502FC}"/>
              </a:ext>
            </a:extLst>
          </p:cNvPr>
          <p:cNvSpPr txBox="1"/>
          <p:nvPr/>
        </p:nvSpPr>
        <p:spPr>
          <a:xfrm>
            <a:off x="3717427" y="5774642"/>
            <a:ext cx="323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RPM documentation [4] </a:t>
            </a:r>
          </a:p>
        </p:txBody>
      </p:sp>
    </p:spTree>
    <p:extLst>
      <p:ext uri="{BB962C8B-B14F-4D97-AF65-F5344CB8AC3E}">
        <p14:creationId xmlns:p14="http://schemas.microsoft.com/office/powerpoint/2010/main" val="24085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A4C8-CA09-F291-7282-FFF626D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Rule 110 Automata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BC8EB5-6C66-8B07-E7E9-48E9ACDDD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642841" y="1690688"/>
            <a:ext cx="4949231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19B3A-8A20-47A2-6D14-5D0FA94F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E443F-C7FE-992B-DF84-F084EF5FED68}"/>
              </a:ext>
            </a:extLst>
          </p:cNvPr>
          <p:cNvSpPr txBox="1"/>
          <p:nvPr/>
        </p:nvSpPr>
        <p:spPr>
          <a:xfrm>
            <a:off x="7337288" y="2853685"/>
            <a:ext cx="4534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Packages installed at Step X:</a:t>
            </a:r>
            <a:br>
              <a:rPr lang="en-US" dirty="0"/>
            </a:br>
            <a:r>
              <a:rPr lang="en-US" dirty="0"/>
              <a:t>Start: 0 &lt;- Input package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-1, 0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-2, -1,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-3, - 2,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-4,-3,-2,-1, 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-5, -4, 0</a:t>
            </a:r>
          </a:p>
        </p:txBody>
      </p:sp>
    </p:spTree>
    <p:extLst>
      <p:ext uri="{BB962C8B-B14F-4D97-AF65-F5344CB8AC3E}">
        <p14:creationId xmlns:p14="http://schemas.microsoft.com/office/powerpoint/2010/main" val="727467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8AED5-3A68-D945-07B3-9ED2B01D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3.9, Models of Computation – John E. Savage</a:t>
            </a:r>
          </a:p>
        </p:txBody>
      </p:sp>
      <p:pic>
        <p:nvPicPr>
          <p:cNvPr id="6" name="Content Placeholder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FA4D205-AE9F-B81B-6AB4-042328469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07604"/>
            <a:ext cx="10905066" cy="25081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0E521-A35E-783E-81F9-8382BA52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7796BF-692D-0618-B6B3-3413763CEA3A}"/>
              </a:ext>
            </a:extLst>
          </p:cNvPr>
          <p:cNvCxnSpPr/>
          <p:nvPr/>
        </p:nvCxnSpPr>
        <p:spPr>
          <a:xfrm>
            <a:off x="5239265" y="2224215"/>
            <a:ext cx="10997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EA3CB4-1107-E1E7-0238-165C5FDBC5B3}"/>
              </a:ext>
            </a:extLst>
          </p:cNvPr>
          <p:cNvCxnSpPr>
            <a:cxnSpLocks/>
          </p:cNvCxnSpPr>
          <p:nvPr/>
        </p:nvCxnSpPr>
        <p:spPr>
          <a:xfrm>
            <a:off x="7047470" y="2224215"/>
            <a:ext cx="24301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95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0EDA8-D31E-F1E3-ECCC-A1430139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Section 8.13, Models of Computation – John E. Savage</a:t>
            </a:r>
          </a:p>
        </p:txBody>
      </p:sp>
      <p:pic>
        <p:nvPicPr>
          <p:cNvPr id="6" name="Content Placeholder 5" descr="A text on a page&#10;&#10;Description automatically generated">
            <a:extLst>
              <a:ext uri="{FF2B5EF4-FFF2-40B4-BE49-F238E27FC236}">
                <a16:creationId xmlns:a16="http://schemas.microsoft.com/office/drawing/2014/main" id="{1053A6C7-BFD8-CA4B-2385-41F14987C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48498"/>
            <a:ext cx="10905066" cy="24263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63841-4876-1A59-3D1F-A8E10BD6B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802E8F-6346-B922-9EBF-D4AEEC928CFF}"/>
              </a:ext>
            </a:extLst>
          </p:cNvPr>
          <p:cNvCxnSpPr>
            <a:cxnSpLocks/>
          </p:cNvCxnSpPr>
          <p:nvPr/>
        </p:nvCxnSpPr>
        <p:spPr>
          <a:xfrm>
            <a:off x="4732638" y="2372496"/>
            <a:ext cx="32621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7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EFA-AE33-295F-70F3-0471697D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en-US" dirty="0"/>
              <a:t>What are Weird Machines?</a:t>
            </a:r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Light Bulb and Pencil">
            <a:extLst>
              <a:ext uri="{FF2B5EF4-FFF2-40B4-BE49-F238E27FC236}">
                <a16:creationId xmlns:a16="http://schemas.microsoft.com/office/drawing/2014/main" id="{19E9F08D-5E6D-0B3A-4378-D254CCF5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5AFE-4D41-61CB-0BAA-A603914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/>
          </a:bodyPr>
          <a:lstStyle/>
          <a:p>
            <a:r>
              <a:rPr lang="en-US" sz="2000" dirty="0"/>
              <a:t>Weird machines conceptualize the latent computational functionality in systems.</a:t>
            </a:r>
          </a:p>
          <a:p>
            <a:r>
              <a:rPr lang="en-US" sz="2000" dirty="0"/>
              <a:t>Weird machines are the abstract machines on which the </a:t>
            </a:r>
            <a:r>
              <a:rPr lang="en-US" sz="2000" i="1" dirty="0"/>
              <a:t>unexpected computations </a:t>
            </a:r>
            <a:r>
              <a:rPr lang="en-US" sz="2000" dirty="0"/>
              <a:t>run 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6D3BB-5CCE-ED7D-FCB0-246F3386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z="1000"/>
              <a:pPr>
                <a:spcAft>
                  <a:spcPts val="600"/>
                </a:spcAft>
              </a:pPr>
              <a:t>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26126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4D10-E42E-9C15-0AB1-FB048365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RPM Triggers!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698F4-A4E9-B1ED-8AAB-8F7D4228A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way to loop!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3D550-4692-4768-4E93-1B60DD68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17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RPM TRIGGERS</a:t>
            </a:r>
            <a:endParaRPr dirty="0"/>
          </a:p>
        </p:txBody>
      </p:sp>
      <p:cxnSp>
        <p:nvCxnSpPr>
          <p:cNvPr id="493" name="Google Shape;493;p33"/>
          <p:cNvCxnSpPr/>
          <p:nvPr/>
        </p:nvCxnSpPr>
        <p:spPr>
          <a:xfrm>
            <a:off x="4677597" y="1600200"/>
            <a:ext cx="0" cy="365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4" name="Google Shape;494;p33"/>
          <p:cNvSpPr txBox="1">
            <a:spLocks noGrp="1"/>
          </p:cNvSpPr>
          <p:nvPr>
            <p:ph type="body" idx="1"/>
          </p:nvPr>
        </p:nvSpPr>
        <p:spPr>
          <a:xfrm>
            <a:off x="4999330" y="804333"/>
            <a:ext cx="6257721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n-US" dirty="0"/>
              <a:t>“Triggers provide a well-defined method for packages to interact with one another at package install and uninstall time. They … execute an action when the installation status of another package (the "target" of the trigger) changes.”</a:t>
            </a:r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n-US" dirty="0"/>
              <a:t>		 – RPM API Documentation (v4.4.2.2)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EC7D8-CB8B-EF3A-3246-A96D755D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9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AN </a:t>
            </a:r>
            <a:br>
              <a:rPr lang="en-US" dirty="0"/>
            </a:br>
            <a:r>
              <a:rPr lang="en-US" dirty="0"/>
              <a:t>EXAMPLE RPM </a:t>
            </a:r>
            <a:br>
              <a:rPr lang="en-US" dirty="0"/>
            </a:br>
            <a:r>
              <a:rPr lang="en-US" dirty="0"/>
              <a:t>TRIGGER</a:t>
            </a:r>
            <a:endParaRPr dirty="0"/>
          </a:p>
        </p:txBody>
      </p:sp>
      <p:cxnSp>
        <p:nvCxnSpPr>
          <p:cNvPr id="493" name="Google Shape;493;p33"/>
          <p:cNvCxnSpPr/>
          <p:nvPr/>
        </p:nvCxnSpPr>
        <p:spPr>
          <a:xfrm>
            <a:off x="4677597" y="1600200"/>
            <a:ext cx="0" cy="365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19B7B0-99A7-1F40-ADB0-D6E7B715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59" y="114300"/>
            <a:ext cx="6678480" cy="3518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79C675-E38F-D840-81F9-53A5CB0C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86" y="4316769"/>
            <a:ext cx="6737236" cy="1882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D0E44-A264-BB48-938A-67B438C2A0CE}"/>
              </a:ext>
            </a:extLst>
          </p:cNvPr>
          <p:cNvSpPr txBox="1"/>
          <p:nvPr/>
        </p:nvSpPr>
        <p:spPr>
          <a:xfrm>
            <a:off x="6475445" y="3429000"/>
            <a:ext cx="1988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F1026-204D-8D28-9AE8-4A0323CA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4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E75E5-C772-F9C0-1D60-B2AA332B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E2366-447C-B24B-9D4F-B52E9D926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489" y="643466"/>
            <a:ext cx="8969022" cy="55710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21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E2366-447C-B24B-9D4F-B52E9D92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72411" y="643467"/>
            <a:ext cx="8647176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687F0-662E-3F41-28C8-F400F490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8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/>
          <p:nvPr/>
        </p:nvSpPr>
        <p:spPr>
          <a:xfrm>
            <a:off x="0" y="-42036"/>
            <a:ext cx="12192000" cy="69253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2" name="Google Shape;492;p33"/>
          <p:cNvSpPr txBox="1">
            <a:spLocks noGrp="1"/>
          </p:cNvSpPr>
          <p:nvPr>
            <p:ph type="title"/>
          </p:nvPr>
        </p:nvSpPr>
        <p:spPr>
          <a:xfrm>
            <a:off x="347133" y="804333"/>
            <a:ext cx="4009555" cy="524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dirty="0"/>
              <a:t>RPM TRIGGERS MAY</a:t>
            </a:r>
            <a:br>
              <a:rPr lang="en-US" dirty="0"/>
            </a:br>
            <a:r>
              <a:rPr lang="en-US" dirty="0"/>
              <a:t>ACCUMULATE OVERTIME</a:t>
            </a:r>
            <a:endParaRPr dirty="0"/>
          </a:p>
        </p:txBody>
      </p:sp>
      <p:cxnSp>
        <p:nvCxnSpPr>
          <p:cNvPr id="493" name="Google Shape;493;p33"/>
          <p:cNvCxnSpPr/>
          <p:nvPr/>
        </p:nvCxnSpPr>
        <p:spPr>
          <a:xfrm>
            <a:off x="4677597" y="1600200"/>
            <a:ext cx="0" cy="365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4D62D68-DD42-B040-A5EC-557DEE62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19027" y="42035"/>
            <a:ext cx="5710635" cy="68412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EBB7E-893C-8F6C-5438-CED6E1C6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63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4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589649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dirty="0"/>
              <a:t>EXAMPLE WEIRD MACHINE</a:t>
            </a:r>
            <a:endParaRPr dirty="0"/>
          </a:p>
        </p:txBody>
      </p:sp>
      <p:sp>
        <p:nvSpPr>
          <p:cNvPr id="500" name="Google Shape;500;p34"/>
          <p:cNvSpPr txBox="1">
            <a:spLocks noGrp="1"/>
          </p:cNvSpPr>
          <p:nvPr>
            <p:ph type="body" idx="1"/>
          </p:nvPr>
        </p:nvSpPr>
        <p:spPr>
          <a:xfrm>
            <a:off x="1024127" y="2084832"/>
            <a:ext cx="507187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SzPts val="1600"/>
              <a:buFont typeface="+mj-lt"/>
              <a:buAutoNum type="arabicPeriod"/>
            </a:pPr>
            <a:r>
              <a:rPr lang="en-US" dirty="0"/>
              <a:t>Use the RPM trigger mechanism requests another package install!</a:t>
            </a:r>
            <a:endParaRPr dirty="0"/>
          </a:p>
          <a:p>
            <a:pPr indent="-457200">
              <a:lnSpc>
                <a:spcPct val="100000"/>
              </a:lnSpc>
              <a:spcBef>
                <a:spcPts val="1400"/>
              </a:spcBef>
              <a:buSzPts val="1600"/>
              <a:buFont typeface="+mj-lt"/>
              <a:buAutoNum type="arabicPeriod"/>
            </a:pPr>
            <a:r>
              <a:rPr lang="en-US" dirty="0"/>
              <a:t>Launch a background process to bypass the transaction lock</a:t>
            </a:r>
            <a:endParaRPr dirty="0"/>
          </a:p>
          <a:p>
            <a:pPr indent="-457200">
              <a:lnSpc>
                <a:spcPct val="100000"/>
              </a:lnSpc>
              <a:spcBef>
                <a:spcPts val="1400"/>
              </a:spcBef>
              <a:buSzPts val="1600"/>
              <a:buFont typeface="+mj-lt"/>
              <a:buAutoNum type="arabicPeriod"/>
            </a:pPr>
            <a:r>
              <a:rPr lang="en-US" dirty="0"/>
              <a:t>This trigger will be run every time a non-empty package is installed on system.</a:t>
            </a:r>
          </a:p>
        </p:txBody>
      </p:sp>
      <p:pic>
        <p:nvPicPr>
          <p:cNvPr id="6" name="Google Shape;501;p34">
            <a:extLst>
              <a:ext uri="{FF2B5EF4-FFF2-40B4-BE49-F238E27FC236}">
                <a16:creationId xmlns:a16="http://schemas.microsoft.com/office/drawing/2014/main" id="{079F558A-A269-C64C-8CED-74C361FD4EC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920617" y="0"/>
            <a:ext cx="52713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0F288B-419F-B0B1-6D16-6BA05E29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4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4"/>
          <p:cNvSpPr txBox="1">
            <a:spLocks noGrp="1"/>
          </p:cNvSpPr>
          <p:nvPr>
            <p:ph type="title"/>
          </p:nvPr>
        </p:nvSpPr>
        <p:spPr>
          <a:xfrm>
            <a:off x="1024127" y="585216"/>
            <a:ext cx="589649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 dirty="0"/>
              <a:t>EXAMPLE WEIRD MACHINE</a:t>
            </a:r>
            <a:endParaRPr dirty="0"/>
          </a:p>
        </p:txBody>
      </p:sp>
      <p:sp>
        <p:nvSpPr>
          <p:cNvPr id="500" name="Google Shape;500;p3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5071872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indent="-457200">
              <a:spcBef>
                <a:spcPts val="1400"/>
              </a:spcBef>
              <a:buSzPts val="1600"/>
              <a:buFont typeface="+mj-lt"/>
              <a:buAutoNum type="arabicPeriod"/>
            </a:pPr>
            <a:r>
              <a:rPr lang="en-US" dirty="0"/>
              <a:t>‘Circuit’: the “Requires” line.</a:t>
            </a:r>
          </a:p>
          <a:p>
            <a:pPr indent="-457200">
              <a:spcBef>
                <a:spcPts val="1400"/>
              </a:spcBef>
              <a:buSzPts val="1600"/>
              <a:buFont typeface="+mj-lt"/>
              <a:buAutoNum type="arabicPeriod"/>
            </a:pPr>
            <a:r>
              <a:rPr lang="en-US" dirty="0"/>
              <a:t>‘Input’: installed packages on system </a:t>
            </a:r>
            <a:r>
              <a:rPr lang="en-US" dirty="0" err="1"/>
              <a:t>i.e</a:t>
            </a:r>
            <a:r>
              <a:rPr lang="en-US" dirty="0"/>
              <a:t>, input0, input1 etc.</a:t>
            </a:r>
          </a:p>
          <a:p>
            <a:pPr indent="-457200">
              <a:spcBef>
                <a:spcPts val="1400"/>
              </a:spcBef>
              <a:buSzPts val="1600"/>
              <a:buFont typeface="+mj-lt"/>
              <a:buAutoNum type="arabicPeriod"/>
            </a:pPr>
            <a:r>
              <a:rPr lang="en-US" dirty="0"/>
              <a:t>‘Instruction’ seq: Multiple packages each with requires dep that gets evaluated</a:t>
            </a:r>
          </a:p>
          <a:p>
            <a:pPr indent="-457200">
              <a:spcBef>
                <a:spcPts val="1400"/>
              </a:spcBef>
              <a:buSzPts val="1600"/>
              <a:buFont typeface="+mj-lt"/>
              <a:buAutoNum type="arabicPeriod"/>
            </a:pPr>
            <a:r>
              <a:rPr lang="en-US" dirty="0"/>
              <a:t>‘Results’ : if the condition in requires is satisfied, then yum install command will run. Server knows circuit succeeded because request for package “</a:t>
            </a:r>
            <a:r>
              <a:rPr lang="en-US" dirty="0" err="1"/>
              <a:t>yes.rpm</a:t>
            </a:r>
            <a:r>
              <a:rPr lang="en-US" dirty="0"/>
              <a:t>” was made.</a:t>
            </a:r>
          </a:p>
        </p:txBody>
      </p:sp>
      <p:pic>
        <p:nvPicPr>
          <p:cNvPr id="501" name="Google Shape;501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6920617" y="0"/>
            <a:ext cx="52713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0A08D-9901-C128-1DF9-0F461B80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56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4"/>
          <p:cNvSpPr txBox="1"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0C0C0C"/>
              </a:buClr>
              <a:buSzPts val="4000"/>
            </a:pPr>
            <a:r>
              <a:rPr lang="en-US" sz="5400" dirty="0"/>
              <a:t>A Lesson in Secure System Design!</a:t>
            </a:r>
          </a:p>
        </p:txBody>
      </p:sp>
      <p:sp>
        <p:nvSpPr>
          <p:cNvPr id="500" name="Google Shape;500;p34"/>
          <p:cNvSpPr txBox="1"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0">
              <a:spcAft>
                <a:spcPts val="600"/>
              </a:spcAft>
              <a:buSzPts val="1600"/>
              <a:buNone/>
            </a:pPr>
            <a:r>
              <a:rPr lang="en-US" sz="2400" dirty="0"/>
              <a:t>Composition of Bash with RPM metadata leads to emergent functionality!</a:t>
            </a:r>
          </a:p>
        </p:txBody>
      </p:sp>
      <p:pic>
        <p:nvPicPr>
          <p:cNvPr id="6" name="Google Shape;501;p3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79F558A-A269-C64C-8CED-74C361FD4EC6}"/>
              </a:ext>
            </a:extLst>
          </p:cNvPr>
          <p:cNvPicPr preferRelativeResize="0"/>
          <p:nvPr/>
        </p:nvPicPr>
        <p:blipFill rotWithShape="1">
          <a:blip r:embed="rId3"/>
          <a:srcRect r="1151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5D2765-DDEE-2819-2D21-B67361F5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73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9" name="Rectangle 5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Freeform: Shape 5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Google Shape;512;p36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3700" dirty="0">
                <a:solidFill>
                  <a:srgbClr val="FFFFFF"/>
                </a:solidFill>
              </a:rPr>
              <a:t>COMPUTATION IN PACKAGE NAMESPACE</a:t>
            </a:r>
          </a:p>
        </p:txBody>
      </p:sp>
      <p:sp>
        <p:nvSpPr>
          <p:cNvPr id="531" name="Arc 5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" name="Google Shape;513;p36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spcFirstLastPara="1" lIns="45700" tIns="45700" rIns="45700" bIns="45700" anchor="ctr" anchorCtr="0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w Cen MT" panose="020B0602020104020603" pitchFamily="34" charset="77"/>
              </a:rPr>
              <a:t>Achieved a malicious RPM server with the ability to send an arbitrary circuit and partial set of inputs for remote evaluation. This computation is done in the package namespace.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7C777-64DB-0558-0647-B39F5AE2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EFA-AE33-295F-70F3-0471697D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en-US" dirty="0"/>
              <a:t>How Are Weird Machines Constructed?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Pocket knife">
            <a:extLst>
              <a:ext uri="{FF2B5EF4-FFF2-40B4-BE49-F238E27FC236}">
                <a16:creationId xmlns:a16="http://schemas.microsoft.com/office/drawing/2014/main" id="{120730BF-A07D-4785-5ACB-8F49FD0F0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95AFE-4D41-61CB-0BAA-A603914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/>
          </a:bodyPr>
          <a:lstStyle/>
          <a:p>
            <a:r>
              <a:rPr lang="en-US" sz="2000" dirty="0"/>
              <a:t>Attackers see crafted inputs as “programs” which run on the victim's machine.</a:t>
            </a:r>
          </a:p>
          <a:p>
            <a:r>
              <a:rPr lang="en-US" sz="2000" dirty="0"/>
              <a:t>Crafted input attacks repurpose a victim's own code to carry out unauthorized computations.</a:t>
            </a:r>
          </a:p>
          <a:p>
            <a:r>
              <a:rPr lang="en-US" sz="2000" dirty="0"/>
              <a:t>In doing so, attackers define an alternative </a:t>
            </a:r>
            <a:r>
              <a:rPr lang="en-US" sz="2000" i="1" dirty="0"/>
              <a:t>semantics </a:t>
            </a:r>
            <a:r>
              <a:rPr lang="en-US" sz="2000" dirty="0"/>
              <a:t>for the computational objects within a victim’s system.</a:t>
            </a:r>
          </a:p>
          <a:p>
            <a:r>
              <a:rPr lang="en-US" sz="2000" dirty="0"/>
              <a:t>Using the input to drive the weird machine present inside the system.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6D3BB-5CCE-ED7D-FCB0-246F3386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z="1000"/>
              <a:pPr>
                <a:spcAft>
                  <a:spcPts val="600"/>
                </a:spcAft>
              </a:pPr>
              <a:t>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12877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6" name="Rectangle 5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Google Shape;512;p36"/>
          <p:cNvSpPr txBox="1"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n-US" sz="5200"/>
              <a:t>SIGNIFICANCE</a:t>
            </a:r>
          </a:p>
        </p:txBody>
      </p:sp>
      <p:graphicFrame>
        <p:nvGraphicFramePr>
          <p:cNvPr id="517" name="Google Shape;513;p36">
            <a:extLst>
              <a:ext uri="{FF2B5EF4-FFF2-40B4-BE49-F238E27FC236}">
                <a16:creationId xmlns:a16="http://schemas.microsoft.com/office/drawing/2014/main" id="{86129487-FDAE-C54E-1C98-D1C4DAA82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45975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B388E2-D570-5D91-56C8-F10420FC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65574-1870-666A-40CA-E9245EF6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Conclusion</a:t>
            </a:r>
          </a:p>
        </p:txBody>
      </p:sp>
      <p:pic>
        <p:nvPicPr>
          <p:cNvPr id="8" name="Graphic 7" descr="Laptop Secure">
            <a:extLst>
              <a:ext uri="{FF2B5EF4-FFF2-40B4-BE49-F238E27FC236}">
                <a16:creationId xmlns:a16="http://schemas.microsoft.com/office/drawing/2014/main" id="{A7F68B20-AEB7-0294-33A2-9C2A727B5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98F6-9F20-073A-8718-C0E4AF57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Demonstrate RPM metadata can embed arbitrary computation!</a:t>
            </a:r>
          </a:p>
          <a:p>
            <a:r>
              <a:rPr lang="en-US" sz="2200" dirty="0">
                <a:solidFill>
                  <a:schemeClr val="tx2"/>
                </a:solidFill>
              </a:rPr>
              <a:t>Document an analysis technique for design time analysis and discovery of WMs</a:t>
            </a:r>
          </a:p>
          <a:p>
            <a:r>
              <a:rPr lang="en-US" sz="2200" dirty="0">
                <a:solidFill>
                  <a:schemeClr val="tx2"/>
                </a:solidFill>
              </a:rPr>
              <a:t>Future Work: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Built WMs in the cloud!</a:t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>Emergent properties in networked systems.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3DADF-BB0A-2DD6-50D9-4B20E8F9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8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2159-F220-C775-5AAE-F21236EA8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2B8B-EAE2-AA75-6E5E-34F9BBD6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7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5BC4-C5AF-0C27-758D-5AA2EAFB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DF15-122A-0381-9756-F2250E15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[3] https://</a:t>
            </a:r>
            <a:r>
              <a:rPr lang="en-US" dirty="0" err="1"/>
              <a:t>googleprojectzero.blogspot.com</a:t>
            </a:r>
            <a:r>
              <a:rPr lang="en-US" dirty="0"/>
              <a:t>/2021/12/a-deep-dive-into-</a:t>
            </a:r>
            <a:r>
              <a:rPr lang="en-US" dirty="0" err="1"/>
              <a:t>nso</a:t>
            </a:r>
            <a:r>
              <a:rPr lang="en-US" dirty="0"/>
              <a:t>-zero-</a:t>
            </a:r>
            <a:r>
              <a:rPr lang="en-US" dirty="0" err="1"/>
              <a:t>click.html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[4] </a:t>
            </a:r>
            <a:r>
              <a:rPr lang="en-US" dirty="0">
                <a:hlinkClick r:id="rId2"/>
              </a:rPr>
              <a:t>https://rpm-software-management.github.io/rpm/manual/dependencies.html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449ED-FFE6-9F08-4663-3DDC62A1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abstract blue pattern with numbers">
            <a:extLst>
              <a:ext uri="{FF2B5EF4-FFF2-40B4-BE49-F238E27FC236}">
                <a16:creationId xmlns:a16="http://schemas.microsoft.com/office/drawing/2014/main" id="{1F9ABC9A-5C69-25F2-9CDC-A26FA2924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36" r="1689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0A717-7B6A-F5C6-E5B8-2D13679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Denotational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F28ED-EF25-1AD2-4EA6-B0269E22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Mathematical signs represent Mathematical objects.</a:t>
            </a:r>
          </a:p>
          <a:p>
            <a:r>
              <a:rPr lang="en-US" sz="2000" dirty="0"/>
              <a:t>“3” is a numeral which represents the number three in our mind.</a:t>
            </a:r>
          </a:p>
          <a:p>
            <a:r>
              <a:rPr lang="en-US" sz="2000" dirty="0"/>
              <a:t>A hacker repurpose symbols inside computers by </a:t>
            </a:r>
            <a:r>
              <a:rPr lang="en-US" sz="2000" i="1" dirty="0"/>
              <a:t>defining</a:t>
            </a:r>
            <a:r>
              <a:rPr lang="en-US" sz="2000" dirty="0"/>
              <a:t> an </a:t>
            </a:r>
            <a:r>
              <a:rPr lang="en-US" sz="2000" i="1" dirty="0"/>
              <a:t>alternative </a:t>
            </a:r>
            <a:r>
              <a:rPr lang="en-US" sz="2000" dirty="0"/>
              <a:t>denotational</a:t>
            </a:r>
            <a:r>
              <a:rPr lang="en-US" sz="2000" i="1" dirty="0"/>
              <a:t> </a:t>
            </a:r>
            <a:r>
              <a:rPr lang="en-US" sz="2000" dirty="0"/>
              <a:t>semantics.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278FB-E64C-5B31-9123-FF214F42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22530-1779-7FA5-8508-B084FB2C908F}"/>
              </a:ext>
            </a:extLst>
          </p:cNvPr>
          <p:cNvSpPr txBox="1"/>
          <p:nvPr/>
        </p:nvSpPr>
        <p:spPr>
          <a:xfrm>
            <a:off x="4572001" y="601744"/>
            <a:ext cx="6781800" cy="133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Denotational Semantics</a:t>
            </a:r>
          </a:p>
        </p:txBody>
      </p:sp>
      <p:pic>
        <p:nvPicPr>
          <p:cNvPr id="6" name="Picture 5" descr="Complex maths formulae on a blackboard">
            <a:extLst>
              <a:ext uri="{FF2B5EF4-FFF2-40B4-BE49-F238E27FC236}">
                <a16:creationId xmlns:a16="http://schemas.microsoft.com/office/drawing/2014/main" id="{FDFE039F-351C-EF4E-205D-82A3F6A91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15" r="20418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4A5D3-46DF-E6AA-73AC-39E55667C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“In a certain sense it is not possible to appeal to the meaning of the signs in mathematics, just because it is only mathematics that gives them their meaning.” </a:t>
            </a:r>
            <a:br>
              <a:rPr lang="en-US" dirty="0"/>
            </a:br>
            <a:r>
              <a:rPr lang="en-US" dirty="0"/>
              <a:t>	– Ludwig Wittgenstein, Remarks on the Foundations of Mathematics, Part V, 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E927A-79EF-DD4F-D887-D20E1DF4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95B9A14-8B93-0F45-9A25-64A94D2432B1}" type="slidenum">
              <a:rPr lang="en-U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0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939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BEFA-AE33-295F-70F3-0471697D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their Significance?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095AFE-4D41-61CB-0BAA-A603914A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Weird Machines are proofs for the presence of latent functionality.</a:t>
            </a:r>
          </a:p>
          <a:p>
            <a:r>
              <a:rPr lang="en-US" dirty="0"/>
              <a:t>They show the limits of what is computationally possible in a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13B5F-6F80-D554-51CC-D382F02F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9A14-8B93-0F45-9A25-64A94D243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D94D20-0EF1-4E8B-A0E1-117A9E413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C0527-CD6F-C87D-AB5C-4A5F4003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6200" dirty="0">
                <a:solidFill>
                  <a:srgbClr val="FFFFFF"/>
                </a:solidFill>
              </a:rPr>
              <a:t>Real world</a:t>
            </a:r>
            <a:br>
              <a:rPr lang="en-US" sz="6200" dirty="0">
                <a:solidFill>
                  <a:srgbClr val="FFFFFF"/>
                </a:solidFill>
              </a:rPr>
            </a:br>
            <a:r>
              <a:rPr lang="en-US" sz="6200" dirty="0">
                <a:solidFill>
                  <a:srgbClr val="FFFFFF"/>
                </a:solidFill>
              </a:rPr>
              <a:t>Example:</a:t>
            </a:r>
            <a:br>
              <a:rPr lang="en-US" sz="6200" dirty="0">
                <a:solidFill>
                  <a:srgbClr val="FFFFFF"/>
                </a:solidFill>
              </a:rPr>
            </a:br>
            <a:r>
              <a:rPr lang="en-US" sz="6200" dirty="0">
                <a:solidFill>
                  <a:srgbClr val="FFFFFF"/>
                </a:solidFill>
              </a:rPr>
              <a:t>NSO zero-click</a:t>
            </a:r>
            <a:br>
              <a:rPr lang="en-US" sz="6200" dirty="0">
                <a:solidFill>
                  <a:srgbClr val="FFFFFF"/>
                </a:solidFill>
              </a:rPr>
            </a:br>
            <a:r>
              <a:rPr lang="en-US" sz="6200" dirty="0">
                <a:solidFill>
                  <a:srgbClr val="FFFFFF"/>
                </a:solidFill>
              </a:rPr>
              <a:t>iMessage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8CAA-1627-A5B0-C77A-D7C495E5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50213"/>
            <a:ext cx="4412417" cy="103153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sz="3200" dirty="0">
                <a:solidFill>
                  <a:srgbClr val="FFFFFF"/>
                </a:solidFill>
              </a:rPr>
              <a:t>Targeted the PDF Parser. Repurposed JBIG2 compression to achieve 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084AE-3B78-8F51-DACF-50FD66AE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5B9A14-8B93-0F45-9A25-64A94D2432B1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2FA3C17-F51C-E36A-7C04-E5EE7DB4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15" y="2070125"/>
            <a:ext cx="5569863" cy="82155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8B3681E-1C1D-4D0E-A1DE-AE2E3D03C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12034" y="1267063"/>
            <a:ext cx="368480" cy="519967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22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9" descr="A close up of text&#10;&#10;Description automatically generated">
            <a:extLst>
              <a:ext uri="{FF2B5EF4-FFF2-40B4-BE49-F238E27FC236}">
                <a16:creationId xmlns:a16="http://schemas.microsoft.com/office/drawing/2014/main" id="{132BA3AF-BF60-698E-9EB4-6BC4721C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926" y="3391761"/>
            <a:ext cx="5569860" cy="1336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8C76E0-3B60-5E25-4057-C4F7A002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926" y="5340006"/>
            <a:ext cx="5569864" cy="598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6CF2A0-DB0B-F312-6B3A-D05EA4D80734}"/>
              </a:ext>
            </a:extLst>
          </p:cNvPr>
          <p:cNvSpPr txBox="1"/>
          <p:nvPr/>
        </p:nvSpPr>
        <p:spPr>
          <a:xfrm>
            <a:off x="7860728" y="6126843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Images source: Project Zero Blog [3]</a:t>
            </a:r>
          </a:p>
        </p:txBody>
      </p:sp>
    </p:spTree>
    <p:extLst>
      <p:ext uri="{BB962C8B-B14F-4D97-AF65-F5344CB8AC3E}">
        <p14:creationId xmlns:p14="http://schemas.microsoft.com/office/powerpoint/2010/main" val="35827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22243</TotalTime>
  <Words>1778</Words>
  <Application>Microsoft Macintosh PowerPoint</Application>
  <PresentationFormat>Widescreen</PresentationFormat>
  <Paragraphs>317</Paragraphs>
  <Slides>53</Slides>
  <Notes>34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Twentieth Century</vt:lpstr>
      <vt:lpstr>Arial</vt:lpstr>
      <vt:lpstr>Calibri</vt:lpstr>
      <vt:lpstr>Calibri Light</vt:lpstr>
      <vt:lpstr>Tw Cen MT</vt:lpstr>
      <vt:lpstr>Office Theme</vt:lpstr>
      <vt:lpstr>Weird Machines in Package Managers!</vt:lpstr>
      <vt:lpstr>Introduction</vt:lpstr>
      <vt:lpstr>Quick Background to Exploitation Research</vt:lpstr>
      <vt:lpstr>What are Weird Machines?</vt:lpstr>
      <vt:lpstr>How Are Weird Machines Constructed?</vt:lpstr>
      <vt:lpstr>Denotational Semantics</vt:lpstr>
      <vt:lpstr>PowerPoint Presentation</vt:lpstr>
      <vt:lpstr>What is their Significance?</vt:lpstr>
      <vt:lpstr>Real world Example: NSO zero-click iMessage</vt:lpstr>
      <vt:lpstr>Weird Machines Are Everywhere!</vt:lpstr>
      <vt:lpstr>Research Questions</vt:lpstr>
      <vt:lpstr>Background: Package Managers</vt:lpstr>
      <vt:lpstr>Why Package Managers?</vt:lpstr>
      <vt:lpstr>WHAT CAN PACKAGE MANAGERS DO?</vt:lpstr>
      <vt:lpstr>NOT USING KNOWN ATTACK VECTORS</vt:lpstr>
      <vt:lpstr>Weird Machines Are Not Obfuscated Programs</vt:lpstr>
      <vt:lpstr>IS PACKAGING LOGIC POWERFUL ENOUGH FOR ARBITRARY COMPUTATION?</vt:lpstr>
      <vt:lpstr>OBJECTIVES</vt:lpstr>
      <vt:lpstr>Computing with Package Metadata!</vt:lpstr>
      <vt:lpstr>Compute by installing a sequence of empty RPM packages</vt:lpstr>
      <vt:lpstr>Compute by installing a sequence of empty RPM packages</vt:lpstr>
      <vt:lpstr>RPM FEATURES USED IN WM CONSTRUCTION</vt:lpstr>
      <vt:lpstr>AVOID OBVIOUSLY POWERFUL FEATURES OF RPM PACKAGE MANAGER</vt:lpstr>
      <vt:lpstr>RPM Weird Machines!</vt:lpstr>
      <vt:lpstr>RPM  Spec File Example</vt:lpstr>
      <vt:lpstr>RPM Spec file: Dependency Requirements</vt:lpstr>
      <vt:lpstr>RPM AND GATE!</vt:lpstr>
      <vt:lpstr>CONSTRUCTING AN RPM OR GATE</vt:lpstr>
      <vt:lpstr>CONSTRUCTING ARBITRARY BOOLEAN CIRCUIT</vt:lpstr>
      <vt:lpstr>Can a powerful computing machine be built with this metadata?</vt:lpstr>
      <vt:lpstr>Rule 110 Automata</vt:lpstr>
      <vt:lpstr>Rule 110 Automata</vt:lpstr>
      <vt:lpstr>Rule 110 Automaton</vt:lpstr>
      <vt:lpstr>Rule 110 Automaton: Package Requirements</vt:lpstr>
      <vt:lpstr>Rule 110 Automaton: Conditional installs</vt:lpstr>
      <vt:lpstr>Rule 110 Automaton</vt:lpstr>
      <vt:lpstr>Demo: Rule 110 Automata</vt:lpstr>
      <vt:lpstr>Section 3.9, Models of Computation – John E. Savage</vt:lpstr>
      <vt:lpstr>Section 8.13, Models of Computation – John E. Savage</vt:lpstr>
      <vt:lpstr>RPM Triggers!</vt:lpstr>
      <vt:lpstr>RPM TRIGGERS</vt:lpstr>
      <vt:lpstr>AN  EXAMPLE RPM  TRIGGER</vt:lpstr>
      <vt:lpstr>PowerPoint Presentation</vt:lpstr>
      <vt:lpstr>PowerPoint Presentation</vt:lpstr>
      <vt:lpstr>RPM TRIGGERS MAY ACCUMULATE OVERTIME</vt:lpstr>
      <vt:lpstr>EXAMPLE WEIRD MACHINE</vt:lpstr>
      <vt:lpstr>EXAMPLE WEIRD MACHINE</vt:lpstr>
      <vt:lpstr>A Lesson in Secure System Design!</vt:lpstr>
      <vt:lpstr>COMPUTATION IN PACKAGE NAMESPACE</vt:lpstr>
      <vt:lpstr>SIGNIFICANCE</vt:lpstr>
      <vt:lpstr>Conclusion</vt:lpstr>
      <vt:lpstr>Thank You!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Proposal: Applications of LangSec towards System Security</dc:title>
  <dc:creator>Sameed Ali</dc:creator>
  <cp:lastModifiedBy>Sameed Ali</cp:lastModifiedBy>
  <cp:revision>16</cp:revision>
  <dcterms:created xsi:type="dcterms:W3CDTF">2023-09-13T16:37:18Z</dcterms:created>
  <dcterms:modified xsi:type="dcterms:W3CDTF">2024-05-24T19:30:00Z</dcterms:modified>
</cp:coreProperties>
</file>